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82" r:id="rId1"/>
  </p:sldMasterIdLst>
  <p:notesMasterIdLst>
    <p:notesMasterId r:id="rId16"/>
  </p:notesMasterIdLst>
  <p:sldIdLst>
    <p:sldId id="256" r:id="rId2"/>
    <p:sldId id="262" r:id="rId3"/>
    <p:sldId id="257" r:id="rId4"/>
    <p:sldId id="268" r:id="rId5"/>
    <p:sldId id="258" r:id="rId6"/>
    <p:sldId id="259" r:id="rId7"/>
    <p:sldId id="266" r:id="rId8"/>
    <p:sldId id="269" r:id="rId9"/>
    <p:sldId id="267" r:id="rId10"/>
    <p:sldId id="260" r:id="rId11"/>
    <p:sldId id="261" r:id="rId12"/>
    <p:sldId id="265" r:id="rId13"/>
    <p:sldId id="264" r:id="rId14"/>
    <p:sldId id="263"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59"/>
    <p:restoredTop sz="94747"/>
  </p:normalViewPr>
  <p:slideViewPr>
    <p:cSldViewPr snapToGrid="0" snapToObjects="1">
      <p:cViewPr varScale="1">
        <p:scale>
          <a:sx n="90" d="100"/>
          <a:sy n="90" d="100"/>
        </p:scale>
        <p:origin x="944"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398F62-52EB-E048-9937-B736A953856E}" type="datetimeFigureOut">
              <a:rPr lang="en-US" smtClean="0"/>
              <a:t>6/6/22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4FB19A-822A-8E44-8903-BA1D9D814E01}" type="slidenum">
              <a:rPr lang="en-US" smtClean="0"/>
              <a:t>‹#›</a:t>
            </a:fld>
            <a:endParaRPr lang="en-US"/>
          </a:p>
        </p:txBody>
      </p:sp>
    </p:spTree>
    <p:extLst>
      <p:ext uri="{BB962C8B-B14F-4D97-AF65-F5344CB8AC3E}">
        <p14:creationId xmlns:p14="http://schemas.microsoft.com/office/powerpoint/2010/main" val="34253606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877BC3B6-01AC-C44D-AF33-39F22874ECE9}" type="datetime1">
              <a:rPr lang="en-US" smtClean="0"/>
              <a:t>6/6/22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205355325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E6126C5-7F27-F34D-A6AA-9743592BD109}" type="datetime1">
              <a:rPr lang="en-US" smtClean="0"/>
              <a:t>6/6/22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674080891"/>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902AD71-E2AE-464C-826F-0D7456A8E407}" type="datetime1">
              <a:rPr lang="en-US" smtClean="0"/>
              <a:t>6/6/22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491140309"/>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1AF830E-CDA4-D74F-9BDD-F3F9004CC34A}" type="datetime1">
              <a:rPr lang="en-US" smtClean="0"/>
              <a:t>6/6/22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2911934787"/>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DCE6AE10-7F67-224B-AA72-AFE15ACFE6F4}" type="datetime1">
              <a:rPr lang="en-US" smtClean="0"/>
              <a:t>6/6/22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115768736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F0F6E0F-C20F-B541-A232-CE2EFB9944AC}" type="datetime1">
              <a:rPr lang="en-US" smtClean="0"/>
              <a:t>6/6/22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2610401429"/>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24A3E410-326E-CB4B-A5D7-2504A4FFBCF5}" type="datetime1">
              <a:rPr lang="en-US" smtClean="0"/>
              <a:t>6/6/22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634509294"/>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30EC85-2CC6-7846-B778-DAA989F0E14E}" type="datetime1">
              <a:rPr lang="en-US" smtClean="0"/>
              <a:t>6/6/22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3943023791"/>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6140B8-E50C-C742-BCF0-A05EDA5877F0}" type="datetime1">
              <a:rPr lang="en-US" smtClean="0"/>
              <a:t>6/6/22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860517568"/>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9F6EA6F2-EEAC-394E-AA4F-7DB971191AA2}" type="datetime1">
              <a:rPr lang="en-US" smtClean="0"/>
              <a:t>6/6/22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599841296"/>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D4F2456-D03D-764D-BC80-981EB850446D}" type="datetime1">
              <a:rPr lang="en-US" smtClean="0"/>
              <a:t>6/6/22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2837392545"/>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47AFFF1B-6F71-FD45-9E4B-7B3D5FCDD7A7}" type="datetime1">
              <a:rPr lang="en-US" smtClean="0"/>
              <a:t>6/6/22</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4206912778"/>
      </p:ext>
    </p:extLst>
  </p:cSld>
  <p:clrMap bg1="lt1" tx1="dk1" bg2="lt2" tx2="dk2" accent1="accent1" accent2="accent2" accent3="accent3" accent4="accent4" accent5="accent5" accent6="accent6" hlink="hlink" folHlink="folHlink"/>
  <p:sldLayoutIdLst>
    <p:sldLayoutId id="2147483883" r:id="rId1"/>
    <p:sldLayoutId id="2147483884" r:id="rId2"/>
    <p:sldLayoutId id="2147483885" r:id="rId3"/>
    <p:sldLayoutId id="2147483886" r:id="rId4"/>
    <p:sldLayoutId id="2147483887" r:id="rId5"/>
    <p:sldLayoutId id="2147483888" r:id="rId6"/>
    <p:sldLayoutId id="2147483889" r:id="rId7"/>
    <p:sldLayoutId id="2147483890" r:id="rId8"/>
    <p:sldLayoutId id="2147483891" r:id="rId9"/>
    <p:sldLayoutId id="2147483892" r:id="rId10"/>
    <p:sldLayoutId id="2147483893" r:id="rId11"/>
  </p:sldLayoutIdLst>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cdc.gov/tobacco/data_statistics/fact_sheets/secondhand_smoke/health_effects/index.ht" TargetMode="External"/><Relationship Id="rId2" Type="http://schemas.openxmlformats.org/officeDocument/2006/relationships/hyperlink" Target="https://www.cdc.gov/tobacco/data_statistics/fact_sheets/secondhand_smoke/health_effects/index.htm"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2ACAA-47DC-8F4D-9B6A-5EA59CB1698E}"/>
              </a:ext>
            </a:extLst>
          </p:cNvPr>
          <p:cNvSpPr>
            <a:spLocks noGrp="1"/>
          </p:cNvSpPr>
          <p:nvPr>
            <p:ph type="ctrTitle"/>
          </p:nvPr>
        </p:nvSpPr>
        <p:spPr>
          <a:xfrm>
            <a:off x="1767322" y="2790264"/>
            <a:ext cx="8991600" cy="1506070"/>
          </a:xfrm>
        </p:spPr>
        <p:txBody>
          <a:bodyPr>
            <a:normAutofit/>
          </a:bodyPr>
          <a:lstStyle/>
          <a:p>
            <a:r>
              <a:rPr lang="en-US" dirty="0"/>
              <a:t>Maternal smoking</a:t>
            </a:r>
          </a:p>
        </p:txBody>
      </p:sp>
      <p:sp>
        <p:nvSpPr>
          <p:cNvPr id="3" name="Subtitle 2">
            <a:extLst>
              <a:ext uri="{FF2B5EF4-FFF2-40B4-BE49-F238E27FC236}">
                <a16:creationId xmlns:a16="http://schemas.microsoft.com/office/drawing/2014/main" id="{3EFE571C-B924-074F-920B-206D96C25118}"/>
              </a:ext>
            </a:extLst>
          </p:cNvPr>
          <p:cNvSpPr>
            <a:spLocks noGrp="1"/>
          </p:cNvSpPr>
          <p:nvPr>
            <p:ph type="subTitle" idx="1"/>
          </p:nvPr>
        </p:nvSpPr>
        <p:spPr>
          <a:xfrm>
            <a:off x="2695194" y="4942704"/>
            <a:ext cx="6801612" cy="1121920"/>
          </a:xfrm>
        </p:spPr>
        <p:txBody>
          <a:bodyPr>
            <a:noAutofit/>
          </a:bodyPr>
          <a:lstStyle/>
          <a:p>
            <a:r>
              <a:rPr lang="en-US" dirty="0"/>
              <a:t>Presented by/Wala EL-</a:t>
            </a:r>
            <a:r>
              <a:rPr lang="en-US" dirty="0" err="1"/>
              <a:t>Gtani</a:t>
            </a:r>
            <a:r>
              <a:rPr lang="en-US" dirty="0"/>
              <a:t>, 3550</a:t>
            </a:r>
          </a:p>
          <a:p>
            <a:r>
              <a:rPr lang="en-US" dirty="0"/>
              <a:t>4 \ 6\ 2022</a:t>
            </a:r>
          </a:p>
          <a:p>
            <a:r>
              <a:rPr lang="en-US" dirty="0"/>
              <a:t>PTS | Block , First year Medical Student </a:t>
            </a:r>
          </a:p>
          <a:p>
            <a:r>
              <a:rPr lang="en-US" dirty="0"/>
              <a:t>Supervised by/Dr. Fatma </a:t>
            </a:r>
            <a:r>
              <a:rPr lang="en-US" dirty="0" err="1"/>
              <a:t>Eltrhouni</a:t>
            </a:r>
            <a:endParaRPr lang="en-US" dirty="0"/>
          </a:p>
        </p:txBody>
      </p:sp>
      <p:pic>
        <p:nvPicPr>
          <p:cNvPr id="5" name="Picture 4">
            <a:extLst>
              <a:ext uri="{FF2B5EF4-FFF2-40B4-BE49-F238E27FC236}">
                <a16:creationId xmlns:a16="http://schemas.microsoft.com/office/drawing/2014/main" id="{DB8186B7-0A4F-C84F-946F-6B81A9A8AE20}"/>
              </a:ext>
            </a:extLst>
          </p:cNvPr>
          <p:cNvPicPr>
            <a:picLocks noChangeAspect="1"/>
          </p:cNvPicPr>
          <p:nvPr/>
        </p:nvPicPr>
        <p:blipFill>
          <a:blip r:embed="rId2"/>
          <a:stretch>
            <a:fillRect/>
          </a:stretch>
        </p:blipFill>
        <p:spPr>
          <a:xfrm>
            <a:off x="349623" y="346700"/>
            <a:ext cx="4410637" cy="621488"/>
          </a:xfrm>
          <a:prstGeom prst="rect">
            <a:avLst/>
          </a:prstGeom>
        </p:spPr>
      </p:pic>
      <p:pic>
        <p:nvPicPr>
          <p:cNvPr id="7" name="Picture 6">
            <a:extLst>
              <a:ext uri="{FF2B5EF4-FFF2-40B4-BE49-F238E27FC236}">
                <a16:creationId xmlns:a16="http://schemas.microsoft.com/office/drawing/2014/main" id="{167CDEC9-2C3D-2341-9C15-3476152776BC}"/>
              </a:ext>
            </a:extLst>
          </p:cNvPr>
          <p:cNvPicPr>
            <a:picLocks noChangeAspect="1"/>
          </p:cNvPicPr>
          <p:nvPr/>
        </p:nvPicPr>
        <p:blipFill>
          <a:blip r:embed="rId3"/>
          <a:stretch>
            <a:fillRect/>
          </a:stretch>
        </p:blipFill>
        <p:spPr>
          <a:xfrm>
            <a:off x="10297688" y="308944"/>
            <a:ext cx="1653988" cy="1119468"/>
          </a:xfrm>
          <a:prstGeom prst="rect">
            <a:avLst/>
          </a:prstGeom>
        </p:spPr>
      </p:pic>
      <p:sp>
        <p:nvSpPr>
          <p:cNvPr id="4" name="Slide Number Placeholder 3">
            <a:extLst>
              <a:ext uri="{FF2B5EF4-FFF2-40B4-BE49-F238E27FC236}">
                <a16:creationId xmlns:a16="http://schemas.microsoft.com/office/drawing/2014/main" id="{10B194A9-CBC9-8441-9B18-2B7DE180325E}"/>
              </a:ext>
            </a:extLst>
          </p:cNvPr>
          <p:cNvSpPr>
            <a:spLocks noGrp="1"/>
          </p:cNvSpPr>
          <p:nvPr>
            <p:ph type="sldNum" sz="quarter" idx="12"/>
          </p:nvPr>
        </p:nvSpPr>
        <p:spPr/>
        <p:txBody>
          <a:bodyPr/>
          <a:lstStyle/>
          <a:p>
            <a:fld id="{8A7A6979-0714-4377-B894-6BE4C2D6E202}" type="slidenum">
              <a:rPr lang="en-US" smtClean="0"/>
              <a:pPr/>
              <a:t>1</a:t>
            </a:fld>
            <a:endParaRPr lang="en-US" dirty="0"/>
          </a:p>
        </p:txBody>
      </p:sp>
    </p:spTree>
    <p:extLst>
      <p:ext uri="{BB962C8B-B14F-4D97-AF65-F5344CB8AC3E}">
        <p14:creationId xmlns:p14="http://schemas.microsoft.com/office/powerpoint/2010/main" val="978736389"/>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300B6D-8C7D-0842-9800-836B3A6277BE}"/>
              </a:ext>
            </a:extLst>
          </p:cNvPr>
          <p:cNvSpPr>
            <a:spLocks noGrp="1"/>
          </p:cNvSpPr>
          <p:nvPr>
            <p:ph type="title"/>
          </p:nvPr>
        </p:nvSpPr>
        <p:spPr>
          <a:xfrm>
            <a:off x="2231136" y="1093279"/>
            <a:ext cx="7729728" cy="1188720"/>
          </a:xfrm>
        </p:spPr>
        <p:txBody>
          <a:bodyPr>
            <a:normAutofit fontScale="90000"/>
          </a:bodyPr>
          <a:lstStyle/>
          <a:p>
            <a:r>
              <a:rPr lang="en-US" dirty="0"/>
              <a:t>Comparation between normal fetal growth and </a:t>
            </a:r>
            <a:r>
              <a:rPr lang="en-US" sz="3100" dirty="0"/>
              <a:t>abnormal</a:t>
            </a:r>
            <a:r>
              <a:rPr lang="en-US" dirty="0"/>
              <a:t> fetal growth due to smoking</a:t>
            </a:r>
          </a:p>
        </p:txBody>
      </p:sp>
      <p:pic>
        <p:nvPicPr>
          <p:cNvPr id="5" name="Content Placeholder 4">
            <a:extLst>
              <a:ext uri="{FF2B5EF4-FFF2-40B4-BE49-F238E27FC236}">
                <a16:creationId xmlns:a16="http://schemas.microsoft.com/office/drawing/2014/main" id="{012D3C0C-88EC-F040-B819-289A181FBD03}"/>
              </a:ext>
            </a:extLst>
          </p:cNvPr>
          <p:cNvPicPr>
            <a:picLocks noGrp="1" noChangeAspect="1"/>
          </p:cNvPicPr>
          <p:nvPr>
            <p:ph idx="1"/>
          </p:nvPr>
        </p:nvPicPr>
        <p:blipFill>
          <a:blip r:embed="rId2"/>
          <a:stretch>
            <a:fillRect/>
          </a:stretch>
        </p:blipFill>
        <p:spPr>
          <a:xfrm>
            <a:off x="2600326" y="2557463"/>
            <a:ext cx="6672262" cy="3714749"/>
          </a:xfrm>
        </p:spPr>
      </p:pic>
      <p:sp>
        <p:nvSpPr>
          <p:cNvPr id="3" name="Slide Number Placeholder 2">
            <a:extLst>
              <a:ext uri="{FF2B5EF4-FFF2-40B4-BE49-F238E27FC236}">
                <a16:creationId xmlns:a16="http://schemas.microsoft.com/office/drawing/2014/main" id="{73523E5C-2237-5C4A-87B9-4BAF86DA67C3}"/>
              </a:ext>
            </a:extLst>
          </p:cNvPr>
          <p:cNvSpPr>
            <a:spLocks noGrp="1"/>
          </p:cNvSpPr>
          <p:nvPr>
            <p:ph type="sldNum" sz="quarter" idx="12"/>
          </p:nvPr>
        </p:nvSpPr>
        <p:spPr/>
        <p:txBody>
          <a:bodyPr/>
          <a:lstStyle/>
          <a:p>
            <a:fld id="{8A7A6979-0714-4377-B894-6BE4C2D6E202}" type="slidenum">
              <a:rPr lang="en-US" smtClean="0"/>
              <a:pPr/>
              <a:t>10</a:t>
            </a:fld>
            <a:endParaRPr lang="en-US" dirty="0"/>
          </a:p>
        </p:txBody>
      </p:sp>
    </p:spTree>
    <p:extLst>
      <p:ext uri="{BB962C8B-B14F-4D97-AF65-F5344CB8AC3E}">
        <p14:creationId xmlns:p14="http://schemas.microsoft.com/office/powerpoint/2010/main" val="1295655647"/>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292FE-4D72-4244-9671-41073BFD5E35}"/>
              </a:ext>
            </a:extLst>
          </p:cNvPr>
          <p:cNvSpPr>
            <a:spLocks noGrp="1"/>
          </p:cNvSpPr>
          <p:nvPr>
            <p:ph type="title"/>
          </p:nvPr>
        </p:nvSpPr>
        <p:spPr/>
        <p:txBody>
          <a:bodyPr/>
          <a:lstStyle/>
          <a:p>
            <a:r>
              <a:rPr lang="en-US" dirty="0"/>
              <a:t>The importance of spreading awareness / quit smoking</a:t>
            </a:r>
          </a:p>
        </p:txBody>
      </p:sp>
      <p:sp>
        <p:nvSpPr>
          <p:cNvPr id="3" name="Content Placeholder 2">
            <a:extLst>
              <a:ext uri="{FF2B5EF4-FFF2-40B4-BE49-F238E27FC236}">
                <a16:creationId xmlns:a16="http://schemas.microsoft.com/office/drawing/2014/main" id="{2DEC6E76-886C-734F-A29B-36129F597BB9}"/>
              </a:ext>
            </a:extLst>
          </p:cNvPr>
          <p:cNvSpPr>
            <a:spLocks noGrp="1"/>
          </p:cNvSpPr>
          <p:nvPr>
            <p:ph idx="1"/>
          </p:nvPr>
        </p:nvSpPr>
        <p:spPr>
          <a:xfrm>
            <a:off x="2231137" y="2638044"/>
            <a:ext cx="5877440" cy="3101983"/>
          </a:xfrm>
        </p:spPr>
        <p:txBody>
          <a:bodyPr>
            <a:normAutofit fontScale="92500" lnSpcReduction="10000"/>
          </a:bodyPr>
          <a:lstStyle/>
          <a:p>
            <a:r>
              <a:rPr lang="en-US" sz="2400" dirty="0"/>
              <a:t>Quitting smoking is one of the most important actions people can take to improve their health. This is true regardless of their age or how long they have been smoking, so for pregnant women quitting does not only benefit her but her unborn child. </a:t>
            </a:r>
          </a:p>
          <a:p>
            <a:r>
              <a:rPr lang="en-US" sz="2400" dirty="0"/>
              <a:t>There are many ways to help women quit like being educated, receiving support and nicotine replacement therapy NRT.</a:t>
            </a:r>
          </a:p>
          <a:p>
            <a:endParaRPr lang="en-US" dirty="0"/>
          </a:p>
        </p:txBody>
      </p:sp>
      <p:pic>
        <p:nvPicPr>
          <p:cNvPr id="9" name="Picture 8">
            <a:extLst>
              <a:ext uri="{FF2B5EF4-FFF2-40B4-BE49-F238E27FC236}">
                <a16:creationId xmlns:a16="http://schemas.microsoft.com/office/drawing/2014/main" id="{186E6E68-A110-3C42-894D-CE669BD6C2D3}"/>
              </a:ext>
            </a:extLst>
          </p:cNvPr>
          <p:cNvPicPr>
            <a:picLocks noChangeAspect="1"/>
          </p:cNvPicPr>
          <p:nvPr/>
        </p:nvPicPr>
        <p:blipFill>
          <a:blip r:embed="rId2"/>
          <a:stretch>
            <a:fillRect/>
          </a:stretch>
        </p:blipFill>
        <p:spPr>
          <a:xfrm>
            <a:off x="8108577" y="2638044"/>
            <a:ext cx="1627094" cy="1611227"/>
          </a:xfrm>
          <a:prstGeom prst="rect">
            <a:avLst/>
          </a:prstGeom>
        </p:spPr>
      </p:pic>
      <p:sp>
        <p:nvSpPr>
          <p:cNvPr id="4" name="Slide Number Placeholder 3">
            <a:extLst>
              <a:ext uri="{FF2B5EF4-FFF2-40B4-BE49-F238E27FC236}">
                <a16:creationId xmlns:a16="http://schemas.microsoft.com/office/drawing/2014/main" id="{53D754B7-4B71-B946-B514-E2B6FCD923F6}"/>
              </a:ext>
            </a:extLst>
          </p:cNvPr>
          <p:cNvSpPr>
            <a:spLocks noGrp="1"/>
          </p:cNvSpPr>
          <p:nvPr>
            <p:ph type="sldNum" sz="quarter" idx="12"/>
          </p:nvPr>
        </p:nvSpPr>
        <p:spPr/>
        <p:txBody>
          <a:bodyPr/>
          <a:lstStyle/>
          <a:p>
            <a:fld id="{8A7A6979-0714-4377-B894-6BE4C2D6E202}" type="slidenum">
              <a:rPr lang="en-US" smtClean="0"/>
              <a:pPr/>
              <a:t>11</a:t>
            </a:fld>
            <a:endParaRPr lang="en-US" dirty="0"/>
          </a:p>
        </p:txBody>
      </p:sp>
    </p:spTree>
    <p:extLst>
      <p:ext uri="{BB962C8B-B14F-4D97-AF65-F5344CB8AC3E}">
        <p14:creationId xmlns:p14="http://schemas.microsoft.com/office/powerpoint/2010/main" val="3433070775"/>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7E5AA-73D6-6D47-B0FE-6A5671650DD5}"/>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58333984-AD54-234F-97F5-D34C30129C12}"/>
              </a:ext>
            </a:extLst>
          </p:cNvPr>
          <p:cNvSpPr>
            <a:spLocks noGrp="1"/>
          </p:cNvSpPr>
          <p:nvPr>
            <p:ph idx="1"/>
          </p:nvPr>
        </p:nvSpPr>
        <p:spPr/>
        <p:txBody>
          <a:bodyPr>
            <a:noAutofit/>
          </a:bodyPr>
          <a:lstStyle/>
          <a:p>
            <a:r>
              <a:rPr lang="en-US" sz="2400" dirty="0"/>
              <a:t>In our place of being and the environment we live in we thankfully don’t have as much or any at all of smoking pregnant women but they are given nicotine passively which we should change. </a:t>
            </a:r>
          </a:p>
          <a:p>
            <a:r>
              <a:rPr lang="en-US" sz="2400" dirty="0"/>
              <a:t>Spreading awareness to those who smoke by presenting the damage they cause not only to their selves but to the people around them is something we should work on doing.</a:t>
            </a:r>
          </a:p>
          <a:p>
            <a:pPr marL="0" indent="0">
              <a:buNone/>
            </a:pPr>
            <a:r>
              <a:rPr lang="en-US" sz="2400" dirty="0"/>
              <a:t> </a:t>
            </a:r>
          </a:p>
        </p:txBody>
      </p:sp>
      <p:sp>
        <p:nvSpPr>
          <p:cNvPr id="4" name="Slide Number Placeholder 3">
            <a:extLst>
              <a:ext uri="{FF2B5EF4-FFF2-40B4-BE49-F238E27FC236}">
                <a16:creationId xmlns:a16="http://schemas.microsoft.com/office/drawing/2014/main" id="{2864F37B-BC4D-974B-8BB8-C565BD973D40}"/>
              </a:ext>
            </a:extLst>
          </p:cNvPr>
          <p:cNvSpPr>
            <a:spLocks noGrp="1"/>
          </p:cNvSpPr>
          <p:nvPr>
            <p:ph type="sldNum" sz="quarter" idx="12"/>
          </p:nvPr>
        </p:nvSpPr>
        <p:spPr/>
        <p:txBody>
          <a:bodyPr/>
          <a:lstStyle/>
          <a:p>
            <a:fld id="{8A7A6979-0714-4377-B894-6BE4C2D6E202}" type="slidenum">
              <a:rPr lang="en-US" smtClean="0"/>
              <a:pPr/>
              <a:t>12</a:t>
            </a:fld>
            <a:endParaRPr lang="en-US" dirty="0"/>
          </a:p>
        </p:txBody>
      </p:sp>
    </p:spTree>
    <p:extLst>
      <p:ext uri="{BB962C8B-B14F-4D97-AF65-F5344CB8AC3E}">
        <p14:creationId xmlns:p14="http://schemas.microsoft.com/office/powerpoint/2010/main" val="2989277512"/>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2644AA-7FBB-664A-8621-7F8EE2241EC6}"/>
              </a:ext>
            </a:extLst>
          </p:cNvPr>
          <p:cNvSpPr>
            <a:spLocks noGrp="1"/>
          </p:cNvSpPr>
          <p:nvPr>
            <p:ph idx="1"/>
          </p:nvPr>
        </p:nvSpPr>
        <p:spPr>
          <a:xfrm>
            <a:off x="2231136" y="2286000"/>
            <a:ext cx="7729728" cy="4100513"/>
          </a:xfrm>
        </p:spPr>
        <p:txBody>
          <a:bodyPr>
            <a:normAutofit fontScale="55000" lnSpcReduction="20000"/>
          </a:bodyPr>
          <a:lstStyle/>
          <a:p>
            <a:pPr marL="0" indent="0">
              <a:buNone/>
            </a:pPr>
            <a:endParaRPr lang="en-US" sz="2200" dirty="0">
              <a:hlinkClick r:id="rId2"/>
            </a:endParaRPr>
          </a:p>
          <a:p>
            <a:r>
              <a:rPr lang="en-US" sz="3800" dirty="0"/>
              <a:t>http://</a:t>
            </a:r>
            <a:r>
              <a:rPr lang="en-US" sz="3800" dirty="0" err="1"/>
              <a:t>Geirsson</a:t>
            </a:r>
            <a:r>
              <a:rPr lang="en-US" sz="3800" dirty="0"/>
              <a:t> RT, </a:t>
            </a:r>
            <a:r>
              <a:rPr lang="en-US" sz="3800" dirty="0" err="1"/>
              <a:t>Tolosa</a:t>
            </a:r>
            <a:r>
              <a:rPr lang="en-US" sz="3800" dirty="0"/>
              <a:t> JE. Smoking, tobacco exposure and pregnancy. Acta </a:t>
            </a:r>
            <a:r>
              <a:rPr lang="en-US" sz="3800" dirty="0" err="1"/>
              <a:t>Obstet</a:t>
            </a:r>
            <a:r>
              <a:rPr lang="en-US" sz="3800" dirty="0"/>
              <a:t> </a:t>
            </a:r>
            <a:r>
              <a:rPr lang="en-US" sz="3800" dirty="0" err="1"/>
              <a:t>Gynecol</a:t>
            </a:r>
            <a:r>
              <a:rPr lang="en-US" sz="3800" dirty="0"/>
              <a:t> Scand. 2010;89(4):414-415. </a:t>
            </a:r>
            <a:r>
              <a:rPr lang="en-US" sz="3800" dirty="0" err="1"/>
              <a:t>doi</a:t>
            </a:r>
            <a:r>
              <a:rPr lang="en-US" sz="3800" dirty="0"/>
              <a:t>: 10.3109/00016341003784043. PMID: 20367424.</a:t>
            </a:r>
          </a:p>
          <a:p>
            <a:r>
              <a:rPr lang="en-US" sz="3800" dirty="0"/>
              <a:t>https://</a:t>
            </a:r>
            <a:r>
              <a:rPr lang="en-US" sz="3800" dirty="0" err="1"/>
              <a:t>www.cdc.gov</a:t>
            </a:r>
            <a:r>
              <a:rPr lang="en-US" sz="3800" dirty="0"/>
              <a:t>/tobacco/</a:t>
            </a:r>
            <a:r>
              <a:rPr lang="en-US" sz="3800" dirty="0" err="1"/>
              <a:t>data_statistics</a:t>
            </a:r>
            <a:r>
              <a:rPr lang="en-US" sz="3800" dirty="0"/>
              <a:t>/</a:t>
            </a:r>
            <a:r>
              <a:rPr lang="en-US" sz="3800" dirty="0" err="1"/>
              <a:t>fact_sheets</a:t>
            </a:r>
            <a:r>
              <a:rPr lang="en-US" sz="3800" dirty="0"/>
              <a:t>/</a:t>
            </a:r>
            <a:r>
              <a:rPr lang="en-US" sz="3800" dirty="0" err="1"/>
              <a:t>secondhand_smoke</a:t>
            </a:r>
            <a:r>
              <a:rPr lang="en-US" sz="3800" dirty="0"/>
              <a:t>/</a:t>
            </a:r>
            <a:r>
              <a:rPr lang="en-US" sz="3800" dirty="0" err="1"/>
              <a:t>health_effects</a:t>
            </a:r>
            <a:r>
              <a:rPr lang="en-US" sz="3800" dirty="0"/>
              <a:t>/</a:t>
            </a:r>
            <a:r>
              <a:rPr lang="en-US" sz="3800" dirty="0" err="1"/>
              <a:t>index.htm</a:t>
            </a:r>
            <a:endParaRPr lang="en-US" sz="3800" dirty="0"/>
          </a:p>
          <a:p>
            <a:r>
              <a:rPr lang="en-US" sz="3800" dirty="0">
                <a:hlinkClick r:id="rId3"/>
              </a:rPr>
              <a:t>https://www.cdc.gov/tobacco/data_statistics/fact_sheets/secondhand_smoke/health_effects/</a:t>
            </a:r>
            <a:r>
              <a:rPr lang="en-US" sz="3800" dirty="0" err="1">
                <a:hlinkClick r:id="rId3"/>
              </a:rPr>
              <a:t>index.ht</a:t>
            </a:r>
            <a:r>
              <a:rPr lang="en-US" sz="3800" dirty="0" err="1"/>
              <a:t>m</a:t>
            </a:r>
            <a:endParaRPr lang="en-US" sz="3800" dirty="0"/>
          </a:p>
          <a:p>
            <a:r>
              <a:rPr lang="en-US" sz="3800" dirty="0"/>
              <a:t>Ethical issues in Nursing and Midwifery practice. Win Tadd; 1998.</a:t>
            </a:r>
            <a:endParaRPr lang="en-US" sz="3800" i="1" dirty="0"/>
          </a:p>
          <a:p>
            <a:r>
              <a:rPr lang="en-US" sz="3800" i="1" dirty="0"/>
              <a:t>(From Simpson 1997, with permission of </a:t>
            </a:r>
            <a:r>
              <a:rPr lang="en-US" sz="3800" i="1" dirty="0" err="1"/>
              <a:t>Baillière</a:t>
            </a:r>
            <a:r>
              <a:rPr lang="en-US" sz="3800" i="1" dirty="0"/>
              <a:t> Tindall.)</a:t>
            </a:r>
          </a:p>
          <a:p>
            <a:r>
              <a:rPr lang="en-US" sz="3800" dirty="0">
                <a:hlinkClick r:id="rId2"/>
              </a:rPr>
              <a:t>https://www.cdc.gov/tobacco/data_statistics/fact_sheets/secondhand_smoke/health_effects/index.htm</a:t>
            </a:r>
            <a:r>
              <a:rPr lang="en-US" sz="3800" dirty="0"/>
              <a:t>.</a:t>
            </a:r>
            <a:endParaRPr lang="en-US" sz="3800" i="1" dirty="0"/>
          </a:p>
          <a:p>
            <a:endParaRPr lang="en-US" dirty="0"/>
          </a:p>
        </p:txBody>
      </p:sp>
      <p:sp>
        <p:nvSpPr>
          <p:cNvPr id="5" name="Title 4">
            <a:extLst>
              <a:ext uri="{FF2B5EF4-FFF2-40B4-BE49-F238E27FC236}">
                <a16:creationId xmlns:a16="http://schemas.microsoft.com/office/drawing/2014/main" id="{A6B7592A-B9F6-4D4F-9BBF-3DD63280CBB3}"/>
              </a:ext>
            </a:extLst>
          </p:cNvPr>
          <p:cNvSpPr>
            <a:spLocks noGrp="1"/>
          </p:cNvSpPr>
          <p:nvPr>
            <p:ph type="title"/>
          </p:nvPr>
        </p:nvSpPr>
        <p:spPr/>
        <p:txBody>
          <a:bodyPr/>
          <a:lstStyle/>
          <a:p>
            <a:r>
              <a:rPr lang="en-US" dirty="0"/>
              <a:t>reference</a:t>
            </a:r>
          </a:p>
        </p:txBody>
      </p:sp>
      <p:sp>
        <p:nvSpPr>
          <p:cNvPr id="2" name="Slide Number Placeholder 1">
            <a:extLst>
              <a:ext uri="{FF2B5EF4-FFF2-40B4-BE49-F238E27FC236}">
                <a16:creationId xmlns:a16="http://schemas.microsoft.com/office/drawing/2014/main" id="{DACF6C9E-5A97-1C4C-8C2F-B46E167F139E}"/>
              </a:ext>
            </a:extLst>
          </p:cNvPr>
          <p:cNvSpPr>
            <a:spLocks noGrp="1"/>
          </p:cNvSpPr>
          <p:nvPr>
            <p:ph type="sldNum" sz="quarter" idx="12"/>
          </p:nvPr>
        </p:nvSpPr>
        <p:spPr/>
        <p:txBody>
          <a:bodyPr/>
          <a:lstStyle/>
          <a:p>
            <a:fld id="{8A7A6979-0714-4377-B894-6BE4C2D6E202}" type="slidenum">
              <a:rPr lang="en-US" smtClean="0"/>
              <a:pPr/>
              <a:t>13</a:t>
            </a:fld>
            <a:endParaRPr lang="en-US" dirty="0"/>
          </a:p>
        </p:txBody>
      </p:sp>
    </p:spTree>
    <p:extLst>
      <p:ext uri="{BB962C8B-B14F-4D97-AF65-F5344CB8AC3E}">
        <p14:creationId xmlns:p14="http://schemas.microsoft.com/office/powerpoint/2010/main" val="347979108"/>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189F5C-B035-4A47-9EF0-1737B2B82ED8}"/>
              </a:ext>
            </a:extLst>
          </p:cNvPr>
          <p:cNvSpPr>
            <a:spLocks noGrp="1"/>
          </p:cNvSpPr>
          <p:nvPr>
            <p:ph type="title"/>
          </p:nvPr>
        </p:nvSpPr>
        <p:spPr>
          <a:xfrm>
            <a:off x="1888236" y="1250442"/>
            <a:ext cx="7729728" cy="4307396"/>
          </a:xfrm>
        </p:spPr>
        <p:txBody>
          <a:bodyPr/>
          <a:lstStyle/>
          <a:p>
            <a:r>
              <a:rPr lang="en-US" dirty="0"/>
              <a:t>THANK YOU !</a:t>
            </a:r>
          </a:p>
        </p:txBody>
      </p:sp>
      <p:sp>
        <p:nvSpPr>
          <p:cNvPr id="3" name="Slide Number Placeholder 2">
            <a:extLst>
              <a:ext uri="{FF2B5EF4-FFF2-40B4-BE49-F238E27FC236}">
                <a16:creationId xmlns:a16="http://schemas.microsoft.com/office/drawing/2014/main" id="{472BA858-CF00-7340-A711-EB9D28D73BB0}"/>
              </a:ext>
            </a:extLst>
          </p:cNvPr>
          <p:cNvSpPr>
            <a:spLocks noGrp="1"/>
          </p:cNvSpPr>
          <p:nvPr>
            <p:ph type="sldNum" sz="quarter" idx="12"/>
          </p:nvPr>
        </p:nvSpPr>
        <p:spPr/>
        <p:txBody>
          <a:bodyPr/>
          <a:lstStyle/>
          <a:p>
            <a:fld id="{8A7A6979-0714-4377-B894-6BE4C2D6E202}" type="slidenum">
              <a:rPr lang="en-US" smtClean="0"/>
              <a:pPr/>
              <a:t>14</a:t>
            </a:fld>
            <a:endParaRPr lang="en-US" dirty="0"/>
          </a:p>
        </p:txBody>
      </p:sp>
    </p:spTree>
    <p:extLst>
      <p:ext uri="{BB962C8B-B14F-4D97-AF65-F5344CB8AC3E}">
        <p14:creationId xmlns:p14="http://schemas.microsoft.com/office/powerpoint/2010/main" val="3775951303"/>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F4AC8B-76A8-E04A-AF43-D4225042D927}"/>
              </a:ext>
            </a:extLst>
          </p:cNvPr>
          <p:cNvSpPr>
            <a:spLocks noGrp="1"/>
          </p:cNvSpPr>
          <p:nvPr>
            <p:ph type="title"/>
          </p:nvPr>
        </p:nvSpPr>
        <p:spPr/>
        <p:txBody>
          <a:bodyPr/>
          <a:lstStyle/>
          <a:p>
            <a:r>
              <a:rPr lang="en-US" dirty="0"/>
              <a:t>Objectives </a:t>
            </a:r>
          </a:p>
        </p:txBody>
      </p:sp>
      <p:sp>
        <p:nvSpPr>
          <p:cNvPr id="3" name="Content Placeholder 2">
            <a:extLst>
              <a:ext uri="{FF2B5EF4-FFF2-40B4-BE49-F238E27FC236}">
                <a16:creationId xmlns:a16="http://schemas.microsoft.com/office/drawing/2014/main" id="{1291C52B-6EF4-C449-871D-F6BC937B1527}"/>
              </a:ext>
            </a:extLst>
          </p:cNvPr>
          <p:cNvSpPr>
            <a:spLocks noGrp="1"/>
          </p:cNvSpPr>
          <p:nvPr>
            <p:ph idx="1"/>
          </p:nvPr>
        </p:nvSpPr>
        <p:spPr/>
        <p:txBody>
          <a:bodyPr>
            <a:normAutofit lnSpcReduction="10000"/>
          </a:bodyPr>
          <a:lstStyle/>
          <a:p>
            <a:r>
              <a:rPr lang="en-US" sz="2400" dirty="0"/>
              <a:t>Introduction to maternal smoking. </a:t>
            </a:r>
          </a:p>
          <a:p>
            <a:r>
              <a:rPr lang="en-US" sz="2400" dirty="0"/>
              <a:t>Define second hand smoking.</a:t>
            </a:r>
          </a:p>
          <a:p>
            <a:r>
              <a:rPr lang="en-US" sz="2400" dirty="0"/>
              <a:t>Pregnancy complications from smoking.</a:t>
            </a:r>
          </a:p>
          <a:p>
            <a:r>
              <a:rPr lang="en-US" sz="2400" dirty="0"/>
              <a:t>Effects of second hand smoking.</a:t>
            </a:r>
          </a:p>
          <a:p>
            <a:r>
              <a:rPr lang="en-US" sz="2400" dirty="0"/>
              <a:t>Comparation of normal fetal growth and abnormal fetal growth due to smoking.</a:t>
            </a:r>
          </a:p>
          <a:p>
            <a:r>
              <a:rPr lang="en-US" sz="2400" dirty="0"/>
              <a:t>The importance of awareness/Quit smoking. </a:t>
            </a:r>
          </a:p>
          <a:p>
            <a:endParaRPr lang="en-US" dirty="0"/>
          </a:p>
        </p:txBody>
      </p:sp>
      <p:sp>
        <p:nvSpPr>
          <p:cNvPr id="4" name="Slide Number Placeholder 3">
            <a:extLst>
              <a:ext uri="{FF2B5EF4-FFF2-40B4-BE49-F238E27FC236}">
                <a16:creationId xmlns:a16="http://schemas.microsoft.com/office/drawing/2014/main" id="{8E93671F-1C0B-B74A-8E43-F8AAA552DAF0}"/>
              </a:ext>
            </a:extLst>
          </p:cNvPr>
          <p:cNvSpPr>
            <a:spLocks noGrp="1"/>
          </p:cNvSpPr>
          <p:nvPr>
            <p:ph type="sldNum" sz="quarter" idx="12"/>
          </p:nvPr>
        </p:nvSpPr>
        <p:spPr/>
        <p:txBody>
          <a:bodyPr/>
          <a:lstStyle/>
          <a:p>
            <a:fld id="{8A7A6979-0714-4377-B894-6BE4C2D6E202}" type="slidenum">
              <a:rPr lang="en-US" smtClean="0"/>
              <a:pPr/>
              <a:t>2</a:t>
            </a:fld>
            <a:endParaRPr lang="en-US" dirty="0"/>
          </a:p>
        </p:txBody>
      </p:sp>
    </p:spTree>
    <p:extLst>
      <p:ext uri="{BB962C8B-B14F-4D97-AF65-F5344CB8AC3E}">
        <p14:creationId xmlns:p14="http://schemas.microsoft.com/office/powerpoint/2010/main" val="3242358970"/>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p:cTn id="37"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8" dur="500" fill="hold"/>
                                        <p:tgtEl>
                                          <p:spTgt spid="3">
                                            <p:txEl>
                                              <p:pRg st="5" end="5"/>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CB723D-7CF6-724E-A2B3-D08C1A395FA7}"/>
              </a:ext>
            </a:extLst>
          </p:cNvPr>
          <p:cNvSpPr>
            <a:spLocks noGrp="1"/>
          </p:cNvSpPr>
          <p:nvPr>
            <p:ph type="title"/>
          </p:nvPr>
        </p:nvSpPr>
        <p:spPr>
          <a:xfrm>
            <a:off x="2231136" y="657225"/>
            <a:ext cx="7729728" cy="1496187"/>
          </a:xfrm>
        </p:spPr>
        <p:txBody>
          <a:bodyPr/>
          <a:lstStyle/>
          <a:p>
            <a:r>
              <a:rPr lang="en-US" dirty="0"/>
              <a:t>Introduction to Maternal smoking </a:t>
            </a:r>
          </a:p>
        </p:txBody>
      </p:sp>
      <p:sp>
        <p:nvSpPr>
          <p:cNvPr id="3" name="Content Placeholder 2">
            <a:extLst>
              <a:ext uri="{FF2B5EF4-FFF2-40B4-BE49-F238E27FC236}">
                <a16:creationId xmlns:a16="http://schemas.microsoft.com/office/drawing/2014/main" id="{A0E37470-CF57-1248-9C45-A4E4CF3E174F}"/>
              </a:ext>
            </a:extLst>
          </p:cNvPr>
          <p:cNvSpPr>
            <a:spLocks noGrp="1"/>
          </p:cNvSpPr>
          <p:nvPr>
            <p:ph idx="1"/>
          </p:nvPr>
        </p:nvSpPr>
        <p:spPr>
          <a:xfrm>
            <a:off x="2231136" y="2428876"/>
            <a:ext cx="7729728" cy="3186112"/>
          </a:xfrm>
        </p:spPr>
        <p:txBody>
          <a:bodyPr>
            <a:noAutofit/>
          </a:bodyPr>
          <a:lstStyle/>
          <a:p>
            <a:pPr marL="0" indent="0">
              <a:buNone/>
            </a:pPr>
            <a:r>
              <a:rPr lang="en-US" sz="2400" dirty="0"/>
              <a:t>Smoking or using tobacco in any way or form is deadly serious. It is unallowable that many pregnant women are exposed to tobacco either because they smoke or being close to someone that does </a:t>
            </a:r>
            <a:r>
              <a:rPr lang="en-US" sz="2400" i="1" dirty="0"/>
              <a:t>(</a:t>
            </a:r>
            <a:r>
              <a:rPr lang="en-US" sz="2400" dirty="0"/>
              <a:t>SHS</a:t>
            </a:r>
            <a:r>
              <a:rPr lang="en-US" sz="2400" i="1" dirty="0"/>
              <a:t>)</a:t>
            </a:r>
            <a:r>
              <a:rPr lang="en-US" sz="2400" dirty="0"/>
              <a:t>. </a:t>
            </a:r>
          </a:p>
          <a:p>
            <a:pPr marL="0" indent="0">
              <a:buNone/>
            </a:pPr>
            <a:r>
              <a:rPr lang="en-US" sz="2400" dirty="0"/>
              <a:t>Smoking doesn’t not only effect their lives but their children`s, and the growth of their unborn fetus.</a:t>
            </a:r>
          </a:p>
          <a:p>
            <a:pPr marL="0" indent="0">
              <a:buNone/>
            </a:pPr>
            <a:r>
              <a:rPr lang="en-US" sz="2400" dirty="0"/>
              <a:t>Smoking during pregnancy results in more than 1,000 infant deaths annually. </a:t>
            </a:r>
          </a:p>
        </p:txBody>
      </p:sp>
      <p:sp>
        <p:nvSpPr>
          <p:cNvPr id="4" name="Slide Number Placeholder 3">
            <a:extLst>
              <a:ext uri="{FF2B5EF4-FFF2-40B4-BE49-F238E27FC236}">
                <a16:creationId xmlns:a16="http://schemas.microsoft.com/office/drawing/2014/main" id="{69CE5A72-148F-244C-9B95-B70698A171A0}"/>
              </a:ext>
            </a:extLst>
          </p:cNvPr>
          <p:cNvSpPr>
            <a:spLocks noGrp="1"/>
          </p:cNvSpPr>
          <p:nvPr>
            <p:ph type="sldNum" sz="quarter" idx="12"/>
          </p:nvPr>
        </p:nvSpPr>
        <p:spPr/>
        <p:txBody>
          <a:bodyPr/>
          <a:lstStyle/>
          <a:p>
            <a:fld id="{8A7A6979-0714-4377-B894-6BE4C2D6E202}" type="slidenum">
              <a:rPr lang="en-US" smtClean="0"/>
              <a:pPr/>
              <a:t>3</a:t>
            </a:fld>
            <a:endParaRPr lang="en-US" dirty="0"/>
          </a:p>
        </p:txBody>
      </p:sp>
    </p:spTree>
    <p:extLst>
      <p:ext uri="{BB962C8B-B14F-4D97-AF65-F5344CB8AC3E}">
        <p14:creationId xmlns:p14="http://schemas.microsoft.com/office/powerpoint/2010/main" val="57460133"/>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E1B614-2D2E-3D4A-887F-84E8B1ADBEB0}"/>
              </a:ext>
            </a:extLst>
          </p:cNvPr>
          <p:cNvSpPr>
            <a:spLocks noGrp="1"/>
          </p:cNvSpPr>
          <p:nvPr>
            <p:ph type="title"/>
          </p:nvPr>
        </p:nvSpPr>
        <p:spPr/>
        <p:txBody>
          <a:bodyPr/>
          <a:lstStyle/>
          <a:p>
            <a:r>
              <a:rPr lang="en-US" dirty="0"/>
              <a:t>Second hand smoking </a:t>
            </a:r>
          </a:p>
        </p:txBody>
      </p:sp>
      <p:sp>
        <p:nvSpPr>
          <p:cNvPr id="3" name="Content Placeholder 2">
            <a:extLst>
              <a:ext uri="{FF2B5EF4-FFF2-40B4-BE49-F238E27FC236}">
                <a16:creationId xmlns:a16="http://schemas.microsoft.com/office/drawing/2014/main" id="{9E600F1D-51EF-D441-AB74-DF6E72458BC3}"/>
              </a:ext>
            </a:extLst>
          </p:cNvPr>
          <p:cNvSpPr>
            <a:spLocks noGrp="1"/>
          </p:cNvSpPr>
          <p:nvPr>
            <p:ph idx="1"/>
          </p:nvPr>
        </p:nvSpPr>
        <p:spPr/>
        <p:txBody>
          <a:bodyPr>
            <a:normAutofit fontScale="92500"/>
          </a:bodyPr>
          <a:lstStyle/>
          <a:p>
            <a:r>
              <a:rPr lang="en-US" sz="2400" dirty="0"/>
              <a:t>There are two types of tobacco smoke, mainstream smoke which is directly inhaled by the mouth of a smoker and side stream smoke or second-hand smoke or passive smoking which comes from burning tip of cigarette mixed with surrounded air. </a:t>
            </a:r>
          </a:p>
          <a:p>
            <a:r>
              <a:rPr lang="en-US" sz="2400" dirty="0"/>
              <a:t>It is a combination of the smoke exhaled by a smoker and the smoke that comes from the end of a burning cigarette. When someone breathes in this smoke, it is often referred to as passive smoking</a:t>
            </a:r>
            <a:r>
              <a:rPr lang="en-US" dirty="0"/>
              <a:t>.</a:t>
            </a:r>
          </a:p>
        </p:txBody>
      </p:sp>
      <p:sp>
        <p:nvSpPr>
          <p:cNvPr id="4" name="Slide Number Placeholder 3">
            <a:extLst>
              <a:ext uri="{FF2B5EF4-FFF2-40B4-BE49-F238E27FC236}">
                <a16:creationId xmlns:a16="http://schemas.microsoft.com/office/drawing/2014/main" id="{83D84B66-5A15-6D4E-B407-4473EA0B4362}"/>
              </a:ext>
            </a:extLst>
          </p:cNvPr>
          <p:cNvSpPr>
            <a:spLocks noGrp="1"/>
          </p:cNvSpPr>
          <p:nvPr>
            <p:ph type="sldNum" sz="quarter" idx="12"/>
          </p:nvPr>
        </p:nvSpPr>
        <p:spPr/>
        <p:txBody>
          <a:bodyPr/>
          <a:lstStyle/>
          <a:p>
            <a:fld id="{8A7A6979-0714-4377-B894-6BE4C2D6E202}" type="slidenum">
              <a:rPr lang="en-US" smtClean="0"/>
              <a:pPr/>
              <a:t>4</a:t>
            </a:fld>
            <a:endParaRPr lang="en-US" dirty="0"/>
          </a:p>
        </p:txBody>
      </p:sp>
    </p:spTree>
    <p:extLst>
      <p:ext uri="{BB962C8B-B14F-4D97-AF65-F5344CB8AC3E}">
        <p14:creationId xmlns:p14="http://schemas.microsoft.com/office/powerpoint/2010/main" val="3505595734"/>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9C5E67-FD0A-C74B-83CD-70FB599CC92A}"/>
              </a:ext>
            </a:extLst>
          </p:cNvPr>
          <p:cNvSpPr>
            <a:spLocks noGrp="1"/>
          </p:cNvSpPr>
          <p:nvPr>
            <p:ph type="title"/>
          </p:nvPr>
        </p:nvSpPr>
        <p:spPr>
          <a:xfrm>
            <a:off x="1988249" y="785813"/>
            <a:ext cx="7729728" cy="1228725"/>
          </a:xfrm>
        </p:spPr>
        <p:txBody>
          <a:bodyPr/>
          <a:lstStyle/>
          <a:p>
            <a:r>
              <a:rPr lang="en-US" dirty="0"/>
              <a:t>Pregnancy complications from smoking </a:t>
            </a:r>
          </a:p>
        </p:txBody>
      </p:sp>
      <p:sp>
        <p:nvSpPr>
          <p:cNvPr id="3" name="Content Placeholder 2">
            <a:extLst>
              <a:ext uri="{FF2B5EF4-FFF2-40B4-BE49-F238E27FC236}">
                <a16:creationId xmlns:a16="http://schemas.microsoft.com/office/drawing/2014/main" id="{E3870DB1-16CD-2C40-8542-412A2D4C82AA}"/>
              </a:ext>
            </a:extLst>
          </p:cNvPr>
          <p:cNvSpPr>
            <a:spLocks noGrp="1"/>
          </p:cNvSpPr>
          <p:nvPr>
            <p:ph idx="1"/>
          </p:nvPr>
        </p:nvSpPr>
        <p:spPr>
          <a:xfrm>
            <a:off x="1500188" y="2286000"/>
            <a:ext cx="5143501" cy="3454025"/>
          </a:xfrm>
        </p:spPr>
        <p:txBody>
          <a:bodyPr>
            <a:noAutofit/>
          </a:bodyPr>
          <a:lstStyle/>
          <a:p>
            <a:r>
              <a:rPr lang="en-US" sz="2400" dirty="0">
                <a:solidFill>
                  <a:srgbClr val="FF0000"/>
                </a:solidFill>
              </a:rPr>
              <a:t>Ectopic pregnancy </a:t>
            </a:r>
            <a:r>
              <a:rPr lang="en-US" sz="2400" dirty="0"/>
              <a:t>this is pregnancy outside the uterus. </a:t>
            </a:r>
          </a:p>
          <a:p>
            <a:r>
              <a:rPr lang="en-US" sz="2400" dirty="0"/>
              <a:t>Fetal death.</a:t>
            </a:r>
          </a:p>
          <a:p>
            <a:r>
              <a:rPr lang="en-US" sz="2400" dirty="0"/>
              <a:t>Problems with the placenta including early detachment from the uterine (</a:t>
            </a:r>
            <a:r>
              <a:rPr lang="en-US" sz="2400" dirty="0">
                <a:solidFill>
                  <a:srgbClr val="FF0000"/>
                </a:solidFill>
              </a:rPr>
              <a:t>placenta previa</a:t>
            </a:r>
            <a:r>
              <a:rPr lang="en-US" sz="2400" i="1" dirty="0"/>
              <a:t>).</a:t>
            </a:r>
            <a:endParaRPr lang="en-US" sz="2400" dirty="0"/>
          </a:p>
          <a:p>
            <a:r>
              <a:rPr lang="en-US" sz="2400" dirty="0"/>
              <a:t>Miscarriage.</a:t>
            </a:r>
          </a:p>
          <a:p>
            <a:r>
              <a:rPr lang="en-US" sz="2400" dirty="0"/>
              <a:t>Premature births/Low birth weight.</a:t>
            </a:r>
          </a:p>
          <a:p>
            <a:r>
              <a:rPr lang="en-US" sz="2400" dirty="0"/>
              <a:t>Nicotine can be passed from your breast milk to your newborn.</a:t>
            </a:r>
          </a:p>
          <a:p>
            <a:endParaRPr lang="en-US" sz="2000" dirty="0"/>
          </a:p>
          <a:p>
            <a:endParaRPr lang="en-US" sz="2000" dirty="0"/>
          </a:p>
        </p:txBody>
      </p:sp>
      <p:pic>
        <p:nvPicPr>
          <p:cNvPr id="7" name="Picture 6">
            <a:extLst>
              <a:ext uri="{FF2B5EF4-FFF2-40B4-BE49-F238E27FC236}">
                <a16:creationId xmlns:a16="http://schemas.microsoft.com/office/drawing/2014/main" id="{DAFB1E8D-D4EB-1D46-A66B-EAE30C136917}"/>
              </a:ext>
            </a:extLst>
          </p:cNvPr>
          <p:cNvPicPr>
            <a:picLocks noChangeAspect="1"/>
          </p:cNvPicPr>
          <p:nvPr/>
        </p:nvPicPr>
        <p:blipFill>
          <a:blip r:embed="rId2"/>
          <a:stretch>
            <a:fillRect/>
          </a:stretch>
        </p:blipFill>
        <p:spPr>
          <a:xfrm>
            <a:off x="6831901" y="2456278"/>
            <a:ext cx="2886076" cy="3465513"/>
          </a:xfrm>
          <a:prstGeom prst="rect">
            <a:avLst/>
          </a:prstGeom>
        </p:spPr>
      </p:pic>
      <p:sp>
        <p:nvSpPr>
          <p:cNvPr id="4" name="Slide Number Placeholder 3">
            <a:extLst>
              <a:ext uri="{FF2B5EF4-FFF2-40B4-BE49-F238E27FC236}">
                <a16:creationId xmlns:a16="http://schemas.microsoft.com/office/drawing/2014/main" id="{7B64DDBC-2485-BB4A-A580-EF34897A2020}"/>
              </a:ext>
            </a:extLst>
          </p:cNvPr>
          <p:cNvSpPr>
            <a:spLocks noGrp="1"/>
          </p:cNvSpPr>
          <p:nvPr>
            <p:ph type="sldNum" sz="quarter" idx="12"/>
          </p:nvPr>
        </p:nvSpPr>
        <p:spPr/>
        <p:txBody>
          <a:bodyPr/>
          <a:lstStyle/>
          <a:p>
            <a:fld id="{8A7A6979-0714-4377-B894-6BE4C2D6E202}" type="slidenum">
              <a:rPr lang="en-US" smtClean="0"/>
              <a:pPr/>
              <a:t>5</a:t>
            </a:fld>
            <a:endParaRPr lang="en-US" dirty="0"/>
          </a:p>
        </p:txBody>
      </p:sp>
    </p:spTree>
    <p:extLst>
      <p:ext uri="{BB962C8B-B14F-4D97-AF65-F5344CB8AC3E}">
        <p14:creationId xmlns:p14="http://schemas.microsoft.com/office/powerpoint/2010/main" val="1623558269"/>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p:cTn id="37"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8" dur="500" fill="hold"/>
                                        <p:tgtEl>
                                          <p:spTgt spid="3">
                                            <p:txEl>
                                              <p:pRg st="5" end="5"/>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E8391D-E191-0240-B9F2-55F9D8FE8A25}"/>
              </a:ext>
            </a:extLst>
          </p:cNvPr>
          <p:cNvSpPr>
            <a:spLocks noGrp="1"/>
          </p:cNvSpPr>
          <p:nvPr>
            <p:ph type="title"/>
          </p:nvPr>
        </p:nvSpPr>
        <p:spPr/>
        <p:txBody>
          <a:bodyPr/>
          <a:lstStyle/>
          <a:p>
            <a:r>
              <a:rPr lang="en-US" dirty="0"/>
              <a:t>Effects of Second hand smoking </a:t>
            </a:r>
          </a:p>
        </p:txBody>
      </p:sp>
      <p:sp>
        <p:nvSpPr>
          <p:cNvPr id="3" name="Content Placeholder 2">
            <a:extLst>
              <a:ext uri="{FF2B5EF4-FFF2-40B4-BE49-F238E27FC236}">
                <a16:creationId xmlns:a16="http://schemas.microsoft.com/office/drawing/2014/main" id="{3FC199CC-C447-964D-BCF4-FF68E9ADD9AD}"/>
              </a:ext>
            </a:extLst>
          </p:cNvPr>
          <p:cNvSpPr>
            <a:spLocks noGrp="1"/>
          </p:cNvSpPr>
          <p:nvPr>
            <p:ph idx="1"/>
          </p:nvPr>
        </p:nvSpPr>
        <p:spPr>
          <a:xfrm>
            <a:off x="2231136" y="2943224"/>
            <a:ext cx="7729728" cy="2796803"/>
          </a:xfrm>
        </p:spPr>
        <p:txBody>
          <a:bodyPr>
            <a:noAutofit/>
          </a:bodyPr>
          <a:lstStyle/>
          <a:p>
            <a:r>
              <a:rPr lang="en-US" sz="2400" dirty="0"/>
              <a:t>Second hand smoking is a serious health issue causing more than 41,000 deaths per year , people who breath in second hand smoking are more likely to get the same disease as smokers, including lung cancer and heart disease. </a:t>
            </a:r>
          </a:p>
        </p:txBody>
      </p:sp>
      <p:sp>
        <p:nvSpPr>
          <p:cNvPr id="4" name="Slide Number Placeholder 3">
            <a:extLst>
              <a:ext uri="{FF2B5EF4-FFF2-40B4-BE49-F238E27FC236}">
                <a16:creationId xmlns:a16="http://schemas.microsoft.com/office/drawing/2014/main" id="{CBE16EC7-2EBB-5240-975C-FB629B1A6C33}"/>
              </a:ext>
            </a:extLst>
          </p:cNvPr>
          <p:cNvSpPr>
            <a:spLocks noGrp="1"/>
          </p:cNvSpPr>
          <p:nvPr>
            <p:ph type="sldNum" sz="quarter" idx="12"/>
          </p:nvPr>
        </p:nvSpPr>
        <p:spPr/>
        <p:txBody>
          <a:bodyPr/>
          <a:lstStyle/>
          <a:p>
            <a:fld id="{8A7A6979-0714-4377-B894-6BE4C2D6E202}" type="slidenum">
              <a:rPr lang="en-US" smtClean="0"/>
              <a:pPr/>
              <a:t>6</a:t>
            </a:fld>
            <a:endParaRPr lang="en-US" dirty="0"/>
          </a:p>
        </p:txBody>
      </p:sp>
    </p:spTree>
    <p:extLst>
      <p:ext uri="{BB962C8B-B14F-4D97-AF65-F5344CB8AC3E}">
        <p14:creationId xmlns:p14="http://schemas.microsoft.com/office/powerpoint/2010/main" val="2860732209"/>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3B26252-CE42-4143-A2EC-9410D9E0F494}"/>
              </a:ext>
            </a:extLst>
          </p:cNvPr>
          <p:cNvSpPr>
            <a:spLocks noGrp="1"/>
          </p:cNvSpPr>
          <p:nvPr>
            <p:ph idx="1"/>
          </p:nvPr>
        </p:nvSpPr>
        <p:spPr>
          <a:xfrm>
            <a:off x="2231136" y="831273"/>
            <a:ext cx="7729728" cy="5055177"/>
          </a:xfrm>
        </p:spPr>
        <p:txBody>
          <a:bodyPr>
            <a:normAutofit/>
          </a:bodyPr>
          <a:lstStyle/>
          <a:p>
            <a:r>
              <a:rPr lang="en-US" sz="2400" dirty="0"/>
              <a:t>Pregnant women exposed to smoke passively are more at risk of premature birth. </a:t>
            </a:r>
          </a:p>
          <a:p>
            <a:r>
              <a:rPr lang="en-US" sz="2400" dirty="0"/>
              <a:t>Women exposed to secondhand smoke during pregnancy are more likely to birth newborns with lower birth weight and have a higher risk of sudden infant death SIDS.</a:t>
            </a:r>
          </a:p>
          <a:p>
            <a:pPr marL="0" indent="0">
              <a:buNone/>
            </a:pPr>
            <a:endParaRPr lang="en-US" sz="2000" dirty="0"/>
          </a:p>
        </p:txBody>
      </p:sp>
      <p:pic>
        <p:nvPicPr>
          <p:cNvPr id="5" name="Picture 4">
            <a:extLst>
              <a:ext uri="{FF2B5EF4-FFF2-40B4-BE49-F238E27FC236}">
                <a16:creationId xmlns:a16="http://schemas.microsoft.com/office/drawing/2014/main" id="{B357CC53-AB0C-E347-B4AF-9DC60870E720}"/>
              </a:ext>
            </a:extLst>
          </p:cNvPr>
          <p:cNvPicPr>
            <a:picLocks noChangeAspect="1"/>
          </p:cNvPicPr>
          <p:nvPr/>
        </p:nvPicPr>
        <p:blipFill>
          <a:blip r:embed="rId2">
            <a:alphaModFix amt="50000"/>
          </a:blip>
          <a:stretch>
            <a:fillRect/>
          </a:stretch>
        </p:blipFill>
        <p:spPr>
          <a:xfrm>
            <a:off x="3086793" y="2992583"/>
            <a:ext cx="5885410" cy="3225338"/>
          </a:xfrm>
          <a:prstGeom prst="rect">
            <a:avLst/>
          </a:prstGeom>
        </p:spPr>
      </p:pic>
      <p:sp>
        <p:nvSpPr>
          <p:cNvPr id="4" name="Slide Number Placeholder 3">
            <a:extLst>
              <a:ext uri="{FF2B5EF4-FFF2-40B4-BE49-F238E27FC236}">
                <a16:creationId xmlns:a16="http://schemas.microsoft.com/office/drawing/2014/main" id="{CB31D9A4-6C71-674A-8EE7-A2FC12B33EE4}"/>
              </a:ext>
            </a:extLst>
          </p:cNvPr>
          <p:cNvSpPr>
            <a:spLocks noGrp="1"/>
          </p:cNvSpPr>
          <p:nvPr>
            <p:ph type="sldNum" sz="quarter" idx="12"/>
          </p:nvPr>
        </p:nvSpPr>
        <p:spPr/>
        <p:txBody>
          <a:bodyPr/>
          <a:lstStyle/>
          <a:p>
            <a:fld id="{8A7A6979-0714-4377-B894-6BE4C2D6E202}" type="slidenum">
              <a:rPr lang="en-US" smtClean="0"/>
              <a:pPr/>
              <a:t>7</a:t>
            </a:fld>
            <a:endParaRPr lang="en-US" dirty="0"/>
          </a:p>
        </p:txBody>
      </p:sp>
    </p:spTree>
    <p:extLst>
      <p:ext uri="{BB962C8B-B14F-4D97-AF65-F5344CB8AC3E}">
        <p14:creationId xmlns:p14="http://schemas.microsoft.com/office/powerpoint/2010/main" val="846331504"/>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5AAF0DC-E8F0-E547-A28A-E6CC91F2F6AE}"/>
              </a:ext>
            </a:extLst>
          </p:cNvPr>
          <p:cNvSpPr>
            <a:spLocks noGrp="1"/>
          </p:cNvSpPr>
          <p:nvPr>
            <p:ph idx="1"/>
          </p:nvPr>
        </p:nvSpPr>
        <p:spPr>
          <a:xfrm>
            <a:off x="2231136" y="2300288"/>
            <a:ext cx="7729728" cy="3757612"/>
          </a:xfrm>
        </p:spPr>
        <p:txBody>
          <a:bodyPr/>
          <a:lstStyle/>
          <a:p>
            <a:endParaRPr lang="en-US" sz="2400" dirty="0"/>
          </a:p>
          <a:p>
            <a:endParaRPr lang="en-US" sz="2400" dirty="0"/>
          </a:p>
          <a:p>
            <a:r>
              <a:rPr lang="en-US" sz="2400" dirty="0"/>
              <a:t>Chemicals in secondhand smoking appear to affect the brain as it interfere with its regulation of infants breathing. </a:t>
            </a:r>
          </a:p>
          <a:p>
            <a:endParaRPr lang="en-US" dirty="0"/>
          </a:p>
        </p:txBody>
      </p:sp>
      <p:sp>
        <p:nvSpPr>
          <p:cNvPr id="4" name="Slide Number Placeholder 3">
            <a:extLst>
              <a:ext uri="{FF2B5EF4-FFF2-40B4-BE49-F238E27FC236}">
                <a16:creationId xmlns:a16="http://schemas.microsoft.com/office/drawing/2014/main" id="{236F10FD-6FE0-CC4F-B44E-FA60285D7AE4}"/>
              </a:ext>
            </a:extLst>
          </p:cNvPr>
          <p:cNvSpPr>
            <a:spLocks noGrp="1"/>
          </p:cNvSpPr>
          <p:nvPr>
            <p:ph type="sldNum" sz="quarter" idx="12"/>
          </p:nvPr>
        </p:nvSpPr>
        <p:spPr/>
        <p:txBody>
          <a:bodyPr/>
          <a:lstStyle/>
          <a:p>
            <a:fld id="{8A7A6979-0714-4377-B894-6BE4C2D6E202}" type="slidenum">
              <a:rPr lang="en-US" smtClean="0"/>
              <a:pPr/>
              <a:t>8</a:t>
            </a:fld>
            <a:endParaRPr lang="en-US" dirty="0"/>
          </a:p>
        </p:txBody>
      </p:sp>
      <p:pic>
        <p:nvPicPr>
          <p:cNvPr id="5" name="Picture 4">
            <a:extLst>
              <a:ext uri="{FF2B5EF4-FFF2-40B4-BE49-F238E27FC236}">
                <a16:creationId xmlns:a16="http://schemas.microsoft.com/office/drawing/2014/main" id="{A0876D4E-BC7F-CF48-B185-05783E0853B2}"/>
              </a:ext>
            </a:extLst>
          </p:cNvPr>
          <p:cNvPicPr>
            <a:picLocks noChangeAspect="1"/>
          </p:cNvPicPr>
          <p:nvPr/>
        </p:nvPicPr>
        <p:blipFill>
          <a:blip r:embed="rId2">
            <a:extLst>
              <a:ext uri="{BEBA8EAE-BF5A-486C-A8C5-ECC9F3942E4B}">
                <a14:imgProps xmlns:a14="http://schemas.microsoft.com/office/drawing/2010/main">
                  <a14:imgLayer>
                    <a14:imgEffect>
                      <a14:backgroundRemoval t="4722" b="97500" l="10000" r="90000">
                        <a14:backgroundMark x1="33000" y1="12361" x2="33000" y2="12639"/>
                      </a14:backgroundRemoval>
                    </a14:imgEffect>
                  </a14:imgLayer>
                </a14:imgProps>
              </a:ext>
            </a:extLst>
          </a:blip>
          <a:stretch>
            <a:fillRect/>
          </a:stretch>
        </p:blipFill>
        <p:spPr>
          <a:xfrm rot="21057102">
            <a:off x="7604301" y="120147"/>
            <a:ext cx="3519877" cy="3283469"/>
          </a:xfrm>
          <a:prstGeom prst="rect">
            <a:avLst/>
          </a:prstGeom>
        </p:spPr>
      </p:pic>
    </p:spTree>
    <p:extLst>
      <p:ext uri="{BB962C8B-B14F-4D97-AF65-F5344CB8AC3E}">
        <p14:creationId xmlns:p14="http://schemas.microsoft.com/office/powerpoint/2010/main" val="2440010442"/>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7FDE8E-D3AC-E441-80FE-86105A7505A6}"/>
              </a:ext>
            </a:extLst>
          </p:cNvPr>
          <p:cNvSpPr>
            <a:spLocks noGrp="1"/>
          </p:cNvSpPr>
          <p:nvPr>
            <p:ph type="title"/>
          </p:nvPr>
        </p:nvSpPr>
        <p:spPr/>
        <p:txBody>
          <a:bodyPr/>
          <a:lstStyle/>
          <a:p>
            <a:r>
              <a:rPr lang="en-US" dirty="0"/>
              <a:t>How dangerous is second hand smoking during pregnancy </a:t>
            </a:r>
          </a:p>
        </p:txBody>
      </p:sp>
      <p:sp>
        <p:nvSpPr>
          <p:cNvPr id="3" name="Content Placeholder 2">
            <a:extLst>
              <a:ext uri="{FF2B5EF4-FFF2-40B4-BE49-F238E27FC236}">
                <a16:creationId xmlns:a16="http://schemas.microsoft.com/office/drawing/2014/main" id="{F2447B34-7765-5443-B924-411162B1C60B}"/>
              </a:ext>
            </a:extLst>
          </p:cNvPr>
          <p:cNvSpPr>
            <a:spLocks noGrp="1"/>
          </p:cNvSpPr>
          <p:nvPr>
            <p:ph idx="1"/>
          </p:nvPr>
        </p:nvSpPr>
        <p:spPr/>
        <p:txBody>
          <a:bodyPr>
            <a:noAutofit/>
          </a:bodyPr>
          <a:lstStyle/>
          <a:p>
            <a:r>
              <a:rPr lang="en-US" sz="2400" dirty="0"/>
              <a:t>Second hand smoke is extremely dangerous for you and your baby, There are approximately 4000 chemicals present in second hand smoke, many of which have been determined to be related to cancer. Being exposed to second hand smoking during pregnancy puts you and your baby at risk.  </a:t>
            </a:r>
          </a:p>
          <a:p>
            <a:r>
              <a:rPr lang="en-US" sz="2400" dirty="0"/>
              <a:t>The health conditions that you put yourself at risk at are the same as active smoking. </a:t>
            </a:r>
          </a:p>
        </p:txBody>
      </p:sp>
      <p:sp>
        <p:nvSpPr>
          <p:cNvPr id="4" name="Slide Number Placeholder 3">
            <a:extLst>
              <a:ext uri="{FF2B5EF4-FFF2-40B4-BE49-F238E27FC236}">
                <a16:creationId xmlns:a16="http://schemas.microsoft.com/office/drawing/2014/main" id="{A29BA97A-8503-464F-8B9A-DE1788148EFE}"/>
              </a:ext>
            </a:extLst>
          </p:cNvPr>
          <p:cNvSpPr>
            <a:spLocks noGrp="1"/>
          </p:cNvSpPr>
          <p:nvPr>
            <p:ph type="sldNum" sz="quarter" idx="12"/>
          </p:nvPr>
        </p:nvSpPr>
        <p:spPr/>
        <p:txBody>
          <a:bodyPr/>
          <a:lstStyle/>
          <a:p>
            <a:fld id="{8A7A6979-0714-4377-B894-6BE4C2D6E202}" type="slidenum">
              <a:rPr lang="en-US" smtClean="0"/>
              <a:pPr/>
              <a:t>9</a:t>
            </a:fld>
            <a:endParaRPr lang="en-US" dirty="0"/>
          </a:p>
        </p:txBody>
      </p:sp>
    </p:spTree>
    <p:extLst>
      <p:ext uri="{BB962C8B-B14F-4D97-AF65-F5344CB8AC3E}">
        <p14:creationId xmlns:p14="http://schemas.microsoft.com/office/powerpoint/2010/main" val="1737367059"/>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{2E33BE40-A5B8-8743-A4DE-ECB8F770014E}tf10001120</Template>
  <TotalTime>5807</TotalTime>
  <Words>784</Words>
  <Application>Microsoft Macintosh PowerPoint</Application>
  <PresentationFormat>Widescreen</PresentationFormat>
  <Paragraphs>67</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Gill Sans MT</vt:lpstr>
      <vt:lpstr>Parcel</vt:lpstr>
      <vt:lpstr>Maternal smoking</vt:lpstr>
      <vt:lpstr>Objectives </vt:lpstr>
      <vt:lpstr>Introduction to Maternal smoking </vt:lpstr>
      <vt:lpstr>Second hand smoking </vt:lpstr>
      <vt:lpstr>Pregnancy complications from smoking </vt:lpstr>
      <vt:lpstr>Effects of Second hand smoking </vt:lpstr>
      <vt:lpstr>PowerPoint Presentation</vt:lpstr>
      <vt:lpstr>PowerPoint Presentation</vt:lpstr>
      <vt:lpstr>How dangerous is second hand smoking during pregnancy </vt:lpstr>
      <vt:lpstr>Comparation between normal fetal growth and abnormal fetal growth due to smoking</vt:lpstr>
      <vt:lpstr>The importance of spreading awareness / quit smoking</vt:lpstr>
      <vt:lpstr>conclusion</vt:lpstr>
      <vt:lpstr>reference</vt:lpstr>
      <vt:lpstr>THANK YOU !</vt:lpstr>
    </vt:vector>
  </TitlesOfParts>
  <Company/>
  <LinksUpToDate>false</LinksUpToDate>
  <SharedDoc>false</SharedDoc>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Maternal smoking and fetal growth</dc:title>
  <dc:creator>Microsoft Office User</dc:creator>
  <cp:lastModifiedBy>Microsoft Office User</cp:lastModifiedBy>
  <cp:revision>50</cp:revision>
  <cp:lastPrinted>2022-06-06T17:28:28Z</cp:lastPrinted>
  <dcterms:created xsi:type="dcterms:W3CDTF">2022-04-19T00:37:37Z</dcterms:created>
  <dcterms:modified xsi:type="dcterms:W3CDTF">2022-06-06T17:29:13Z</dcterms:modified>
</cp:coreProperties>
</file>