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8" r:id="rId3"/>
    <p:sldId id="258" r:id="rId4"/>
    <p:sldId id="259" r:id="rId5"/>
    <p:sldId id="260" r:id="rId6"/>
    <p:sldId id="261" r:id="rId7"/>
    <p:sldId id="262" r:id="rId8"/>
    <p:sldId id="276"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86" r:id="rId22"/>
    <p:sldId id="275" r:id="rId23"/>
    <p:sldId id="277" r:id="rId24"/>
    <p:sldId id="278" r:id="rId25"/>
    <p:sldId id="284" r:id="rId26"/>
    <p:sldId id="279" r:id="rId27"/>
    <p:sldId id="280" r:id="rId28"/>
    <p:sldId id="281" r:id="rId29"/>
    <p:sldId id="287" r:id="rId30"/>
    <p:sldId id="282" r:id="rId31"/>
    <p:sldId id="283" r:id="rId32"/>
    <p:sldId id="28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11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6/20/2020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6/20/2020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6/20/2020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6/20/2020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6/20/2020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6/20/2020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Infective Endocarditis</a:t>
            </a:r>
          </a:p>
        </p:txBody>
      </p:sp>
      <p:sp>
        <p:nvSpPr>
          <p:cNvPr id="3" name="Content Placeholder 2"/>
          <p:cNvSpPr>
            <a:spLocks noGrp="1"/>
          </p:cNvSpPr>
          <p:nvPr>
            <p:ph idx="1"/>
          </p:nvPr>
        </p:nvSpPr>
        <p:spPr/>
        <p:txBody>
          <a:bodyPr>
            <a:normAutofit/>
          </a:bodyPr>
          <a:lstStyle/>
          <a:p>
            <a:pPr marL="137160" indent="0" algn="ctr">
              <a:buNone/>
            </a:pPr>
            <a:r>
              <a:rPr lang="en-US" sz="3200" dirty="0" smtClean="0"/>
              <a:t>Dr. Zak </a:t>
            </a:r>
            <a:r>
              <a:rPr lang="en-US" sz="3200" dirty="0" err="1" smtClean="0"/>
              <a:t>Bettamer</a:t>
            </a:r>
            <a:endParaRPr lang="en-US" sz="3200" dirty="0" smtClean="0"/>
          </a:p>
          <a:p>
            <a:pPr marL="137160" indent="0" algn="ctr">
              <a:buNone/>
            </a:pPr>
            <a:r>
              <a:rPr lang="en-US" sz="3200" smtClean="0"/>
              <a:t>Zikoecho@yahoo.com</a:t>
            </a:r>
            <a:endParaRPr lang="en-US" sz="3200" dirty="0" smtClean="0"/>
          </a:p>
        </p:txBody>
      </p:sp>
    </p:spTree>
    <p:extLst>
      <p:ext uri="{BB962C8B-B14F-4D97-AF65-F5344CB8AC3E}">
        <p14:creationId xmlns:p14="http://schemas.microsoft.com/office/powerpoint/2010/main" val="731212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Petechiae</a:t>
            </a:r>
            <a:endParaRPr lang="en-US" dirty="0"/>
          </a:p>
        </p:txBody>
      </p:sp>
      <p:sp>
        <p:nvSpPr>
          <p:cNvPr id="3" name="Content Placeholder 2"/>
          <p:cNvSpPr>
            <a:spLocks noGrp="1"/>
          </p:cNvSpPr>
          <p:nvPr>
            <p:ph idx="1"/>
          </p:nvPr>
        </p:nvSpPr>
        <p:spPr/>
        <p:txBody>
          <a:bodyPr/>
          <a:lstStyle/>
          <a:p>
            <a:r>
              <a:rPr lang="en-US" dirty="0" smtClean="0"/>
              <a:t>1.Nonspecific</a:t>
            </a:r>
          </a:p>
          <a:p>
            <a:r>
              <a:rPr lang="en-US" dirty="0"/>
              <a:t>2.Often located on </a:t>
            </a:r>
            <a:r>
              <a:rPr lang="en-US" dirty="0" smtClean="0"/>
              <a:t>extremities or </a:t>
            </a:r>
            <a:r>
              <a:rPr lang="en-US" dirty="0"/>
              <a:t>mucous </a:t>
            </a:r>
            <a:r>
              <a:rPr lang="en-US" dirty="0" smtClean="0"/>
              <a:t>membranes</a:t>
            </a:r>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3222171"/>
            <a:ext cx="3657600" cy="2417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2649864"/>
            <a:ext cx="2590800"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3462" y="4565821"/>
            <a:ext cx="3386138" cy="2104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8003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fade">
                                      <p:cBhvr>
                                        <p:cTn id="14" dur="1000"/>
                                        <p:tgtEl>
                                          <p:spTgt spid="1028"/>
                                        </p:tgtEl>
                                      </p:cBhvr>
                                    </p:animEffect>
                                    <p:anim calcmode="lin" valueType="num">
                                      <p:cBhvr>
                                        <p:cTn id="15" dur="1000" fill="hold"/>
                                        <p:tgtEl>
                                          <p:spTgt spid="1028"/>
                                        </p:tgtEl>
                                        <p:attrNameLst>
                                          <p:attrName>ppt_x</p:attrName>
                                        </p:attrNameLst>
                                      </p:cBhvr>
                                      <p:tavLst>
                                        <p:tav tm="0">
                                          <p:val>
                                            <p:strVal val="#ppt_x"/>
                                          </p:val>
                                        </p:tav>
                                        <p:tav tm="100000">
                                          <p:val>
                                            <p:strVal val="#ppt_x"/>
                                          </p:val>
                                        </p:tav>
                                      </p:tavLst>
                                    </p:anim>
                                    <p:anim calcmode="lin" valueType="num">
                                      <p:cBhvr>
                                        <p:cTn id="16"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Splinter Hemorrhages</a:t>
            </a:r>
          </a:p>
        </p:txBody>
      </p:sp>
      <p:sp>
        <p:nvSpPr>
          <p:cNvPr id="3" name="Content Placeholder 2"/>
          <p:cNvSpPr>
            <a:spLocks noGrp="1"/>
          </p:cNvSpPr>
          <p:nvPr>
            <p:ph idx="1"/>
          </p:nvPr>
        </p:nvSpPr>
        <p:spPr/>
        <p:txBody>
          <a:bodyPr>
            <a:normAutofit fontScale="92500"/>
          </a:bodyPr>
          <a:lstStyle/>
          <a:p>
            <a:endParaRPr lang="en-US" dirty="0" smtClean="0"/>
          </a:p>
          <a:p>
            <a:endParaRPr lang="en-US" dirty="0"/>
          </a:p>
          <a:p>
            <a:endParaRPr lang="en-US" dirty="0" smtClean="0"/>
          </a:p>
          <a:p>
            <a:endParaRPr lang="en-US" dirty="0"/>
          </a:p>
          <a:p>
            <a:endParaRPr lang="en-US" dirty="0" smtClean="0"/>
          </a:p>
          <a:p>
            <a:pPr marL="137160" indent="0">
              <a:buNone/>
            </a:pPr>
            <a:r>
              <a:rPr lang="en-US" dirty="0"/>
              <a:t>1. Nonspecific</a:t>
            </a:r>
          </a:p>
          <a:p>
            <a:pPr marL="137160" indent="0">
              <a:buNone/>
            </a:pPr>
            <a:r>
              <a:rPr lang="en-US" dirty="0"/>
              <a:t>2. </a:t>
            </a:r>
            <a:r>
              <a:rPr lang="en-US" dirty="0" err="1"/>
              <a:t>Nonblanching</a:t>
            </a:r>
            <a:endParaRPr lang="en-US" dirty="0"/>
          </a:p>
          <a:p>
            <a:pPr marL="137160" indent="0">
              <a:buNone/>
            </a:pPr>
            <a:r>
              <a:rPr lang="en-US" dirty="0"/>
              <a:t>3. Linear reddish-brown lesions found under the nail bed</a:t>
            </a:r>
          </a:p>
          <a:p>
            <a:pPr marL="137160" indent="0">
              <a:buNone/>
            </a:pPr>
            <a:r>
              <a:rPr lang="en-US" dirty="0"/>
              <a:t>4. Usually do NOT extend the entire length of the nail</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611086"/>
            <a:ext cx="3048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611086"/>
            <a:ext cx="2975149" cy="2275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57609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Osler’s Nodes</a:t>
            </a:r>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pPr marL="137160" indent="0">
              <a:buNone/>
            </a:pPr>
            <a:r>
              <a:rPr lang="en-US" dirty="0"/>
              <a:t>1. More specific</a:t>
            </a:r>
          </a:p>
          <a:p>
            <a:pPr marL="137160" indent="0">
              <a:buNone/>
            </a:pPr>
            <a:r>
              <a:rPr lang="en-US" dirty="0"/>
              <a:t>2. Painful and erythematous nodules</a:t>
            </a:r>
          </a:p>
          <a:p>
            <a:pPr marL="137160" indent="0">
              <a:buNone/>
            </a:pPr>
            <a:r>
              <a:rPr lang="en-US" dirty="0"/>
              <a:t>3. Located on pulp of fingers and toes</a:t>
            </a:r>
          </a:p>
          <a:p>
            <a:pPr marL="137160" indent="0">
              <a:buNone/>
            </a:pPr>
            <a:r>
              <a:rPr lang="en-US" dirty="0"/>
              <a:t>4. More common in </a:t>
            </a:r>
            <a:r>
              <a:rPr lang="en-US" dirty="0" err="1"/>
              <a:t>subacute</a:t>
            </a:r>
            <a:r>
              <a:rPr lang="en-US" dirty="0"/>
              <a:t> IE</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4650" y="1371600"/>
            <a:ext cx="241935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2383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Janeway</a:t>
            </a:r>
            <a:r>
              <a:rPr lang="en-US" dirty="0"/>
              <a:t> Lesions</a:t>
            </a:r>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pPr marL="137160" indent="0">
              <a:buNone/>
            </a:pPr>
            <a:r>
              <a:rPr lang="en-US" dirty="0"/>
              <a:t>1. More specific</a:t>
            </a:r>
          </a:p>
          <a:p>
            <a:pPr marL="137160" indent="0">
              <a:buNone/>
            </a:pPr>
            <a:r>
              <a:rPr lang="en-US" dirty="0"/>
              <a:t>2. Erythematous, blanching macules</a:t>
            </a:r>
          </a:p>
          <a:p>
            <a:pPr marL="137160" indent="0">
              <a:buNone/>
            </a:pPr>
            <a:r>
              <a:rPr lang="en-US" dirty="0"/>
              <a:t>3. Painless.</a:t>
            </a:r>
          </a:p>
          <a:p>
            <a:pPr marL="137160" indent="0">
              <a:buNone/>
            </a:pPr>
            <a:r>
              <a:rPr lang="en-US" dirty="0"/>
              <a:t>4. Located on palms and soles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769268"/>
            <a:ext cx="3200400" cy="229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1795462"/>
            <a:ext cx="2438400" cy="2243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15603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Essential Blood Test</a:t>
            </a:r>
          </a:p>
        </p:txBody>
      </p:sp>
      <p:sp>
        <p:nvSpPr>
          <p:cNvPr id="3" name="Content Placeholder 2"/>
          <p:cNvSpPr>
            <a:spLocks noGrp="1"/>
          </p:cNvSpPr>
          <p:nvPr>
            <p:ph idx="1"/>
          </p:nvPr>
        </p:nvSpPr>
        <p:spPr/>
        <p:txBody>
          <a:bodyPr>
            <a:normAutofit fontScale="85000" lnSpcReduction="10000"/>
          </a:bodyPr>
          <a:lstStyle/>
          <a:p>
            <a:pPr marL="137160" indent="0">
              <a:buNone/>
            </a:pPr>
            <a:r>
              <a:rPr lang="en-US" dirty="0"/>
              <a:t> Blood Cultures</a:t>
            </a:r>
          </a:p>
          <a:p>
            <a:pPr marL="137160" indent="0">
              <a:buNone/>
            </a:pPr>
            <a:r>
              <a:rPr lang="en-US" dirty="0"/>
              <a:t>– Minimum of three blood cultures </a:t>
            </a:r>
          </a:p>
          <a:p>
            <a:pPr marL="137160" indent="0">
              <a:buNone/>
            </a:pPr>
            <a:r>
              <a:rPr lang="en-US" dirty="0"/>
              <a:t>– Three separate venipuncture sites</a:t>
            </a:r>
          </a:p>
          <a:p>
            <a:pPr marL="137160" indent="0">
              <a:buNone/>
            </a:pPr>
            <a:r>
              <a:rPr lang="en-US" dirty="0"/>
              <a:t>– Obtain </a:t>
            </a:r>
            <a:r>
              <a:rPr lang="en-US" dirty="0" smtClean="0"/>
              <a:t>10-20 mL </a:t>
            </a:r>
            <a:r>
              <a:rPr lang="en-US" dirty="0"/>
              <a:t>in adults and </a:t>
            </a:r>
            <a:r>
              <a:rPr lang="en-US" dirty="0" smtClean="0"/>
              <a:t>0.5-5 mL in children </a:t>
            </a:r>
          </a:p>
          <a:p>
            <a:pPr marL="137160" indent="0">
              <a:buNone/>
            </a:pPr>
            <a:r>
              <a:rPr lang="en-US" dirty="0"/>
              <a:t>• Positive Result</a:t>
            </a:r>
          </a:p>
          <a:p>
            <a:pPr marL="137160" indent="0">
              <a:buNone/>
            </a:pPr>
            <a:r>
              <a:rPr lang="en-US" dirty="0"/>
              <a:t>– Typical organisms present in at least  2 separate samples</a:t>
            </a:r>
          </a:p>
          <a:p>
            <a:pPr marL="137160" indent="0">
              <a:buNone/>
            </a:pPr>
            <a:r>
              <a:rPr lang="en-US" dirty="0"/>
              <a:t>– Persistently positive blood culture (atypical organisms)</a:t>
            </a:r>
          </a:p>
          <a:p>
            <a:pPr marL="137160" indent="0">
              <a:buNone/>
            </a:pPr>
            <a:r>
              <a:rPr lang="en-US" dirty="0"/>
              <a:t>• Two positive blood cultures obtained at least 12 hours apart</a:t>
            </a:r>
          </a:p>
          <a:p>
            <a:pPr marL="137160" indent="0">
              <a:buNone/>
            </a:pPr>
            <a:r>
              <a:rPr lang="en-US" dirty="0"/>
              <a:t>• Three or a more positive blood cultures in which the first and </a:t>
            </a:r>
            <a:r>
              <a:rPr lang="en-US" dirty="0" smtClean="0"/>
              <a:t>last samples </a:t>
            </a:r>
            <a:r>
              <a:rPr lang="en-US" dirty="0"/>
              <a:t>were collected at least one hour apart</a:t>
            </a:r>
          </a:p>
        </p:txBody>
      </p:sp>
    </p:spTree>
    <p:extLst>
      <p:ext uri="{BB962C8B-B14F-4D97-AF65-F5344CB8AC3E}">
        <p14:creationId xmlns:p14="http://schemas.microsoft.com/office/powerpoint/2010/main" val="357839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1000"/>
                                        <p:tgtEl>
                                          <p:spTgt spid="3">
                                            <p:txEl>
                                              <p:pRg st="7" end="7"/>
                                            </p:txEl>
                                          </p:spTgt>
                                        </p:tgtEl>
                                      </p:cBhvr>
                                    </p:animEffect>
                                    <p:anim calcmode="lin" valueType="num">
                                      <p:cBhvr>
                                        <p:cTn id="2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1000"/>
                                        <p:tgtEl>
                                          <p:spTgt spid="3">
                                            <p:txEl>
                                              <p:pRg st="8" end="8"/>
                                            </p:txEl>
                                          </p:spTgt>
                                        </p:tgtEl>
                                      </p:cBhvr>
                                    </p:animEffect>
                                    <p:anim calcmode="lin" valueType="num">
                                      <p:cBhvr>
                                        <p:cTn id="3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Labs</a:t>
            </a:r>
          </a:p>
        </p:txBody>
      </p:sp>
      <p:sp>
        <p:nvSpPr>
          <p:cNvPr id="3" name="Content Placeholder 2"/>
          <p:cNvSpPr>
            <a:spLocks noGrp="1"/>
          </p:cNvSpPr>
          <p:nvPr>
            <p:ph idx="1"/>
          </p:nvPr>
        </p:nvSpPr>
        <p:spPr/>
        <p:txBody>
          <a:bodyPr/>
          <a:lstStyle/>
          <a:p>
            <a:pPr marL="137160" indent="0">
              <a:buNone/>
            </a:pPr>
            <a:r>
              <a:rPr lang="en-US" dirty="0"/>
              <a:t>• CBC</a:t>
            </a:r>
          </a:p>
          <a:p>
            <a:pPr marL="137160" indent="0">
              <a:buNone/>
            </a:pPr>
            <a:r>
              <a:rPr lang="en-US" dirty="0"/>
              <a:t>• ESR and CRP</a:t>
            </a:r>
          </a:p>
          <a:p>
            <a:pPr marL="137160" indent="0">
              <a:buNone/>
            </a:pPr>
            <a:r>
              <a:rPr lang="en-US" dirty="0"/>
              <a:t>• Complement levels (C3, C4, CH50)</a:t>
            </a:r>
          </a:p>
          <a:p>
            <a:pPr marL="137160" indent="0">
              <a:buNone/>
            </a:pPr>
            <a:r>
              <a:rPr lang="en-US" dirty="0"/>
              <a:t>• </a:t>
            </a:r>
            <a:r>
              <a:rPr lang="en-US" dirty="0" err="1"/>
              <a:t>Rhematoid</a:t>
            </a:r>
            <a:r>
              <a:rPr lang="en-US" dirty="0"/>
              <a:t> factor.</a:t>
            </a:r>
          </a:p>
          <a:p>
            <a:pPr marL="137160" indent="0">
              <a:buNone/>
            </a:pPr>
            <a:r>
              <a:rPr lang="en-US" dirty="0"/>
              <a:t>• Urinalysis: microscopic hematuria.</a:t>
            </a:r>
          </a:p>
          <a:p>
            <a:pPr marL="137160" indent="0">
              <a:buNone/>
            </a:pPr>
            <a:r>
              <a:rPr lang="en-US" dirty="0"/>
              <a:t>• Baseline chemistries and </a:t>
            </a:r>
            <a:r>
              <a:rPr lang="en-US" dirty="0" err="1"/>
              <a:t>coags</a:t>
            </a:r>
            <a:endParaRPr lang="en-US" dirty="0"/>
          </a:p>
        </p:txBody>
      </p:sp>
    </p:spTree>
    <p:extLst>
      <p:ext uri="{BB962C8B-B14F-4D97-AF65-F5344CB8AC3E}">
        <p14:creationId xmlns:p14="http://schemas.microsoft.com/office/powerpoint/2010/main" val="2989981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Imaging</a:t>
            </a:r>
          </a:p>
        </p:txBody>
      </p:sp>
      <p:sp>
        <p:nvSpPr>
          <p:cNvPr id="3" name="Content Placeholder 2"/>
          <p:cNvSpPr>
            <a:spLocks noGrp="1"/>
          </p:cNvSpPr>
          <p:nvPr>
            <p:ph idx="1"/>
          </p:nvPr>
        </p:nvSpPr>
        <p:spPr/>
        <p:txBody>
          <a:bodyPr>
            <a:normAutofit/>
          </a:bodyPr>
          <a:lstStyle/>
          <a:p>
            <a:pPr marL="137160" indent="0">
              <a:buNone/>
            </a:pPr>
            <a:r>
              <a:rPr lang="en-US" dirty="0"/>
              <a:t>• Chest x-ray</a:t>
            </a:r>
          </a:p>
          <a:p>
            <a:pPr marL="137160" indent="0">
              <a:buNone/>
            </a:pPr>
            <a:r>
              <a:rPr lang="en-US" dirty="0"/>
              <a:t>– Look for multiple focal infiltrates </a:t>
            </a:r>
            <a:r>
              <a:rPr lang="en-US" dirty="0" smtClean="0"/>
              <a:t>and calcification of </a:t>
            </a:r>
            <a:r>
              <a:rPr lang="en-US" dirty="0"/>
              <a:t>heart valves</a:t>
            </a:r>
          </a:p>
          <a:p>
            <a:pPr marL="137160" indent="0">
              <a:buNone/>
            </a:pPr>
            <a:r>
              <a:rPr lang="en-US" dirty="0"/>
              <a:t>• ECG</a:t>
            </a:r>
          </a:p>
          <a:p>
            <a:pPr marL="137160" indent="0">
              <a:buNone/>
            </a:pPr>
            <a:r>
              <a:rPr lang="en-US" dirty="0"/>
              <a:t>– Rarely diagnostic</a:t>
            </a:r>
          </a:p>
          <a:p>
            <a:pPr marL="137160" indent="0">
              <a:buNone/>
            </a:pPr>
            <a:r>
              <a:rPr lang="en-US" dirty="0"/>
              <a:t>– Look for evidence of ischemia, conduction </a:t>
            </a:r>
            <a:r>
              <a:rPr lang="en-US" dirty="0" smtClean="0"/>
              <a:t>delay, and </a:t>
            </a:r>
            <a:r>
              <a:rPr lang="en-US" dirty="0"/>
              <a:t>arrhythmias</a:t>
            </a:r>
          </a:p>
          <a:p>
            <a:pPr marL="137160" indent="0">
              <a:buNone/>
            </a:pPr>
            <a:r>
              <a:rPr lang="en-US" dirty="0"/>
              <a:t>• Echocardiography</a:t>
            </a:r>
          </a:p>
        </p:txBody>
      </p:sp>
    </p:spTree>
    <p:extLst>
      <p:ext uri="{BB962C8B-B14F-4D97-AF65-F5344CB8AC3E}">
        <p14:creationId xmlns:p14="http://schemas.microsoft.com/office/powerpoint/2010/main" val="22203128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Indications for Echocardiography</a:t>
            </a:r>
          </a:p>
        </p:txBody>
      </p:sp>
      <p:sp>
        <p:nvSpPr>
          <p:cNvPr id="3" name="Content Placeholder 2"/>
          <p:cNvSpPr>
            <a:spLocks noGrp="1"/>
          </p:cNvSpPr>
          <p:nvPr>
            <p:ph idx="1"/>
          </p:nvPr>
        </p:nvSpPr>
        <p:spPr/>
        <p:txBody>
          <a:bodyPr>
            <a:normAutofit/>
          </a:bodyPr>
          <a:lstStyle/>
          <a:p>
            <a:pPr marL="137160" indent="0">
              <a:buNone/>
            </a:pPr>
            <a:endParaRPr lang="en-US" dirty="0" smtClean="0"/>
          </a:p>
          <a:p>
            <a:pPr marL="137160" indent="0">
              <a:buNone/>
            </a:pPr>
            <a:r>
              <a:rPr lang="en-US" dirty="0" smtClean="0">
                <a:solidFill>
                  <a:srgbClr val="FF0000"/>
                </a:solidFill>
              </a:rPr>
              <a:t>Transthoracic </a:t>
            </a:r>
            <a:r>
              <a:rPr lang="en-US" dirty="0">
                <a:solidFill>
                  <a:srgbClr val="FF0000"/>
                </a:solidFill>
              </a:rPr>
              <a:t>echocardiography (TTE)</a:t>
            </a:r>
          </a:p>
          <a:p>
            <a:pPr marL="137160" indent="0">
              <a:buNone/>
            </a:pPr>
            <a:r>
              <a:rPr lang="en-US" dirty="0"/>
              <a:t>– First line if suspected IE</a:t>
            </a:r>
          </a:p>
          <a:p>
            <a:pPr marL="137160" indent="0">
              <a:buNone/>
            </a:pPr>
            <a:r>
              <a:rPr lang="en-US" dirty="0"/>
              <a:t>– Native valves</a:t>
            </a:r>
          </a:p>
          <a:p>
            <a:pPr marL="137160" indent="0">
              <a:buNone/>
            </a:pPr>
            <a:r>
              <a:rPr lang="en-US" dirty="0" smtClean="0">
                <a:solidFill>
                  <a:srgbClr val="FF0000"/>
                </a:solidFill>
              </a:rPr>
              <a:t> </a:t>
            </a:r>
            <a:r>
              <a:rPr lang="en-US" dirty="0" err="1">
                <a:solidFill>
                  <a:srgbClr val="FF0000"/>
                </a:solidFill>
              </a:rPr>
              <a:t>Transesophageal</a:t>
            </a:r>
            <a:r>
              <a:rPr lang="en-US" dirty="0">
                <a:solidFill>
                  <a:srgbClr val="FF0000"/>
                </a:solidFill>
              </a:rPr>
              <a:t> echocardiography (TEE)</a:t>
            </a:r>
          </a:p>
          <a:p>
            <a:pPr marL="137160" indent="0">
              <a:buNone/>
            </a:pPr>
            <a:r>
              <a:rPr lang="en-US" dirty="0"/>
              <a:t>– Prosthetic valves</a:t>
            </a:r>
          </a:p>
          <a:p>
            <a:pPr marL="137160" indent="0">
              <a:buNone/>
            </a:pPr>
            <a:r>
              <a:rPr lang="en-US" dirty="0"/>
              <a:t>– </a:t>
            </a:r>
            <a:r>
              <a:rPr lang="en-US" dirty="0" err="1"/>
              <a:t>Intracardiac</a:t>
            </a:r>
            <a:r>
              <a:rPr lang="en-US" dirty="0"/>
              <a:t> complications</a:t>
            </a:r>
          </a:p>
          <a:p>
            <a:pPr marL="137160" indent="0">
              <a:buNone/>
            </a:pPr>
            <a:r>
              <a:rPr lang="en-US" dirty="0"/>
              <a:t>– Inadequate TTE</a:t>
            </a:r>
          </a:p>
          <a:p>
            <a:pPr marL="137160" indent="0">
              <a:buNone/>
            </a:pPr>
            <a:r>
              <a:rPr lang="en-US" dirty="0"/>
              <a:t>– Fungal or S. </a:t>
            </a:r>
            <a:r>
              <a:rPr lang="en-US" dirty="0" err="1"/>
              <a:t>aureus</a:t>
            </a:r>
            <a:r>
              <a:rPr lang="en-US" dirty="0"/>
              <a:t> or bacteremia</a:t>
            </a:r>
          </a:p>
        </p:txBody>
      </p:sp>
    </p:spTree>
    <p:extLst>
      <p:ext uri="{BB962C8B-B14F-4D97-AF65-F5344CB8AC3E}">
        <p14:creationId xmlns:p14="http://schemas.microsoft.com/office/powerpoint/2010/main" val="1496305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000"/>
                                        <p:tgtEl>
                                          <p:spTgt spid="3">
                                            <p:txEl>
                                              <p:pRg st="5" end="5"/>
                                            </p:txEl>
                                          </p:spTgt>
                                        </p:tgtEl>
                                      </p:cBhvr>
                                    </p:animEffect>
                                    <p:anim calcmode="lin" valueType="num">
                                      <p:cBhvr>
                                        <p:cTn id="3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fade">
                                      <p:cBhvr>
                                        <p:cTn id="34" dur="1000"/>
                                        <p:tgtEl>
                                          <p:spTgt spid="3">
                                            <p:txEl>
                                              <p:pRg st="6" end="6"/>
                                            </p:txEl>
                                          </p:spTgt>
                                        </p:tgtEl>
                                      </p:cBhvr>
                                    </p:animEffect>
                                    <p:anim calcmode="lin" valueType="num">
                                      <p:cBhvr>
                                        <p:cTn id="3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1000"/>
                                        <p:tgtEl>
                                          <p:spTgt spid="3">
                                            <p:txEl>
                                              <p:pRg st="7" end="7"/>
                                            </p:txEl>
                                          </p:spTgt>
                                        </p:tgtEl>
                                      </p:cBhvr>
                                    </p:animEffect>
                                    <p:anim calcmode="lin" valueType="num">
                                      <p:cBhvr>
                                        <p:cTn id="4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fade">
                                      <p:cBhvr>
                                        <p:cTn id="44" dur="1000"/>
                                        <p:tgtEl>
                                          <p:spTgt spid="3">
                                            <p:txEl>
                                              <p:pRg st="8" end="8"/>
                                            </p:txEl>
                                          </p:spTgt>
                                        </p:tgtEl>
                                      </p:cBhvr>
                                    </p:animEffect>
                                    <p:anim calcmode="lin" valueType="num">
                                      <p:cBhvr>
                                        <p:cTn id="4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Modified Duke Criteria</a:t>
            </a:r>
          </a:p>
        </p:txBody>
      </p:sp>
      <p:sp>
        <p:nvSpPr>
          <p:cNvPr id="3" name="Content Placeholder 2"/>
          <p:cNvSpPr>
            <a:spLocks noGrp="1"/>
          </p:cNvSpPr>
          <p:nvPr>
            <p:ph idx="1"/>
          </p:nvPr>
        </p:nvSpPr>
        <p:spPr/>
        <p:txBody>
          <a:bodyPr/>
          <a:lstStyle/>
          <a:p>
            <a:pPr marL="137160" indent="0">
              <a:buNone/>
            </a:pPr>
            <a:r>
              <a:rPr lang="en-US" dirty="0"/>
              <a:t>Definitive diagnosis:</a:t>
            </a:r>
          </a:p>
          <a:p>
            <a:pPr marL="137160" indent="0">
              <a:buNone/>
            </a:pPr>
            <a:r>
              <a:rPr lang="en-US" dirty="0"/>
              <a:t>• 2 major</a:t>
            </a:r>
          </a:p>
          <a:p>
            <a:pPr marL="137160" indent="0">
              <a:buNone/>
            </a:pPr>
            <a:r>
              <a:rPr lang="en-US" dirty="0"/>
              <a:t>• 1 major and 3 minor criteria.</a:t>
            </a:r>
          </a:p>
          <a:p>
            <a:pPr marL="137160" indent="0">
              <a:buNone/>
            </a:pPr>
            <a:r>
              <a:rPr lang="en-US" dirty="0"/>
              <a:t>• All 5 minor criteria.</a:t>
            </a:r>
          </a:p>
          <a:p>
            <a:pPr marL="137160" indent="0">
              <a:buNone/>
            </a:pPr>
            <a:r>
              <a:rPr lang="en-US" dirty="0"/>
              <a:t>Major criteria</a:t>
            </a:r>
            <a:r>
              <a:rPr lang="en-US" dirty="0" smtClean="0"/>
              <a:t>:</a:t>
            </a:r>
          </a:p>
          <a:p>
            <a:pPr marL="137160" indent="0">
              <a:buNone/>
            </a:pPr>
            <a:r>
              <a:rPr lang="en-US" dirty="0" smtClean="0"/>
              <a:t>• Positive blood culture.</a:t>
            </a:r>
          </a:p>
          <a:p>
            <a:pPr marL="137160" indent="0">
              <a:buNone/>
            </a:pPr>
            <a:r>
              <a:rPr lang="en-US" dirty="0" smtClean="0"/>
              <a:t>• </a:t>
            </a:r>
            <a:r>
              <a:rPr lang="en-US" dirty="0"/>
              <a:t>Endocardium involved:</a:t>
            </a:r>
          </a:p>
          <a:p>
            <a:pPr marL="137160" indent="0">
              <a:buNone/>
            </a:pPr>
            <a:r>
              <a:rPr lang="en-US" dirty="0"/>
              <a:t>• +</a:t>
            </a:r>
            <a:r>
              <a:rPr lang="en-US" dirty="0" err="1"/>
              <a:t>ve</a:t>
            </a:r>
            <a:r>
              <a:rPr lang="en-US" dirty="0"/>
              <a:t> Echo (</a:t>
            </a:r>
            <a:r>
              <a:rPr lang="en-US" dirty="0" err="1"/>
              <a:t>vegatation</a:t>
            </a:r>
            <a:r>
              <a:rPr lang="en-US" dirty="0"/>
              <a:t>, </a:t>
            </a:r>
            <a:r>
              <a:rPr lang="en-US" dirty="0" err="1"/>
              <a:t>abcess</a:t>
            </a:r>
            <a:r>
              <a:rPr lang="en-US" dirty="0"/>
              <a:t>).</a:t>
            </a:r>
          </a:p>
          <a:p>
            <a:pPr marL="137160" indent="0">
              <a:buNone/>
            </a:pPr>
            <a:r>
              <a:rPr lang="en-US" dirty="0"/>
              <a:t>• New </a:t>
            </a:r>
            <a:r>
              <a:rPr lang="en-US" dirty="0" err="1" smtClean="0"/>
              <a:t>valvular</a:t>
            </a:r>
            <a:r>
              <a:rPr lang="en-US" dirty="0" smtClean="0"/>
              <a:t> regurgitation</a:t>
            </a:r>
            <a:r>
              <a:rPr lang="en-US" dirty="0"/>
              <a:t>.</a:t>
            </a:r>
          </a:p>
        </p:txBody>
      </p:sp>
    </p:spTree>
    <p:extLst>
      <p:ext uri="{BB962C8B-B14F-4D97-AF65-F5344CB8AC3E}">
        <p14:creationId xmlns:p14="http://schemas.microsoft.com/office/powerpoint/2010/main" val="270349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Modified Duke Criteria</a:t>
            </a:r>
          </a:p>
        </p:txBody>
      </p:sp>
      <p:sp>
        <p:nvSpPr>
          <p:cNvPr id="3" name="Content Placeholder 2"/>
          <p:cNvSpPr>
            <a:spLocks noGrp="1"/>
          </p:cNvSpPr>
          <p:nvPr>
            <p:ph idx="1"/>
          </p:nvPr>
        </p:nvSpPr>
        <p:spPr/>
        <p:txBody>
          <a:bodyPr/>
          <a:lstStyle/>
          <a:p>
            <a:pPr marL="137160" indent="0">
              <a:buNone/>
            </a:pPr>
            <a:r>
              <a:rPr lang="en-US" dirty="0"/>
              <a:t>Minor criteria:</a:t>
            </a:r>
          </a:p>
          <a:p>
            <a:pPr marL="137160" indent="0">
              <a:buNone/>
            </a:pPr>
            <a:r>
              <a:rPr lang="en-US" dirty="0"/>
              <a:t>• Predisposition (cardiac lesion, IV drug abuser).</a:t>
            </a:r>
          </a:p>
          <a:p>
            <a:pPr marL="137160" indent="0">
              <a:buNone/>
            </a:pPr>
            <a:r>
              <a:rPr lang="en-US" dirty="0"/>
              <a:t>• Fever &gt;38</a:t>
            </a:r>
          </a:p>
          <a:p>
            <a:pPr marL="137160" indent="0">
              <a:buNone/>
            </a:pPr>
            <a:r>
              <a:rPr lang="en-US" dirty="0"/>
              <a:t>• Vascular/ immunological signs.</a:t>
            </a:r>
          </a:p>
          <a:p>
            <a:pPr marL="137160" indent="0">
              <a:buNone/>
            </a:pPr>
            <a:r>
              <a:rPr lang="en-US" dirty="0"/>
              <a:t>• +</a:t>
            </a:r>
            <a:r>
              <a:rPr lang="en-US" dirty="0" err="1"/>
              <a:t>ve</a:t>
            </a:r>
            <a:r>
              <a:rPr lang="en-US" dirty="0"/>
              <a:t> blood culture that do not meet major criteria.</a:t>
            </a:r>
          </a:p>
          <a:p>
            <a:pPr marL="137160" indent="0">
              <a:buNone/>
            </a:pPr>
            <a:r>
              <a:rPr lang="en-US" dirty="0"/>
              <a:t>• +</a:t>
            </a:r>
            <a:r>
              <a:rPr lang="en-US" dirty="0" err="1"/>
              <a:t>ve</a:t>
            </a:r>
            <a:r>
              <a:rPr lang="en-US" dirty="0"/>
              <a:t> Echo that doesn’t meet major criteria.</a:t>
            </a:r>
          </a:p>
        </p:txBody>
      </p:sp>
    </p:spTree>
    <p:extLst>
      <p:ext uri="{BB962C8B-B14F-4D97-AF65-F5344CB8AC3E}">
        <p14:creationId xmlns:p14="http://schemas.microsoft.com/office/powerpoint/2010/main" val="3420049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a:t>
            </a:r>
            <a:endParaRPr lang="en-US" dirty="0"/>
          </a:p>
        </p:txBody>
      </p:sp>
      <p:sp>
        <p:nvSpPr>
          <p:cNvPr id="3" name="Content Placeholder 2"/>
          <p:cNvSpPr>
            <a:spLocks noGrp="1"/>
          </p:cNvSpPr>
          <p:nvPr>
            <p:ph idx="1"/>
          </p:nvPr>
        </p:nvSpPr>
        <p:spPr>
          <a:xfrm>
            <a:off x="228600" y="1295400"/>
            <a:ext cx="8458200" cy="5013960"/>
          </a:xfrm>
        </p:spPr>
        <p:txBody>
          <a:bodyPr>
            <a:normAutofit fontScale="77500" lnSpcReduction="20000"/>
          </a:bodyPr>
          <a:lstStyle/>
          <a:p>
            <a:pPr marL="137160" indent="0">
              <a:buNone/>
            </a:pPr>
            <a:r>
              <a:rPr lang="en-US" dirty="0"/>
              <a:t> </a:t>
            </a:r>
          </a:p>
          <a:p>
            <a:pPr lvl="0"/>
            <a:r>
              <a:rPr lang="en-US" dirty="0"/>
              <a:t>22 years old female patient with previous history of infected endocarditis before and recent dental procedure  admitted to the hospital with history of High grade fever and chills, Shortness Of Breath Arthralgia 3 days duration .</a:t>
            </a:r>
          </a:p>
          <a:p>
            <a:r>
              <a:rPr lang="en-US" dirty="0"/>
              <a:t>On Examination BP: 100/70, Pulse : 110 beat/minute, Temperature : 40 C</a:t>
            </a:r>
          </a:p>
          <a:p>
            <a:r>
              <a:rPr lang="en-US" dirty="0"/>
              <a:t>Cardiovascular examination : pan systolic  Murmur and tachycardia.</a:t>
            </a:r>
          </a:p>
          <a:p>
            <a:r>
              <a:rPr lang="en-US" dirty="0"/>
              <a:t>Chest : clear</a:t>
            </a:r>
          </a:p>
          <a:p>
            <a:r>
              <a:rPr lang="en-US" dirty="0"/>
              <a:t>Abdominal Examination : Normal </a:t>
            </a:r>
          </a:p>
          <a:p>
            <a:r>
              <a:rPr lang="en-US" dirty="0"/>
              <a:t>White Blood Cells is high and ECG show Sinus Tachycardia.</a:t>
            </a:r>
          </a:p>
          <a:p>
            <a:r>
              <a:rPr lang="en-US" dirty="0"/>
              <a:t>Echocardiography show Mitral regurgitation  with Vegetation on top of the Mitral Valve.</a:t>
            </a:r>
          </a:p>
          <a:p>
            <a:endParaRPr lang="en-US" dirty="0"/>
          </a:p>
        </p:txBody>
      </p:sp>
    </p:spTree>
    <p:extLst>
      <p:ext uri="{BB962C8B-B14F-4D97-AF65-F5344CB8AC3E}">
        <p14:creationId xmlns:p14="http://schemas.microsoft.com/office/powerpoint/2010/main" val="3132146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arn(inVertical)">
                                      <p:cBhvr>
                                        <p:cTn id="10" dur="500"/>
                                        <p:tgtEl>
                                          <p:spTgt spid="3">
                                            <p:txEl>
                                              <p:pRg st="3" end="3"/>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arn(inVertical)">
                                      <p:cBhvr>
                                        <p:cTn id="13" dur="500"/>
                                        <p:tgtEl>
                                          <p:spTgt spid="3">
                                            <p:txEl>
                                              <p:pRg st="4" end="4"/>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arn(inVertical)">
                                      <p:cBhvr>
                                        <p:cTn id="16" dur="500"/>
                                        <p:tgtEl>
                                          <p:spTgt spid="3">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Treatment</a:t>
            </a:r>
          </a:p>
        </p:txBody>
      </p:sp>
      <p:sp>
        <p:nvSpPr>
          <p:cNvPr id="3" name="Content Placeholder 2"/>
          <p:cNvSpPr>
            <a:spLocks noGrp="1"/>
          </p:cNvSpPr>
          <p:nvPr>
            <p:ph idx="1"/>
          </p:nvPr>
        </p:nvSpPr>
        <p:spPr>
          <a:xfrm>
            <a:off x="0" y="1143000"/>
            <a:ext cx="8686800" cy="5486400"/>
          </a:xfrm>
        </p:spPr>
        <p:txBody>
          <a:bodyPr>
            <a:normAutofit fontScale="92500" lnSpcReduction="20000"/>
          </a:bodyPr>
          <a:lstStyle/>
          <a:p>
            <a:pPr marL="137160" indent="0">
              <a:buNone/>
            </a:pPr>
            <a:r>
              <a:rPr lang="en-US" dirty="0"/>
              <a:t>• Parenteral antibiotics</a:t>
            </a:r>
          </a:p>
          <a:p>
            <a:pPr marL="137160" indent="0">
              <a:buNone/>
            </a:pPr>
            <a:r>
              <a:rPr lang="en-US" dirty="0"/>
              <a:t>– High serum concentrations to penetrate</a:t>
            </a:r>
          </a:p>
          <a:p>
            <a:pPr marL="137160" indent="0">
              <a:buNone/>
            </a:pPr>
            <a:r>
              <a:rPr lang="en-US" dirty="0" err="1"/>
              <a:t>vegetations</a:t>
            </a:r>
            <a:endParaRPr lang="en-US" dirty="0"/>
          </a:p>
          <a:p>
            <a:pPr marL="137160" indent="0">
              <a:buNone/>
            </a:pPr>
            <a:r>
              <a:rPr lang="en-US" dirty="0"/>
              <a:t>– Prolonged treatment to kill dormant bacteria</a:t>
            </a:r>
          </a:p>
          <a:p>
            <a:pPr marL="137160" indent="0">
              <a:buNone/>
            </a:pPr>
            <a:r>
              <a:rPr lang="en-US" dirty="0"/>
              <a:t>clustered in </a:t>
            </a:r>
            <a:r>
              <a:rPr lang="en-US" dirty="0" err="1" smtClean="0"/>
              <a:t>vegetations</a:t>
            </a:r>
            <a:endParaRPr lang="en-US" dirty="0" smtClean="0"/>
          </a:p>
          <a:p>
            <a:pPr>
              <a:buFontTx/>
              <a:buChar char="-"/>
            </a:pPr>
            <a:r>
              <a:rPr lang="en-US" dirty="0" smtClean="0"/>
              <a:t>Acute: </a:t>
            </a:r>
            <a:r>
              <a:rPr lang="en-US" dirty="0" err="1" smtClean="0"/>
              <a:t>flucloxacillin</a:t>
            </a:r>
            <a:r>
              <a:rPr lang="en-US" dirty="0" smtClean="0"/>
              <a:t> </a:t>
            </a:r>
            <a:r>
              <a:rPr lang="en-US" dirty="0"/>
              <a:t>and </a:t>
            </a:r>
            <a:r>
              <a:rPr lang="en-US" dirty="0" smtClean="0"/>
              <a:t>gentamicin .</a:t>
            </a:r>
          </a:p>
          <a:p>
            <a:pPr>
              <a:buFontTx/>
              <a:buChar char="-"/>
            </a:pPr>
            <a:r>
              <a:rPr lang="en-US" dirty="0" err="1" smtClean="0"/>
              <a:t>Subacute</a:t>
            </a:r>
            <a:r>
              <a:rPr lang="en-US" dirty="0"/>
              <a:t> : benzyl penicillin and gentamicin </a:t>
            </a:r>
            <a:r>
              <a:rPr lang="en-US" dirty="0" smtClean="0"/>
              <a:t>.</a:t>
            </a:r>
          </a:p>
          <a:p>
            <a:pPr>
              <a:buFontTx/>
              <a:buChar char="-"/>
            </a:pPr>
            <a:r>
              <a:rPr lang="en-US" dirty="0"/>
              <a:t>penicillin allergy, a prosthetic valve </a:t>
            </a:r>
            <a:r>
              <a:rPr lang="en-US" dirty="0" smtClean="0"/>
              <a:t>or suspected </a:t>
            </a:r>
            <a:r>
              <a:rPr lang="en-US" dirty="0" err="1"/>
              <a:t>meticillin</a:t>
            </a:r>
            <a:r>
              <a:rPr lang="en-US" dirty="0"/>
              <a:t>-resistant Staph. </a:t>
            </a:r>
            <a:r>
              <a:rPr lang="en-US" dirty="0" err="1"/>
              <a:t>aureus</a:t>
            </a:r>
            <a:r>
              <a:rPr lang="en-US" dirty="0"/>
              <a:t> (</a:t>
            </a:r>
            <a:r>
              <a:rPr lang="en-US" dirty="0" smtClean="0"/>
              <a:t>MRSA) infection</a:t>
            </a:r>
            <a:r>
              <a:rPr lang="en-US" dirty="0"/>
              <a:t>, triple therapy with </a:t>
            </a:r>
            <a:r>
              <a:rPr lang="en-US" dirty="0" err="1"/>
              <a:t>vancomycin</a:t>
            </a:r>
            <a:r>
              <a:rPr lang="en-US" dirty="0"/>
              <a:t>, </a:t>
            </a:r>
            <a:r>
              <a:rPr lang="en-US" dirty="0" err="1" smtClean="0"/>
              <a:t>gentamicinnand</a:t>
            </a:r>
            <a:r>
              <a:rPr lang="en-US" dirty="0" smtClean="0"/>
              <a:t> </a:t>
            </a:r>
            <a:r>
              <a:rPr lang="en-US" dirty="0"/>
              <a:t>oral rifampicin should be considered</a:t>
            </a:r>
          </a:p>
          <a:p>
            <a:pPr marL="137160" indent="0">
              <a:buNone/>
            </a:pPr>
            <a:r>
              <a:rPr lang="en-US" dirty="0"/>
              <a:t>• Surgery</a:t>
            </a:r>
          </a:p>
          <a:p>
            <a:pPr marL="137160" indent="0">
              <a:buNone/>
            </a:pPr>
            <a:r>
              <a:rPr lang="en-US" dirty="0"/>
              <a:t>– </a:t>
            </a:r>
            <a:r>
              <a:rPr lang="en-US" dirty="0" err="1"/>
              <a:t>Intracardiac</a:t>
            </a:r>
            <a:r>
              <a:rPr lang="en-US" dirty="0"/>
              <a:t> complications</a:t>
            </a:r>
          </a:p>
          <a:p>
            <a:pPr marL="137160" indent="0">
              <a:buNone/>
            </a:pPr>
            <a:r>
              <a:rPr lang="en-US" dirty="0"/>
              <a:t>• Surveillance blood cultures</a:t>
            </a:r>
          </a:p>
        </p:txBody>
      </p:sp>
    </p:spTree>
    <p:extLst>
      <p:ext uri="{BB962C8B-B14F-4D97-AF65-F5344CB8AC3E}">
        <p14:creationId xmlns:p14="http://schemas.microsoft.com/office/powerpoint/2010/main" val="1904614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1000"/>
                                        <p:tgtEl>
                                          <p:spTgt spid="3">
                                            <p:txEl>
                                              <p:pRg st="7" end="7"/>
                                            </p:txEl>
                                          </p:spTgt>
                                        </p:tgtEl>
                                      </p:cBhvr>
                                    </p:animEffect>
                                    <p:anim calcmode="lin" valueType="num">
                                      <p:cBhvr>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1000"/>
                                        <p:tgtEl>
                                          <p:spTgt spid="3">
                                            <p:txEl>
                                              <p:pRg st="8" end="8"/>
                                            </p:txEl>
                                          </p:spTgt>
                                        </p:tgtEl>
                                      </p:cBhvr>
                                    </p:animEffect>
                                    <p:anim calcmode="lin" valueType="num">
                                      <p:cBhvr>
                                        <p:cTn id="5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
                                            <p:txEl>
                                              <p:pRg st="9" end="9"/>
                                            </p:txEl>
                                          </p:spTgt>
                                        </p:tgtEl>
                                        <p:attrNameLst>
                                          <p:attrName>style.visibility</p:attrName>
                                        </p:attrNameLst>
                                      </p:cBhvr>
                                      <p:to>
                                        <p:strVal val="visible"/>
                                      </p:to>
                                    </p:set>
                                    <p:animEffect transition="in" filter="fade">
                                      <p:cBhvr>
                                        <p:cTn id="60" dur="1000"/>
                                        <p:tgtEl>
                                          <p:spTgt spid="3">
                                            <p:txEl>
                                              <p:pRg st="9" end="9"/>
                                            </p:txEl>
                                          </p:spTgt>
                                        </p:tgtEl>
                                      </p:cBhvr>
                                    </p:animEffect>
                                    <p:anim calcmode="lin" valueType="num">
                                      <p:cBhvr>
                                        <p:cTn id="6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Effect transition="in" filter="fade">
                                      <p:cBhvr>
                                        <p:cTn id="67" dur="1000"/>
                                        <p:tgtEl>
                                          <p:spTgt spid="3">
                                            <p:txEl>
                                              <p:pRg st="10" end="10"/>
                                            </p:txEl>
                                          </p:spTgt>
                                        </p:tgtEl>
                                      </p:cBhvr>
                                    </p:animEffect>
                                    <p:anim calcmode="lin" valueType="num">
                                      <p:cBhvr>
                                        <p:cTn id="6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Indications </a:t>
            </a:r>
            <a:r>
              <a:rPr lang="en-US" dirty="0"/>
              <a:t>for cardiac surgery in</a:t>
            </a:r>
            <a:br>
              <a:rPr lang="en-US" dirty="0"/>
            </a:br>
            <a:r>
              <a:rPr lang="en-US" dirty="0"/>
              <a:t>infective endocarditis</a:t>
            </a:r>
          </a:p>
        </p:txBody>
      </p:sp>
      <p:sp>
        <p:nvSpPr>
          <p:cNvPr id="3" name="Content Placeholder 2"/>
          <p:cNvSpPr>
            <a:spLocks noGrp="1"/>
          </p:cNvSpPr>
          <p:nvPr>
            <p:ph idx="1"/>
          </p:nvPr>
        </p:nvSpPr>
        <p:spPr/>
        <p:txBody>
          <a:bodyPr/>
          <a:lstStyle/>
          <a:p>
            <a:pPr marL="137160" indent="0">
              <a:buNone/>
            </a:pPr>
            <a:r>
              <a:rPr lang="en-US" dirty="0"/>
              <a:t>• Heart failure due to valve damage</a:t>
            </a:r>
          </a:p>
          <a:p>
            <a:pPr marL="137160" indent="0">
              <a:buNone/>
            </a:pPr>
            <a:r>
              <a:rPr lang="en-US" dirty="0"/>
              <a:t>• Failure of antibiotic therapy (persistent/uncontrolled infection)</a:t>
            </a:r>
          </a:p>
          <a:p>
            <a:pPr marL="137160" indent="0">
              <a:buNone/>
            </a:pPr>
            <a:r>
              <a:rPr lang="en-US" dirty="0"/>
              <a:t>• Large </a:t>
            </a:r>
            <a:r>
              <a:rPr lang="en-US" dirty="0" err="1"/>
              <a:t>vegetations</a:t>
            </a:r>
            <a:r>
              <a:rPr lang="en-US" dirty="0"/>
              <a:t> on left-sided heart valves with evidence </a:t>
            </a:r>
            <a:r>
              <a:rPr lang="en-US" dirty="0" smtClean="0"/>
              <a:t>or ‘high </a:t>
            </a:r>
            <a:r>
              <a:rPr lang="en-US" dirty="0"/>
              <a:t>risk’ of systemic emboli</a:t>
            </a:r>
          </a:p>
          <a:p>
            <a:pPr marL="137160" indent="0">
              <a:buNone/>
            </a:pPr>
            <a:r>
              <a:rPr lang="en-US" dirty="0"/>
              <a:t>• Abscess </a:t>
            </a:r>
            <a:r>
              <a:rPr lang="en-US" dirty="0" smtClean="0"/>
              <a:t>formation</a:t>
            </a:r>
          </a:p>
          <a:p>
            <a:pPr marL="137160" indent="0">
              <a:buNone/>
            </a:pPr>
            <a:r>
              <a:rPr lang="en-US" dirty="0" smtClean="0"/>
              <a:t>*Patients </a:t>
            </a:r>
            <a:r>
              <a:rPr lang="en-US" dirty="0"/>
              <a:t>with prosthetic valve endocarditis or fungal endocarditis </a:t>
            </a:r>
            <a:r>
              <a:rPr lang="en-US" dirty="0" smtClean="0"/>
              <a:t>often require </a:t>
            </a:r>
            <a:r>
              <a:rPr lang="en-US" dirty="0"/>
              <a:t>cardiac surgery.</a:t>
            </a:r>
          </a:p>
        </p:txBody>
      </p:sp>
    </p:spTree>
    <p:extLst>
      <p:ext uri="{BB962C8B-B14F-4D97-AF65-F5344CB8AC3E}">
        <p14:creationId xmlns:p14="http://schemas.microsoft.com/office/powerpoint/2010/main" val="1766377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Complications</a:t>
            </a:r>
            <a:br>
              <a:rPr lang="en-US" dirty="0"/>
            </a:br>
            <a:endParaRPr lang="en-US" dirty="0"/>
          </a:p>
        </p:txBody>
      </p:sp>
      <p:sp>
        <p:nvSpPr>
          <p:cNvPr id="3" name="Content Placeholder 2"/>
          <p:cNvSpPr>
            <a:spLocks noGrp="1"/>
          </p:cNvSpPr>
          <p:nvPr>
            <p:ph idx="1"/>
          </p:nvPr>
        </p:nvSpPr>
        <p:spPr/>
        <p:txBody>
          <a:bodyPr/>
          <a:lstStyle/>
          <a:p>
            <a:pPr marL="137160" indent="0">
              <a:buNone/>
            </a:pPr>
            <a:r>
              <a:rPr lang="en-US" dirty="0" smtClean="0"/>
              <a:t>• </a:t>
            </a:r>
            <a:r>
              <a:rPr lang="en-US" dirty="0"/>
              <a:t>Four etiologies</a:t>
            </a:r>
          </a:p>
          <a:p>
            <a:pPr marL="137160" indent="0">
              <a:buNone/>
            </a:pPr>
            <a:r>
              <a:rPr lang="en-US" dirty="0"/>
              <a:t>– Embolic</a:t>
            </a:r>
          </a:p>
          <a:p>
            <a:pPr marL="137160" indent="0">
              <a:buNone/>
            </a:pPr>
            <a:r>
              <a:rPr lang="en-US" dirty="0"/>
              <a:t>– Local spread of infection</a:t>
            </a:r>
          </a:p>
          <a:p>
            <a:pPr marL="137160" indent="0">
              <a:buNone/>
            </a:pPr>
            <a:r>
              <a:rPr lang="en-US" dirty="0"/>
              <a:t>– Metastatic spread of infection</a:t>
            </a:r>
          </a:p>
          <a:p>
            <a:pPr marL="137160" indent="0">
              <a:buNone/>
            </a:pPr>
            <a:r>
              <a:rPr lang="en-US" dirty="0"/>
              <a:t>– Formation of immune </a:t>
            </a:r>
            <a:r>
              <a:rPr lang="en-US" dirty="0" smtClean="0"/>
              <a:t>complexes glomerulonephritis </a:t>
            </a:r>
            <a:r>
              <a:rPr lang="en-US" dirty="0"/>
              <a:t>and arthritis</a:t>
            </a:r>
          </a:p>
        </p:txBody>
      </p:sp>
    </p:spTree>
    <p:extLst>
      <p:ext uri="{BB962C8B-B14F-4D97-AF65-F5344CB8AC3E}">
        <p14:creationId xmlns:p14="http://schemas.microsoft.com/office/powerpoint/2010/main" val="1528364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Embolic Complications</a:t>
            </a:r>
            <a:br>
              <a:rPr lang="en-US" dirty="0"/>
            </a:br>
            <a:endParaRPr lang="en-US" dirty="0"/>
          </a:p>
        </p:txBody>
      </p:sp>
      <p:sp>
        <p:nvSpPr>
          <p:cNvPr id="3" name="Content Placeholder 2"/>
          <p:cNvSpPr>
            <a:spLocks noGrp="1"/>
          </p:cNvSpPr>
          <p:nvPr>
            <p:ph idx="1"/>
          </p:nvPr>
        </p:nvSpPr>
        <p:spPr/>
        <p:txBody>
          <a:bodyPr/>
          <a:lstStyle/>
          <a:p>
            <a:pPr marL="137160" indent="0">
              <a:buNone/>
            </a:pPr>
            <a:r>
              <a:rPr lang="en-US" dirty="0" smtClean="0"/>
              <a:t>• </a:t>
            </a:r>
            <a:r>
              <a:rPr lang="en-US" dirty="0"/>
              <a:t>Occur in up to 40% of patients with </a:t>
            </a:r>
            <a:r>
              <a:rPr lang="en-US" dirty="0" smtClean="0"/>
              <a:t>IE</a:t>
            </a:r>
            <a:endParaRPr lang="en-US" dirty="0"/>
          </a:p>
          <a:p>
            <a:pPr marL="137160" indent="0">
              <a:buNone/>
            </a:pPr>
            <a:r>
              <a:rPr lang="en-US" dirty="0"/>
              <a:t>• Incidence decreases significantly after</a:t>
            </a:r>
          </a:p>
          <a:p>
            <a:pPr marL="137160" indent="0">
              <a:buNone/>
            </a:pPr>
            <a:r>
              <a:rPr lang="en-US" dirty="0"/>
              <a:t>initiation of effective </a:t>
            </a:r>
            <a:r>
              <a:rPr lang="en-US" dirty="0" smtClean="0"/>
              <a:t>antibiotics</a:t>
            </a:r>
          </a:p>
          <a:p>
            <a:pPr marL="137160" indent="0">
              <a:buNone/>
            </a:pPr>
            <a:r>
              <a:rPr lang="en-US" dirty="0" smtClean="0"/>
              <a:t>     </a:t>
            </a:r>
            <a:r>
              <a:rPr lang="en-US" dirty="0"/>
              <a:t>Stroke</a:t>
            </a:r>
          </a:p>
          <a:p>
            <a:pPr marL="137160" indent="0">
              <a:buNone/>
            </a:pPr>
            <a:r>
              <a:rPr lang="en-US" dirty="0" smtClean="0"/>
              <a:t>     </a:t>
            </a:r>
            <a:r>
              <a:rPr lang="en-US" dirty="0"/>
              <a:t>Myocardial Infarction</a:t>
            </a:r>
          </a:p>
          <a:p>
            <a:pPr marL="137160" indent="0">
              <a:buNone/>
            </a:pPr>
            <a:r>
              <a:rPr lang="en-US" dirty="0" smtClean="0"/>
              <a:t>     </a:t>
            </a:r>
            <a:r>
              <a:rPr lang="en-US" dirty="0"/>
              <a:t>Ischemic limbs</a:t>
            </a:r>
          </a:p>
          <a:p>
            <a:pPr marL="137160" indent="0">
              <a:buNone/>
            </a:pPr>
            <a:r>
              <a:rPr lang="en-US" dirty="0" smtClean="0"/>
              <a:t>     Hypoxia </a:t>
            </a:r>
            <a:r>
              <a:rPr lang="en-US" dirty="0"/>
              <a:t>from pulmonary emboli</a:t>
            </a:r>
          </a:p>
          <a:p>
            <a:pPr marL="137160" indent="0">
              <a:buNone/>
            </a:pPr>
            <a:r>
              <a:rPr lang="en-US" dirty="0"/>
              <a:t> </a:t>
            </a:r>
            <a:r>
              <a:rPr lang="en-US" dirty="0" smtClean="0"/>
              <a:t>    Abdominal </a:t>
            </a:r>
            <a:r>
              <a:rPr lang="en-US" dirty="0"/>
              <a:t>pain (splenic or renal infarction)</a:t>
            </a:r>
          </a:p>
        </p:txBody>
      </p:sp>
    </p:spTree>
    <p:extLst>
      <p:ext uri="{BB962C8B-B14F-4D97-AF65-F5344CB8AC3E}">
        <p14:creationId xmlns:p14="http://schemas.microsoft.com/office/powerpoint/2010/main" val="187206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1000"/>
                                        <p:tgtEl>
                                          <p:spTgt spid="3">
                                            <p:txEl>
                                              <p:pRg st="7" end="7"/>
                                            </p:txEl>
                                          </p:spTgt>
                                        </p:tgtEl>
                                      </p:cBhvr>
                                    </p:animEffect>
                                    <p:anim calcmode="lin" valueType="num">
                                      <p:cBhvr>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Septic Pulmonary Emboli</a:t>
            </a:r>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1" y="1676400"/>
            <a:ext cx="6496698"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34439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Local Spread of Infection</a:t>
            </a:r>
            <a:br>
              <a:rPr lang="en-US" dirty="0"/>
            </a:br>
            <a:endParaRPr lang="en-US" dirty="0"/>
          </a:p>
        </p:txBody>
      </p:sp>
      <p:sp>
        <p:nvSpPr>
          <p:cNvPr id="3" name="Content Placeholder 2"/>
          <p:cNvSpPr>
            <a:spLocks noGrp="1"/>
          </p:cNvSpPr>
          <p:nvPr>
            <p:ph idx="1"/>
          </p:nvPr>
        </p:nvSpPr>
        <p:spPr/>
        <p:txBody>
          <a:bodyPr>
            <a:normAutofit fontScale="92500"/>
          </a:bodyPr>
          <a:lstStyle/>
          <a:p>
            <a:pPr marL="137160" indent="0">
              <a:buNone/>
            </a:pPr>
            <a:r>
              <a:rPr lang="en-US" dirty="0" smtClean="0"/>
              <a:t>• </a:t>
            </a:r>
            <a:r>
              <a:rPr lang="en-US" dirty="0"/>
              <a:t>Heart failure</a:t>
            </a:r>
          </a:p>
          <a:p>
            <a:pPr marL="137160" indent="0">
              <a:buNone/>
            </a:pPr>
            <a:r>
              <a:rPr lang="en-US" dirty="0"/>
              <a:t>– Extensive </a:t>
            </a:r>
            <a:r>
              <a:rPr lang="en-US" dirty="0" err="1"/>
              <a:t>valvular</a:t>
            </a:r>
            <a:r>
              <a:rPr lang="en-US" dirty="0"/>
              <a:t> damage</a:t>
            </a:r>
          </a:p>
          <a:p>
            <a:pPr marL="137160" indent="0">
              <a:buNone/>
            </a:pPr>
            <a:r>
              <a:rPr lang="en-US" dirty="0"/>
              <a:t>• </a:t>
            </a:r>
            <a:r>
              <a:rPr lang="en-US" dirty="0" err="1"/>
              <a:t>Paravalvular</a:t>
            </a:r>
            <a:r>
              <a:rPr lang="en-US" dirty="0"/>
              <a:t> abscess (30-40%)</a:t>
            </a:r>
          </a:p>
          <a:p>
            <a:pPr marL="137160" indent="0">
              <a:buNone/>
            </a:pPr>
            <a:r>
              <a:rPr lang="en-US" dirty="0"/>
              <a:t>– Most common in aortic valve, IVDA, and S. </a:t>
            </a:r>
            <a:r>
              <a:rPr lang="en-US" dirty="0" err="1"/>
              <a:t>aureus</a:t>
            </a:r>
            <a:endParaRPr lang="en-US" dirty="0"/>
          </a:p>
          <a:p>
            <a:pPr marL="137160" indent="0">
              <a:buNone/>
            </a:pPr>
            <a:r>
              <a:rPr lang="en-US" dirty="0"/>
              <a:t>– May extend into adjacent conduction tissue causing</a:t>
            </a:r>
          </a:p>
          <a:p>
            <a:pPr marL="137160" indent="0">
              <a:buNone/>
            </a:pPr>
            <a:r>
              <a:rPr lang="en-US" dirty="0" err="1"/>
              <a:t>arrythmias</a:t>
            </a:r>
            <a:endParaRPr lang="en-US" dirty="0"/>
          </a:p>
          <a:p>
            <a:pPr marL="137160" indent="0">
              <a:buNone/>
            </a:pPr>
            <a:r>
              <a:rPr lang="en-US" dirty="0"/>
              <a:t>– Higher rates of embolization and mortality</a:t>
            </a:r>
          </a:p>
          <a:p>
            <a:pPr marL="137160" indent="0">
              <a:buNone/>
            </a:pPr>
            <a:r>
              <a:rPr lang="en-US" dirty="0"/>
              <a:t>• Pericarditis</a:t>
            </a:r>
          </a:p>
          <a:p>
            <a:pPr marL="137160" indent="0">
              <a:buNone/>
            </a:pPr>
            <a:r>
              <a:rPr lang="en-US" dirty="0"/>
              <a:t>• Fistulous </a:t>
            </a:r>
            <a:r>
              <a:rPr lang="en-US" dirty="0" err="1"/>
              <a:t>intracardiac</a:t>
            </a:r>
            <a:r>
              <a:rPr lang="en-US" dirty="0"/>
              <a:t> connections</a:t>
            </a:r>
          </a:p>
        </p:txBody>
      </p:sp>
    </p:spTree>
    <p:extLst>
      <p:ext uri="{BB962C8B-B14F-4D97-AF65-F5344CB8AC3E}">
        <p14:creationId xmlns:p14="http://schemas.microsoft.com/office/powerpoint/2010/main" val="13729249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Local Spread of </a:t>
            </a:r>
            <a:r>
              <a:rPr lang="en-US" dirty="0" smtClean="0"/>
              <a:t>Infection</a:t>
            </a:r>
            <a:r>
              <a:rPr lang="en-US" dirty="0"/>
              <a:t/>
            </a:r>
            <a:br>
              <a:rPr lang="en-US" dirty="0"/>
            </a:b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r>
              <a:rPr lang="en-US" sz="2400" dirty="0"/>
              <a:t>Acute S. </a:t>
            </a:r>
            <a:r>
              <a:rPr lang="en-US" sz="2400" dirty="0" err="1"/>
              <a:t>aureus</a:t>
            </a:r>
            <a:r>
              <a:rPr lang="en-US" sz="2400" dirty="0"/>
              <a:t> IE with perforation of </a:t>
            </a:r>
            <a:r>
              <a:rPr lang="en-US" sz="2400" dirty="0" smtClean="0"/>
              <a:t>the aortic </a:t>
            </a:r>
            <a:r>
              <a:rPr lang="en-US" sz="2400" dirty="0"/>
              <a:t>valve and aortic valve </a:t>
            </a:r>
            <a:r>
              <a:rPr lang="en-US" sz="2400" dirty="0" err="1"/>
              <a:t>vegetations</a:t>
            </a:r>
            <a:r>
              <a:rPr lang="en-US" sz="2400" dirty="0" smtClean="0"/>
              <a:t>.</a:t>
            </a:r>
          </a:p>
          <a:p>
            <a:r>
              <a:rPr lang="en-US" sz="2400" dirty="0"/>
              <a:t>Acute S. </a:t>
            </a:r>
            <a:r>
              <a:rPr lang="en-US" sz="2400" dirty="0" err="1"/>
              <a:t>aureus</a:t>
            </a:r>
            <a:r>
              <a:rPr lang="en-US" sz="2400" dirty="0"/>
              <a:t> IE with mitral valve </a:t>
            </a:r>
            <a:r>
              <a:rPr lang="en-US" sz="2400" dirty="0" smtClean="0"/>
              <a:t>ring abscess </a:t>
            </a:r>
            <a:r>
              <a:rPr lang="en-US" sz="2400" dirty="0"/>
              <a:t>extending into myocardium.</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399" y="1571433"/>
            <a:ext cx="4114799" cy="2924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199" y="1571433"/>
            <a:ext cx="4108191" cy="296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29810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Metastatic Spread of Infection</a:t>
            </a:r>
          </a:p>
        </p:txBody>
      </p:sp>
      <p:sp>
        <p:nvSpPr>
          <p:cNvPr id="3" name="Content Placeholder 2"/>
          <p:cNvSpPr>
            <a:spLocks noGrp="1"/>
          </p:cNvSpPr>
          <p:nvPr>
            <p:ph idx="1"/>
          </p:nvPr>
        </p:nvSpPr>
        <p:spPr/>
        <p:txBody>
          <a:bodyPr>
            <a:normAutofit/>
          </a:bodyPr>
          <a:lstStyle/>
          <a:p>
            <a:pPr marL="137160" indent="0">
              <a:buNone/>
            </a:pPr>
            <a:r>
              <a:rPr lang="en-US" sz="3600" dirty="0"/>
              <a:t>• Metastatic abscess</a:t>
            </a:r>
          </a:p>
          <a:p>
            <a:pPr marL="137160" indent="0">
              <a:buNone/>
            </a:pPr>
            <a:r>
              <a:rPr lang="en-US" sz="3600" dirty="0"/>
              <a:t>– Kidneys, spleen, brain, soft tissues</a:t>
            </a:r>
          </a:p>
          <a:p>
            <a:pPr marL="137160" indent="0">
              <a:buNone/>
            </a:pPr>
            <a:r>
              <a:rPr lang="en-US" sz="3600" dirty="0"/>
              <a:t>• Meningitis and/or encephalitis</a:t>
            </a:r>
          </a:p>
          <a:p>
            <a:pPr marL="137160" indent="0">
              <a:buNone/>
            </a:pPr>
            <a:r>
              <a:rPr lang="en-US" sz="3600" dirty="0"/>
              <a:t>• Vertebral osteomyelitis</a:t>
            </a:r>
          </a:p>
          <a:p>
            <a:pPr marL="137160" indent="0">
              <a:buNone/>
            </a:pPr>
            <a:r>
              <a:rPr lang="en-US" sz="3600" dirty="0"/>
              <a:t>• Septic arthritis</a:t>
            </a:r>
          </a:p>
        </p:txBody>
      </p:sp>
    </p:spTree>
    <p:extLst>
      <p:ext uri="{BB962C8B-B14F-4D97-AF65-F5344CB8AC3E}">
        <p14:creationId xmlns:p14="http://schemas.microsoft.com/office/powerpoint/2010/main" val="40851138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Prevention of I.E</a:t>
            </a:r>
          </a:p>
        </p:txBody>
      </p:sp>
      <p:sp>
        <p:nvSpPr>
          <p:cNvPr id="3" name="Content Placeholder 2"/>
          <p:cNvSpPr>
            <a:spLocks noGrp="1"/>
          </p:cNvSpPr>
          <p:nvPr>
            <p:ph idx="1"/>
          </p:nvPr>
        </p:nvSpPr>
        <p:spPr/>
        <p:txBody>
          <a:bodyPr>
            <a:normAutofit/>
          </a:bodyPr>
          <a:lstStyle/>
          <a:p>
            <a:pPr marL="137160" indent="0">
              <a:buNone/>
            </a:pPr>
            <a:endParaRPr lang="en-US" dirty="0"/>
          </a:p>
          <a:p>
            <a:pPr marL="137160" indent="0">
              <a:buNone/>
            </a:pPr>
            <a:r>
              <a:rPr lang="en-US" dirty="0"/>
              <a:t>Which condition?</a:t>
            </a:r>
          </a:p>
          <a:p>
            <a:pPr marL="137160" indent="0">
              <a:buNone/>
            </a:pPr>
            <a:r>
              <a:rPr lang="en-US" dirty="0" smtClean="0"/>
              <a:t>Heart transplantation</a:t>
            </a:r>
          </a:p>
          <a:p>
            <a:pPr marL="137160" indent="0">
              <a:buNone/>
            </a:pPr>
            <a:r>
              <a:rPr lang="en-US" dirty="0" smtClean="0"/>
              <a:t>Cyanotic congenital Heart Disease</a:t>
            </a:r>
          </a:p>
          <a:p>
            <a:pPr marL="137160" indent="0">
              <a:buNone/>
            </a:pPr>
            <a:r>
              <a:rPr lang="en-US" dirty="0" smtClean="0"/>
              <a:t>Prosthetic Valve</a:t>
            </a:r>
          </a:p>
          <a:p>
            <a:pPr marL="137160" indent="0">
              <a:buNone/>
            </a:pPr>
            <a:r>
              <a:rPr lang="en-US" dirty="0" smtClean="0"/>
              <a:t>Previous History of IE</a:t>
            </a:r>
            <a:endParaRPr lang="en-US" dirty="0"/>
          </a:p>
        </p:txBody>
      </p:sp>
    </p:spTree>
    <p:extLst>
      <p:ext uri="{BB962C8B-B14F-4D97-AF65-F5344CB8AC3E}">
        <p14:creationId xmlns:p14="http://schemas.microsoft.com/office/powerpoint/2010/main" val="26394144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Prevention</a:t>
            </a:r>
            <a:br>
              <a:rPr lang="en-US" dirty="0"/>
            </a:br>
            <a:endParaRPr lang="en-US" dirty="0"/>
          </a:p>
        </p:txBody>
      </p:sp>
      <p:sp>
        <p:nvSpPr>
          <p:cNvPr id="3" name="Content Placeholder 2"/>
          <p:cNvSpPr>
            <a:spLocks noGrp="1"/>
          </p:cNvSpPr>
          <p:nvPr>
            <p:ph idx="1"/>
          </p:nvPr>
        </p:nvSpPr>
        <p:spPr/>
        <p:txBody>
          <a:bodyPr>
            <a:noAutofit/>
          </a:bodyPr>
          <a:lstStyle/>
          <a:p>
            <a:r>
              <a:rPr lang="en-US" dirty="0" smtClean="0"/>
              <a:t>Until </a:t>
            </a:r>
            <a:r>
              <a:rPr lang="en-US" dirty="0"/>
              <a:t>recently, antibiotic prophylaxis was </a:t>
            </a:r>
            <a:r>
              <a:rPr lang="en-US" dirty="0" smtClean="0"/>
              <a:t>routinely given </a:t>
            </a:r>
            <a:r>
              <a:rPr lang="en-US" dirty="0"/>
              <a:t>to people at risk of infective endocarditis </a:t>
            </a:r>
            <a:r>
              <a:rPr lang="en-US" dirty="0" smtClean="0"/>
              <a:t>undergoing </a:t>
            </a:r>
            <a:r>
              <a:rPr lang="en-US" dirty="0"/>
              <a:t>interventional procedures</a:t>
            </a:r>
            <a:r>
              <a:rPr lang="en-US"/>
              <a:t>. </a:t>
            </a:r>
            <a:endParaRPr lang="en-US" smtClean="0"/>
          </a:p>
          <a:p>
            <a:r>
              <a:rPr lang="en-US" smtClean="0"/>
              <a:t>However</a:t>
            </a:r>
            <a:r>
              <a:rPr lang="en-US" dirty="0"/>
              <a:t>, as this </a:t>
            </a:r>
            <a:r>
              <a:rPr lang="en-US" dirty="0" smtClean="0"/>
              <a:t>has not </a:t>
            </a:r>
            <a:r>
              <a:rPr lang="en-US" dirty="0"/>
              <a:t>been proven to be effective and </a:t>
            </a:r>
            <a:r>
              <a:rPr lang="en-US" dirty="0" smtClean="0"/>
              <a:t>the </a:t>
            </a:r>
            <a:r>
              <a:rPr lang="en-US" dirty="0"/>
              <a:t>link between episodes of infective endocarditis and </a:t>
            </a:r>
            <a:r>
              <a:rPr lang="en-US" dirty="0" smtClean="0"/>
              <a:t>interventional procedures </a:t>
            </a:r>
            <a:r>
              <a:rPr lang="en-US" dirty="0"/>
              <a:t>has not been demonstrated, </a:t>
            </a:r>
            <a:r>
              <a:rPr lang="en-US" dirty="0" smtClean="0"/>
              <a:t>antibiotic prophylaxis </a:t>
            </a:r>
            <a:r>
              <a:rPr lang="en-US" dirty="0"/>
              <a:t>is no longer offered routinely for </a:t>
            </a:r>
            <a:r>
              <a:rPr lang="en-US" dirty="0" smtClean="0"/>
              <a:t>defined interventional </a:t>
            </a:r>
            <a:r>
              <a:rPr lang="en-US" dirty="0"/>
              <a:t>procedures.</a:t>
            </a:r>
          </a:p>
        </p:txBody>
      </p:sp>
    </p:spTree>
    <p:extLst>
      <p:ext uri="{BB962C8B-B14F-4D97-AF65-F5344CB8AC3E}">
        <p14:creationId xmlns:p14="http://schemas.microsoft.com/office/powerpoint/2010/main" val="1829148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Definition</a:t>
            </a:r>
            <a:br>
              <a:rPr lang="en-US" dirty="0"/>
            </a:br>
            <a:endParaRPr lang="en-US" dirty="0"/>
          </a:p>
        </p:txBody>
      </p:sp>
      <p:sp>
        <p:nvSpPr>
          <p:cNvPr id="3" name="Content Placeholder 2"/>
          <p:cNvSpPr>
            <a:spLocks noGrp="1"/>
          </p:cNvSpPr>
          <p:nvPr>
            <p:ph idx="1"/>
          </p:nvPr>
        </p:nvSpPr>
        <p:spPr/>
        <p:txBody>
          <a:bodyPr/>
          <a:lstStyle/>
          <a:p>
            <a:pPr marL="137160" indent="0">
              <a:buNone/>
            </a:pPr>
            <a:r>
              <a:rPr lang="en-US" dirty="0" smtClean="0"/>
              <a:t>• </a:t>
            </a:r>
            <a:r>
              <a:rPr lang="en-US" dirty="0"/>
              <a:t>Infectious Endocarditis (IE): an infection of </a:t>
            </a:r>
            <a:r>
              <a:rPr lang="en-US" dirty="0" smtClean="0"/>
              <a:t>the heart’s </a:t>
            </a:r>
            <a:r>
              <a:rPr lang="en-US" dirty="0" err="1"/>
              <a:t>endocardial</a:t>
            </a:r>
            <a:r>
              <a:rPr lang="en-US" dirty="0"/>
              <a:t> surface</a:t>
            </a:r>
          </a:p>
          <a:p>
            <a:pPr marL="137160" indent="0">
              <a:buNone/>
            </a:pPr>
            <a:r>
              <a:rPr lang="en-US" dirty="0"/>
              <a:t>• Classified into:</a:t>
            </a:r>
          </a:p>
          <a:p>
            <a:pPr marL="137160" indent="0">
              <a:buNone/>
            </a:pPr>
            <a:r>
              <a:rPr lang="en-US" dirty="0"/>
              <a:t>– Native Valve IE</a:t>
            </a:r>
          </a:p>
          <a:p>
            <a:pPr marL="137160" indent="0">
              <a:buNone/>
            </a:pPr>
            <a:r>
              <a:rPr lang="en-US" dirty="0"/>
              <a:t>– Prosthetic Valve IE</a:t>
            </a:r>
          </a:p>
        </p:txBody>
      </p:sp>
    </p:spTree>
    <p:extLst>
      <p:ext uri="{BB962C8B-B14F-4D97-AF65-F5344CB8AC3E}">
        <p14:creationId xmlns:p14="http://schemas.microsoft.com/office/powerpoint/2010/main" val="32920567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Which procedure?</a:t>
            </a:r>
            <a:br>
              <a:rPr lang="en-US" dirty="0"/>
            </a:br>
            <a:endParaRPr lang="en-US" dirty="0"/>
          </a:p>
        </p:txBody>
      </p:sp>
      <p:sp>
        <p:nvSpPr>
          <p:cNvPr id="3" name="Content Placeholder 2"/>
          <p:cNvSpPr>
            <a:spLocks noGrp="1"/>
          </p:cNvSpPr>
          <p:nvPr>
            <p:ph idx="1"/>
          </p:nvPr>
        </p:nvSpPr>
        <p:spPr/>
        <p:txBody>
          <a:bodyPr>
            <a:normAutofit/>
          </a:bodyPr>
          <a:lstStyle/>
          <a:p>
            <a:pPr marL="137160" indent="0">
              <a:buNone/>
            </a:pPr>
            <a:r>
              <a:rPr lang="en-US" sz="3200" dirty="0" smtClean="0"/>
              <a:t>• </a:t>
            </a:r>
            <a:r>
              <a:rPr lang="en-US" sz="3200" dirty="0"/>
              <a:t>Dental procedures involving extractions, </a:t>
            </a:r>
            <a:r>
              <a:rPr lang="en-US" sz="3200" dirty="0" smtClean="0"/>
              <a:t>scaling, polishing </a:t>
            </a:r>
            <a:r>
              <a:rPr lang="en-US" sz="3200" dirty="0"/>
              <a:t>or gingival surgery.</a:t>
            </a:r>
          </a:p>
          <a:p>
            <a:pPr marL="137160" indent="0">
              <a:buNone/>
            </a:pPr>
            <a:r>
              <a:rPr lang="en-US" sz="3200" dirty="0"/>
              <a:t>• Upper respiratory tract surgery.</a:t>
            </a:r>
          </a:p>
          <a:p>
            <a:pPr marL="137160" indent="0">
              <a:buNone/>
            </a:pPr>
            <a:r>
              <a:rPr lang="en-US" sz="3200" dirty="0"/>
              <a:t>• Esophageal dilatation.</a:t>
            </a:r>
          </a:p>
          <a:p>
            <a:pPr marL="137160" indent="0">
              <a:buNone/>
            </a:pPr>
            <a:r>
              <a:rPr lang="en-US" sz="3200" dirty="0"/>
              <a:t>• Surgery of lower bowel, gall bladder, or GU tract. </a:t>
            </a:r>
          </a:p>
        </p:txBody>
      </p:sp>
    </p:spTree>
    <p:extLst>
      <p:ext uri="{BB962C8B-B14F-4D97-AF65-F5344CB8AC3E}">
        <p14:creationId xmlns:p14="http://schemas.microsoft.com/office/powerpoint/2010/main" val="32981747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Prophylaxis of dental procedures</a:t>
            </a:r>
            <a:br>
              <a:rPr lang="en-US" dirty="0"/>
            </a:br>
            <a:endParaRPr lang="en-US" dirty="0"/>
          </a:p>
        </p:txBody>
      </p:sp>
      <p:sp>
        <p:nvSpPr>
          <p:cNvPr id="3" name="Content Placeholder 2"/>
          <p:cNvSpPr>
            <a:spLocks noGrp="1"/>
          </p:cNvSpPr>
          <p:nvPr>
            <p:ph idx="1"/>
          </p:nvPr>
        </p:nvSpPr>
        <p:spPr>
          <a:xfrm>
            <a:off x="304800" y="1143000"/>
            <a:ext cx="8382000" cy="5166360"/>
          </a:xfrm>
        </p:spPr>
        <p:txBody>
          <a:bodyPr>
            <a:normAutofit lnSpcReduction="10000"/>
          </a:bodyPr>
          <a:lstStyle/>
          <a:p>
            <a:pPr marL="137160" indent="0">
              <a:buNone/>
            </a:pPr>
            <a:r>
              <a:rPr lang="en-US" dirty="0" smtClean="0"/>
              <a:t> </a:t>
            </a:r>
            <a:r>
              <a:rPr lang="en-US" dirty="0"/>
              <a:t>Local or no anesthesia: </a:t>
            </a:r>
            <a:r>
              <a:rPr lang="en-US" dirty="0" err="1"/>
              <a:t>Amoxycillin</a:t>
            </a:r>
            <a:r>
              <a:rPr lang="en-US" dirty="0"/>
              <a:t> 3 g orally 1 </a:t>
            </a:r>
            <a:r>
              <a:rPr lang="en-US" dirty="0" smtClean="0"/>
              <a:t>hour before.</a:t>
            </a:r>
          </a:p>
          <a:p>
            <a:pPr marL="137160" indent="0">
              <a:buNone/>
            </a:pPr>
            <a:r>
              <a:rPr lang="en-US" dirty="0" smtClean="0"/>
              <a:t> </a:t>
            </a:r>
            <a:r>
              <a:rPr lang="en-US" dirty="0"/>
              <a:t>If allergic to </a:t>
            </a:r>
            <a:r>
              <a:rPr lang="en-US" dirty="0" err="1"/>
              <a:t>peniciilin</a:t>
            </a:r>
            <a:r>
              <a:rPr lang="en-US" dirty="0"/>
              <a:t> – Clindamycin 600 mg.</a:t>
            </a:r>
          </a:p>
          <a:p>
            <a:pPr marL="137160" indent="0">
              <a:buNone/>
            </a:pPr>
            <a:r>
              <a:rPr lang="en-US" dirty="0"/>
              <a:t>• General anesthesia</a:t>
            </a:r>
            <a:r>
              <a:rPr lang="en-US" dirty="0" smtClean="0"/>
              <a:t>, no special risk: </a:t>
            </a:r>
            <a:r>
              <a:rPr lang="en-US" dirty="0" err="1" smtClean="0"/>
              <a:t>Amoxycillin</a:t>
            </a:r>
            <a:r>
              <a:rPr lang="en-US" dirty="0" smtClean="0"/>
              <a:t> </a:t>
            </a:r>
            <a:r>
              <a:rPr lang="en-US" dirty="0"/>
              <a:t>1 g I.V. at induction, followed by 500 mg </a:t>
            </a:r>
            <a:r>
              <a:rPr lang="en-US" dirty="0" smtClean="0"/>
              <a:t>6 hours </a:t>
            </a:r>
            <a:r>
              <a:rPr lang="en-US" dirty="0"/>
              <a:t>later.</a:t>
            </a:r>
          </a:p>
          <a:p>
            <a:pPr marL="137160" indent="0">
              <a:buNone/>
            </a:pPr>
            <a:r>
              <a:rPr lang="en-US" dirty="0" smtClean="0"/>
              <a:t> • </a:t>
            </a:r>
            <a:r>
              <a:rPr lang="en-US" dirty="0"/>
              <a:t>Gn. Anesthesia, special </a:t>
            </a:r>
            <a:r>
              <a:rPr lang="en-US" dirty="0" smtClean="0"/>
              <a:t>risk (prosthetic </a:t>
            </a:r>
            <a:r>
              <a:rPr lang="en-US" dirty="0"/>
              <a:t>valve, previous I.E):</a:t>
            </a:r>
            <a:r>
              <a:rPr lang="en-US" dirty="0" err="1"/>
              <a:t>Amoxycillin</a:t>
            </a:r>
            <a:r>
              <a:rPr lang="en-US" dirty="0"/>
              <a:t> IV 1 g </a:t>
            </a:r>
            <a:r>
              <a:rPr lang="en-US" dirty="0" smtClean="0"/>
              <a:t>+ </a:t>
            </a:r>
            <a:r>
              <a:rPr lang="en-US" dirty="0" err="1" smtClean="0"/>
              <a:t>gentamacin</a:t>
            </a:r>
            <a:r>
              <a:rPr lang="en-US" dirty="0" smtClean="0"/>
              <a:t> </a:t>
            </a:r>
            <a:r>
              <a:rPr lang="en-US" dirty="0"/>
              <a:t>120 mg at induction</a:t>
            </a:r>
            <a:r>
              <a:rPr lang="en-US" dirty="0" smtClean="0"/>
              <a:t>, followed </a:t>
            </a:r>
            <a:r>
              <a:rPr lang="en-US" dirty="0"/>
              <a:t>by 500 mg</a:t>
            </a:r>
          </a:p>
          <a:p>
            <a:pPr marL="137160" indent="0">
              <a:buNone/>
            </a:pPr>
            <a:r>
              <a:rPr lang="en-US" dirty="0" err="1"/>
              <a:t>amoxycillin</a:t>
            </a:r>
            <a:r>
              <a:rPr lang="en-US" dirty="0"/>
              <a:t> 6 hours later.</a:t>
            </a:r>
          </a:p>
          <a:p>
            <a:pPr marL="137160" indent="0">
              <a:buNone/>
            </a:pPr>
            <a:r>
              <a:rPr lang="en-US" dirty="0"/>
              <a:t>If allergic to </a:t>
            </a:r>
            <a:r>
              <a:rPr lang="en-US" dirty="0" err="1"/>
              <a:t>peniciliin</a:t>
            </a:r>
            <a:r>
              <a:rPr lang="en-US" dirty="0"/>
              <a:t>: IV </a:t>
            </a:r>
            <a:r>
              <a:rPr lang="en-US" dirty="0" err="1" smtClean="0"/>
              <a:t>vancomycin</a:t>
            </a:r>
            <a:r>
              <a:rPr lang="en-US" dirty="0" smtClean="0"/>
              <a:t> or </a:t>
            </a:r>
            <a:r>
              <a:rPr lang="en-US" dirty="0"/>
              <a:t>clindamycin.</a:t>
            </a:r>
          </a:p>
        </p:txBody>
      </p:sp>
    </p:spTree>
    <p:extLst>
      <p:ext uri="{BB962C8B-B14F-4D97-AF65-F5344CB8AC3E}">
        <p14:creationId xmlns:p14="http://schemas.microsoft.com/office/powerpoint/2010/main" val="257208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13800" dirty="0" smtClean="0"/>
              <a:t>THANKS</a:t>
            </a:r>
            <a:endParaRPr lang="en-US" sz="138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563558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Pathophysiology</a:t>
            </a:r>
            <a:br>
              <a:rPr lang="en-US" dirty="0"/>
            </a:br>
            <a:endParaRPr lang="en-US" dirty="0"/>
          </a:p>
        </p:txBody>
      </p:sp>
      <p:sp>
        <p:nvSpPr>
          <p:cNvPr id="3" name="Content Placeholder 2"/>
          <p:cNvSpPr>
            <a:spLocks noGrp="1"/>
          </p:cNvSpPr>
          <p:nvPr>
            <p:ph idx="1"/>
          </p:nvPr>
        </p:nvSpPr>
        <p:spPr/>
        <p:txBody>
          <a:bodyPr/>
          <a:lstStyle/>
          <a:p>
            <a:pPr marL="137160" indent="0">
              <a:buNone/>
            </a:pPr>
            <a:r>
              <a:rPr lang="en-US" dirty="0" smtClean="0"/>
              <a:t>1</a:t>
            </a:r>
            <a:r>
              <a:rPr lang="en-US" dirty="0"/>
              <a:t>. Turbulent blood flow disrupts the</a:t>
            </a:r>
          </a:p>
          <a:p>
            <a:pPr marL="137160" indent="0">
              <a:buNone/>
            </a:pPr>
            <a:r>
              <a:rPr lang="en-US" dirty="0"/>
              <a:t>endocardium making it “sticky”</a:t>
            </a:r>
          </a:p>
          <a:p>
            <a:pPr marL="137160" indent="0">
              <a:buNone/>
            </a:pPr>
            <a:r>
              <a:rPr lang="en-US" dirty="0"/>
              <a:t>2. Bacteremia delivers the organisms to the</a:t>
            </a:r>
          </a:p>
          <a:p>
            <a:pPr marL="137160" indent="0">
              <a:buNone/>
            </a:pPr>
            <a:r>
              <a:rPr lang="en-US" dirty="0" err="1"/>
              <a:t>endocardial</a:t>
            </a:r>
            <a:r>
              <a:rPr lang="en-US" dirty="0"/>
              <a:t> surface</a:t>
            </a:r>
          </a:p>
          <a:p>
            <a:pPr marL="137160" indent="0">
              <a:buNone/>
            </a:pPr>
            <a:r>
              <a:rPr lang="en-US" dirty="0"/>
              <a:t>3. Adherence of the organisms to the</a:t>
            </a:r>
          </a:p>
          <a:p>
            <a:pPr marL="137160" indent="0">
              <a:buNone/>
            </a:pPr>
            <a:r>
              <a:rPr lang="en-US" dirty="0" err="1"/>
              <a:t>endocardial</a:t>
            </a:r>
            <a:r>
              <a:rPr lang="en-US" dirty="0"/>
              <a:t> surface</a:t>
            </a:r>
          </a:p>
          <a:p>
            <a:pPr marL="137160" indent="0">
              <a:buNone/>
            </a:pPr>
            <a:r>
              <a:rPr lang="en-US" dirty="0"/>
              <a:t>4. Eventual invasion of the </a:t>
            </a:r>
            <a:r>
              <a:rPr lang="en-US" dirty="0" err="1"/>
              <a:t>valvular</a:t>
            </a:r>
            <a:r>
              <a:rPr lang="en-US" dirty="0"/>
              <a:t> leaflets</a:t>
            </a:r>
          </a:p>
        </p:txBody>
      </p:sp>
    </p:spTree>
    <p:extLst>
      <p:ext uri="{BB962C8B-B14F-4D97-AF65-F5344CB8AC3E}">
        <p14:creationId xmlns:p14="http://schemas.microsoft.com/office/powerpoint/2010/main" val="194352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Epidemiology</a:t>
            </a:r>
            <a:br>
              <a:rPr lang="en-US" dirty="0"/>
            </a:br>
            <a:endParaRPr lang="en-US" dirty="0"/>
          </a:p>
        </p:txBody>
      </p:sp>
      <p:sp>
        <p:nvSpPr>
          <p:cNvPr id="3" name="Content Placeholder 2"/>
          <p:cNvSpPr>
            <a:spLocks noGrp="1"/>
          </p:cNvSpPr>
          <p:nvPr>
            <p:ph idx="1"/>
          </p:nvPr>
        </p:nvSpPr>
        <p:spPr/>
        <p:txBody>
          <a:bodyPr/>
          <a:lstStyle/>
          <a:p>
            <a:pPr marL="137160" indent="0">
              <a:buNone/>
            </a:pPr>
            <a:r>
              <a:rPr lang="en-US" dirty="0" smtClean="0"/>
              <a:t>• </a:t>
            </a:r>
            <a:r>
              <a:rPr lang="en-US" dirty="0"/>
              <a:t>Incidence difficult to ascertain and varies</a:t>
            </a:r>
          </a:p>
          <a:p>
            <a:pPr marL="137160" indent="0">
              <a:buNone/>
            </a:pPr>
            <a:r>
              <a:rPr lang="en-US" dirty="0"/>
              <a:t>according to location</a:t>
            </a:r>
          </a:p>
          <a:p>
            <a:pPr marL="137160" indent="0">
              <a:buNone/>
            </a:pPr>
            <a:r>
              <a:rPr lang="en-US" dirty="0"/>
              <a:t>• Much more common in males than in females</a:t>
            </a:r>
          </a:p>
          <a:p>
            <a:pPr marL="137160" indent="0">
              <a:buNone/>
            </a:pPr>
            <a:r>
              <a:rPr lang="en-US" dirty="0"/>
              <a:t>• May occur in persons of any age </a:t>
            </a:r>
            <a:r>
              <a:rPr lang="en-US" dirty="0" smtClean="0"/>
              <a:t>and increasingly </a:t>
            </a:r>
            <a:r>
              <a:rPr lang="en-US" dirty="0"/>
              <a:t>common in elderly</a:t>
            </a:r>
          </a:p>
          <a:p>
            <a:pPr marL="137160" indent="0">
              <a:buNone/>
            </a:pPr>
            <a:r>
              <a:rPr lang="en-US" dirty="0"/>
              <a:t>• Mortality ranges from 20-30%</a:t>
            </a:r>
          </a:p>
          <a:p>
            <a:pPr marL="137160" indent="0">
              <a:buNone/>
            </a:pPr>
            <a:r>
              <a:rPr lang="en-US" dirty="0"/>
              <a:t>• </a:t>
            </a:r>
            <a:r>
              <a:rPr lang="en-US" dirty="0" err="1"/>
              <a:t>Icidence</a:t>
            </a:r>
            <a:r>
              <a:rPr lang="en-US" dirty="0"/>
              <a:t>: 2 -5 </a:t>
            </a:r>
            <a:r>
              <a:rPr lang="en-US" dirty="0" err="1"/>
              <a:t>caese</a:t>
            </a:r>
            <a:r>
              <a:rPr lang="en-US" dirty="0"/>
              <a:t>/ 100 000.</a:t>
            </a:r>
          </a:p>
        </p:txBody>
      </p:sp>
    </p:spTree>
    <p:extLst>
      <p:ext uri="{BB962C8B-B14F-4D97-AF65-F5344CB8AC3E}">
        <p14:creationId xmlns:p14="http://schemas.microsoft.com/office/powerpoint/2010/main" val="390258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Risk Factors</a:t>
            </a:r>
            <a:br>
              <a:rPr lang="en-US" dirty="0"/>
            </a:br>
            <a:endParaRPr lang="en-US" dirty="0"/>
          </a:p>
        </p:txBody>
      </p:sp>
      <p:sp>
        <p:nvSpPr>
          <p:cNvPr id="3" name="Content Placeholder 2"/>
          <p:cNvSpPr>
            <a:spLocks noGrp="1"/>
          </p:cNvSpPr>
          <p:nvPr>
            <p:ph idx="1"/>
          </p:nvPr>
        </p:nvSpPr>
        <p:spPr/>
        <p:txBody>
          <a:bodyPr/>
          <a:lstStyle/>
          <a:p>
            <a:pPr marL="137160" indent="0">
              <a:buNone/>
            </a:pPr>
            <a:r>
              <a:rPr lang="en-US" dirty="0" smtClean="0"/>
              <a:t>• </a:t>
            </a:r>
            <a:r>
              <a:rPr lang="en-US" dirty="0"/>
              <a:t>Intravenous drug abuse</a:t>
            </a:r>
          </a:p>
          <a:p>
            <a:pPr marL="137160" indent="0">
              <a:buNone/>
            </a:pPr>
            <a:r>
              <a:rPr lang="en-US" dirty="0"/>
              <a:t>• Artificial heart valves and pacemakers</a:t>
            </a:r>
          </a:p>
          <a:p>
            <a:pPr marL="137160" indent="0">
              <a:buNone/>
            </a:pPr>
            <a:r>
              <a:rPr lang="en-US" dirty="0"/>
              <a:t>• Acquired heart defects</a:t>
            </a:r>
          </a:p>
          <a:p>
            <a:pPr marL="137160" indent="0">
              <a:buNone/>
            </a:pPr>
            <a:r>
              <a:rPr lang="en-US" dirty="0"/>
              <a:t>– Calcific aortic stenosis</a:t>
            </a:r>
          </a:p>
          <a:p>
            <a:pPr marL="137160" indent="0">
              <a:buNone/>
            </a:pPr>
            <a:r>
              <a:rPr lang="en-US" dirty="0"/>
              <a:t>– Mitral valve prolapse with regurgitation</a:t>
            </a:r>
          </a:p>
          <a:p>
            <a:pPr marL="137160" indent="0">
              <a:buNone/>
            </a:pPr>
            <a:r>
              <a:rPr lang="en-US" dirty="0"/>
              <a:t>• Congenital heart defects</a:t>
            </a:r>
          </a:p>
          <a:p>
            <a:pPr marL="137160" indent="0">
              <a:buNone/>
            </a:pPr>
            <a:r>
              <a:rPr lang="en-US" dirty="0"/>
              <a:t>• Intravascular catheters</a:t>
            </a:r>
          </a:p>
        </p:txBody>
      </p:sp>
    </p:spTree>
    <p:extLst>
      <p:ext uri="{BB962C8B-B14F-4D97-AF65-F5344CB8AC3E}">
        <p14:creationId xmlns:p14="http://schemas.microsoft.com/office/powerpoint/2010/main" val="2677109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Infecting Organisms</a:t>
            </a:r>
            <a:br>
              <a:rPr lang="en-US" dirty="0"/>
            </a:br>
            <a:endParaRPr lang="en-US" dirty="0"/>
          </a:p>
        </p:txBody>
      </p:sp>
      <p:sp>
        <p:nvSpPr>
          <p:cNvPr id="3" name="Content Placeholder 2"/>
          <p:cNvSpPr>
            <a:spLocks noGrp="1"/>
          </p:cNvSpPr>
          <p:nvPr>
            <p:ph idx="1"/>
          </p:nvPr>
        </p:nvSpPr>
        <p:spPr/>
        <p:txBody>
          <a:bodyPr/>
          <a:lstStyle/>
          <a:p>
            <a:pPr marL="137160" indent="0">
              <a:buNone/>
            </a:pPr>
            <a:r>
              <a:rPr lang="en-US" dirty="0" smtClean="0"/>
              <a:t>• </a:t>
            </a:r>
            <a:r>
              <a:rPr lang="en-US" dirty="0"/>
              <a:t>Common bacteria</a:t>
            </a:r>
          </a:p>
          <a:p>
            <a:pPr marL="137160" indent="0">
              <a:buNone/>
            </a:pPr>
            <a:r>
              <a:rPr lang="en-US" dirty="0"/>
              <a:t>– S. </a:t>
            </a:r>
            <a:r>
              <a:rPr lang="en-US" dirty="0" err="1"/>
              <a:t>aureus</a:t>
            </a:r>
            <a:endParaRPr lang="en-US" dirty="0"/>
          </a:p>
          <a:p>
            <a:pPr marL="137160" indent="0">
              <a:buNone/>
            </a:pPr>
            <a:r>
              <a:rPr lang="en-US" dirty="0"/>
              <a:t>– Streptococci</a:t>
            </a:r>
          </a:p>
          <a:p>
            <a:pPr marL="137160" indent="0">
              <a:buNone/>
            </a:pPr>
            <a:r>
              <a:rPr lang="en-US" dirty="0"/>
              <a:t>– Enterococci</a:t>
            </a:r>
          </a:p>
          <a:p>
            <a:pPr marL="137160" indent="0">
              <a:buNone/>
            </a:pPr>
            <a:r>
              <a:rPr lang="en-US" dirty="0"/>
              <a:t>• Not so common bacteria</a:t>
            </a:r>
          </a:p>
          <a:p>
            <a:pPr marL="137160" indent="0">
              <a:buNone/>
            </a:pPr>
            <a:r>
              <a:rPr lang="en-US" dirty="0"/>
              <a:t>– Fungi</a:t>
            </a:r>
          </a:p>
          <a:p>
            <a:pPr marL="137160" indent="0">
              <a:buNone/>
            </a:pPr>
            <a:r>
              <a:rPr lang="en-US" dirty="0"/>
              <a:t>– </a:t>
            </a:r>
            <a:r>
              <a:rPr lang="en-US" dirty="0" smtClean="0"/>
              <a:t>Pseudomonas</a:t>
            </a:r>
            <a:endParaRPr lang="en-US" dirty="0"/>
          </a:p>
        </p:txBody>
      </p:sp>
    </p:spTree>
    <p:extLst>
      <p:ext uri="{BB962C8B-B14F-4D97-AF65-F5344CB8AC3E}">
        <p14:creationId xmlns:p14="http://schemas.microsoft.com/office/powerpoint/2010/main" val="144024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Symptoms</a:t>
            </a:r>
          </a:p>
        </p:txBody>
      </p:sp>
      <p:sp>
        <p:nvSpPr>
          <p:cNvPr id="3" name="Content Placeholder 2"/>
          <p:cNvSpPr>
            <a:spLocks noGrp="1"/>
          </p:cNvSpPr>
          <p:nvPr>
            <p:ph sz="half" idx="1"/>
          </p:nvPr>
        </p:nvSpPr>
        <p:spPr>
          <a:xfrm>
            <a:off x="457200" y="1600201"/>
            <a:ext cx="4038600" cy="4038600"/>
          </a:xfrm>
        </p:spPr>
        <p:txBody>
          <a:bodyPr>
            <a:normAutofit/>
          </a:bodyPr>
          <a:lstStyle/>
          <a:p>
            <a:r>
              <a:rPr lang="en-US" dirty="0"/>
              <a:t> Acute</a:t>
            </a:r>
          </a:p>
          <a:p>
            <a:pPr marL="137160" indent="0">
              <a:buNone/>
            </a:pPr>
            <a:r>
              <a:rPr lang="en-US" dirty="0" smtClean="0"/>
              <a:t> </a:t>
            </a:r>
            <a:r>
              <a:rPr lang="en-US" dirty="0"/>
              <a:t>High grade fever </a:t>
            </a:r>
            <a:r>
              <a:rPr lang="en-US" dirty="0" smtClean="0"/>
              <a:t>and chills</a:t>
            </a:r>
            <a:endParaRPr lang="en-US" dirty="0"/>
          </a:p>
          <a:p>
            <a:pPr marL="137160" indent="0">
              <a:buNone/>
            </a:pPr>
            <a:r>
              <a:rPr lang="en-US" dirty="0" smtClean="0"/>
              <a:t> </a:t>
            </a:r>
            <a:r>
              <a:rPr lang="en-US" dirty="0"/>
              <a:t>SOB</a:t>
            </a:r>
          </a:p>
          <a:p>
            <a:pPr marL="137160" indent="0">
              <a:buNone/>
            </a:pPr>
            <a:r>
              <a:rPr lang="en-US" dirty="0" err="1" smtClean="0"/>
              <a:t>Arthralgias</a:t>
            </a:r>
            <a:r>
              <a:rPr lang="en-US" dirty="0" smtClean="0"/>
              <a:t>/</a:t>
            </a:r>
            <a:r>
              <a:rPr lang="en-US" dirty="0" err="1" smtClean="0"/>
              <a:t>myalgias</a:t>
            </a:r>
            <a:endParaRPr lang="en-US" dirty="0" smtClean="0"/>
          </a:p>
          <a:p>
            <a:pPr marL="137160" indent="0">
              <a:buNone/>
            </a:pPr>
            <a:r>
              <a:rPr lang="en-US" dirty="0" smtClean="0"/>
              <a:t>Abdominal pain</a:t>
            </a:r>
          </a:p>
          <a:p>
            <a:pPr marL="137160" indent="0">
              <a:buNone/>
            </a:pPr>
            <a:r>
              <a:rPr lang="en-US" dirty="0" smtClean="0"/>
              <a:t> </a:t>
            </a:r>
            <a:r>
              <a:rPr lang="en-US" dirty="0" err="1"/>
              <a:t>Pleuritic</a:t>
            </a:r>
            <a:r>
              <a:rPr lang="en-US" dirty="0"/>
              <a:t> chest pain</a:t>
            </a:r>
          </a:p>
          <a:p>
            <a:pPr marL="137160" indent="0">
              <a:buNone/>
            </a:pPr>
            <a:r>
              <a:rPr lang="en-US" dirty="0" smtClean="0"/>
              <a:t>Back </a:t>
            </a:r>
            <a:r>
              <a:rPr lang="en-US" dirty="0"/>
              <a:t>pain</a:t>
            </a:r>
          </a:p>
        </p:txBody>
      </p:sp>
      <p:sp>
        <p:nvSpPr>
          <p:cNvPr id="4" name="Content Placeholder 3"/>
          <p:cNvSpPr>
            <a:spLocks noGrp="1"/>
          </p:cNvSpPr>
          <p:nvPr>
            <p:ph sz="half" idx="2"/>
          </p:nvPr>
        </p:nvSpPr>
        <p:spPr>
          <a:xfrm>
            <a:off x="4648200" y="1600201"/>
            <a:ext cx="4038600" cy="4191000"/>
          </a:xfrm>
        </p:spPr>
        <p:txBody>
          <a:bodyPr>
            <a:normAutofit/>
          </a:bodyPr>
          <a:lstStyle/>
          <a:p>
            <a:r>
              <a:rPr lang="en-US" dirty="0" err="1"/>
              <a:t>Subacute</a:t>
            </a:r>
            <a:endParaRPr lang="en-US" dirty="0"/>
          </a:p>
          <a:p>
            <a:pPr marL="137160" indent="0">
              <a:buNone/>
            </a:pPr>
            <a:r>
              <a:rPr lang="en-US" dirty="0"/>
              <a:t>– Low grade fever</a:t>
            </a:r>
          </a:p>
          <a:p>
            <a:pPr marL="137160" indent="0">
              <a:buNone/>
            </a:pPr>
            <a:r>
              <a:rPr lang="en-US" dirty="0"/>
              <a:t>– Anorexia</a:t>
            </a:r>
          </a:p>
          <a:p>
            <a:pPr marL="137160" indent="0">
              <a:buNone/>
            </a:pPr>
            <a:r>
              <a:rPr lang="en-US" dirty="0"/>
              <a:t>– Weight loss</a:t>
            </a:r>
          </a:p>
          <a:p>
            <a:pPr marL="137160" indent="0">
              <a:buNone/>
            </a:pPr>
            <a:r>
              <a:rPr lang="en-US" dirty="0"/>
              <a:t>– Fatigue</a:t>
            </a:r>
          </a:p>
          <a:p>
            <a:pPr marL="137160" indent="0">
              <a:buNone/>
            </a:pPr>
            <a:r>
              <a:rPr lang="en-US" dirty="0"/>
              <a:t>– </a:t>
            </a:r>
            <a:r>
              <a:rPr lang="en-US" dirty="0" err="1"/>
              <a:t>Arthralgias</a:t>
            </a:r>
            <a:r>
              <a:rPr lang="en-US" dirty="0"/>
              <a:t>/ </a:t>
            </a:r>
            <a:r>
              <a:rPr lang="en-US" dirty="0" err="1"/>
              <a:t>myalgias</a:t>
            </a:r>
            <a:endParaRPr lang="en-US" dirty="0"/>
          </a:p>
          <a:p>
            <a:pPr marL="137160" indent="0">
              <a:buNone/>
            </a:pPr>
            <a:r>
              <a:rPr lang="en-US" dirty="0"/>
              <a:t>– Abdominal pain</a:t>
            </a:r>
          </a:p>
          <a:p>
            <a:pPr marL="137160" indent="0">
              <a:buNone/>
            </a:pPr>
            <a:r>
              <a:rPr lang="en-US" dirty="0"/>
              <a:t>– N/V</a:t>
            </a:r>
          </a:p>
        </p:txBody>
      </p:sp>
      <p:sp>
        <p:nvSpPr>
          <p:cNvPr id="5" name="Rectangle 4"/>
          <p:cNvSpPr/>
          <p:nvPr/>
        </p:nvSpPr>
        <p:spPr>
          <a:xfrm>
            <a:off x="533400" y="5638800"/>
            <a:ext cx="7315200" cy="830997"/>
          </a:xfrm>
          <a:prstGeom prst="rect">
            <a:avLst/>
          </a:prstGeom>
        </p:spPr>
        <p:txBody>
          <a:bodyPr wrap="square">
            <a:spAutoFit/>
          </a:bodyPr>
          <a:lstStyle/>
          <a:p>
            <a:r>
              <a:rPr lang="en-US" sz="2400" dirty="0"/>
              <a:t>The onset of symptoms is usually </a:t>
            </a:r>
            <a:r>
              <a:rPr lang="en-US" sz="2400" dirty="0" smtClean="0"/>
              <a:t> 2 </a:t>
            </a:r>
            <a:r>
              <a:rPr lang="en-US" sz="2400" dirty="0"/>
              <a:t>weeks or </a:t>
            </a:r>
            <a:r>
              <a:rPr lang="en-US" sz="2400" dirty="0" smtClean="0"/>
              <a:t>less from </a:t>
            </a:r>
            <a:r>
              <a:rPr lang="en-US" sz="2400" dirty="0"/>
              <a:t>the initiating bacteremia</a:t>
            </a:r>
          </a:p>
        </p:txBody>
      </p:sp>
    </p:spTree>
    <p:extLst>
      <p:ext uri="{BB962C8B-B14F-4D97-AF65-F5344CB8AC3E}">
        <p14:creationId xmlns:p14="http://schemas.microsoft.com/office/powerpoint/2010/main" val="257512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1000"/>
                                        <p:tgtEl>
                                          <p:spTgt spid="4">
                                            <p:txEl>
                                              <p:pRg st="0" end="0"/>
                                            </p:txEl>
                                          </p:spTgt>
                                        </p:tgtEl>
                                      </p:cBhvr>
                                    </p:animEffect>
                                    <p:anim calcmode="lin" valueType="num">
                                      <p:cBhvr>
                                        <p:cTn id="4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animEffect transition="in" filter="fade">
                                      <p:cBhvr>
                                        <p:cTn id="49" dur="1000"/>
                                        <p:tgtEl>
                                          <p:spTgt spid="4">
                                            <p:txEl>
                                              <p:pRg st="1" end="1"/>
                                            </p:txEl>
                                          </p:spTgt>
                                        </p:tgtEl>
                                      </p:cBhvr>
                                    </p:animEffect>
                                    <p:anim calcmode="lin" valueType="num">
                                      <p:cBhvr>
                                        <p:cTn id="5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1" end="1"/>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4">
                                            <p:txEl>
                                              <p:pRg st="2" end="2"/>
                                            </p:txEl>
                                          </p:spTgt>
                                        </p:tgtEl>
                                        <p:attrNameLst>
                                          <p:attrName>style.visibility</p:attrName>
                                        </p:attrNameLst>
                                      </p:cBhvr>
                                      <p:to>
                                        <p:strVal val="visible"/>
                                      </p:to>
                                    </p:set>
                                    <p:animEffect transition="in" filter="fade">
                                      <p:cBhvr>
                                        <p:cTn id="54" dur="1000"/>
                                        <p:tgtEl>
                                          <p:spTgt spid="4">
                                            <p:txEl>
                                              <p:pRg st="2" end="2"/>
                                            </p:txEl>
                                          </p:spTgt>
                                        </p:tgtEl>
                                      </p:cBhvr>
                                    </p:animEffect>
                                    <p:anim calcmode="lin" valueType="num">
                                      <p:cBhvr>
                                        <p:cTn id="5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6" dur="1000" fill="hold"/>
                                        <p:tgtEl>
                                          <p:spTgt spid="4">
                                            <p:txEl>
                                              <p:pRg st="2" end="2"/>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4">
                                            <p:txEl>
                                              <p:pRg st="3" end="3"/>
                                            </p:txEl>
                                          </p:spTgt>
                                        </p:tgtEl>
                                        <p:attrNameLst>
                                          <p:attrName>style.visibility</p:attrName>
                                        </p:attrNameLst>
                                      </p:cBhvr>
                                      <p:to>
                                        <p:strVal val="visible"/>
                                      </p:to>
                                    </p:set>
                                    <p:animEffect transition="in" filter="fade">
                                      <p:cBhvr>
                                        <p:cTn id="59" dur="1000"/>
                                        <p:tgtEl>
                                          <p:spTgt spid="4">
                                            <p:txEl>
                                              <p:pRg st="3" end="3"/>
                                            </p:txEl>
                                          </p:spTgt>
                                        </p:tgtEl>
                                      </p:cBhvr>
                                    </p:animEffect>
                                    <p:anim calcmode="lin" valueType="num">
                                      <p:cBhvr>
                                        <p:cTn id="60"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61" dur="1000" fill="hold"/>
                                        <p:tgtEl>
                                          <p:spTgt spid="4">
                                            <p:txEl>
                                              <p:pRg st="3" end="3"/>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4">
                                            <p:txEl>
                                              <p:pRg st="4" end="4"/>
                                            </p:txEl>
                                          </p:spTgt>
                                        </p:tgtEl>
                                        <p:attrNameLst>
                                          <p:attrName>style.visibility</p:attrName>
                                        </p:attrNameLst>
                                      </p:cBhvr>
                                      <p:to>
                                        <p:strVal val="visible"/>
                                      </p:to>
                                    </p:set>
                                    <p:animEffect transition="in" filter="fade">
                                      <p:cBhvr>
                                        <p:cTn id="64" dur="1000"/>
                                        <p:tgtEl>
                                          <p:spTgt spid="4">
                                            <p:txEl>
                                              <p:pRg st="4" end="4"/>
                                            </p:txEl>
                                          </p:spTgt>
                                        </p:tgtEl>
                                      </p:cBhvr>
                                    </p:animEffect>
                                    <p:anim calcmode="lin" valueType="num">
                                      <p:cBhvr>
                                        <p:cTn id="6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66" dur="1000" fill="hold"/>
                                        <p:tgtEl>
                                          <p:spTgt spid="4">
                                            <p:txEl>
                                              <p:pRg st="4" end="4"/>
                                            </p:txEl>
                                          </p:spTgt>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4">
                                            <p:txEl>
                                              <p:pRg st="5" end="5"/>
                                            </p:txEl>
                                          </p:spTgt>
                                        </p:tgtEl>
                                        <p:attrNameLst>
                                          <p:attrName>style.visibility</p:attrName>
                                        </p:attrNameLst>
                                      </p:cBhvr>
                                      <p:to>
                                        <p:strVal val="visible"/>
                                      </p:to>
                                    </p:set>
                                    <p:animEffect transition="in" filter="fade">
                                      <p:cBhvr>
                                        <p:cTn id="69" dur="1000"/>
                                        <p:tgtEl>
                                          <p:spTgt spid="4">
                                            <p:txEl>
                                              <p:pRg st="5" end="5"/>
                                            </p:txEl>
                                          </p:spTgt>
                                        </p:tgtEl>
                                      </p:cBhvr>
                                    </p:animEffect>
                                    <p:anim calcmode="lin" valueType="num">
                                      <p:cBhvr>
                                        <p:cTn id="70"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71" dur="1000" fill="hold"/>
                                        <p:tgtEl>
                                          <p:spTgt spid="4">
                                            <p:txEl>
                                              <p:pRg st="5" end="5"/>
                                            </p:txEl>
                                          </p:spTgt>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4">
                                            <p:txEl>
                                              <p:pRg st="6" end="6"/>
                                            </p:txEl>
                                          </p:spTgt>
                                        </p:tgtEl>
                                        <p:attrNameLst>
                                          <p:attrName>style.visibility</p:attrName>
                                        </p:attrNameLst>
                                      </p:cBhvr>
                                      <p:to>
                                        <p:strVal val="visible"/>
                                      </p:to>
                                    </p:set>
                                    <p:animEffect transition="in" filter="fade">
                                      <p:cBhvr>
                                        <p:cTn id="74" dur="1000"/>
                                        <p:tgtEl>
                                          <p:spTgt spid="4">
                                            <p:txEl>
                                              <p:pRg st="6" end="6"/>
                                            </p:txEl>
                                          </p:spTgt>
                                        </p:tgtEl>
                                      </p:cBhvr>
                                    </p:animEffect>
                                    <p:anim calcmode="lin" valueType="num">
                                      <p:cBhvr>
                                        <p:cTn id="75"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76" dur="1000" fill="hold"/>
                                        <p:tgtEl>
                                          <p:spTgt spid="4">
                                            <p:txEl>
                                              <p:pRg st="6" end="6"/>
                                            </p:txEl>
                                          </p:spTgt>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4">
                                            <p:txEl>
                                              <p:pRg st="7" end="7"/>
                                            </p:txEl>
                                          </p:spTgt>
                                        </p:tgtEl>
                                        <p:attrNameLst>
                                          <p:attrName>style.visibility</p:attrName>
                                        </p:attrNameLst>
                                      </p:cBhvr>
                                      <p:to>
                                        <p:strVal val="visible"/>
                                      </p:to>
                                    </p:set>
                                    <p:animEffect transition="in" filter="fade">
                                      <p:cBhvr>
                                        <p:cTn id="79" dur="1000"/>
                                        <p:tgtEl>
                                          <p:spTgt spid="4">
                                            <p:txEl>
                                              <p:pRg st="7" end="7"/>
                                            </p:txEl>
                                          </p:spTgt>
                                        </p:tgtEl>
                                      </p:cBhvr>
                                    </p:animEffect>
                                    <p:anim calcmode="lin" valueType="num">
                                      <p:cBhvr>
                                        <p:cTn id="80"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81"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nodeType="clickEffect">
                                  <p:stCondLst>
                                    <p:cond delay="0"/>
                                  </p:stCondLst>
                                  <p:childTnLst>
                                    <p:set>
                                      <p:cBhvr>
                                        <p:cTn id="85" dur="1" fill="hold">
                                          <p:stCondLst>
                                            <p:cond delay="0"/>
                                          </p:stCondLst>
                                        </p:cTn>
                                        <p:tgtEl>
                                          <p:spTgt spid="5">
                                            <p:txEl>
                                              <p:pRg st="0" end="0"/>
                                            </p:txEl>
                                          </p:spTgt>
                                        </p:tgtEl>
                                        <p:attrNameLst>
                                          <p:attrName>style.visibility</p:attrName>
                                        </p:attrNameLst>
                                      </p:cBhvr>
                                      <p:to>
                                        <p:strVal val="visible"/>
                                      </p:to>
                                    </p:set>
                                    <p:animEffect transition="in" filter="fade">
                                      <p:cBhvr>
                                        <p:cTn id="86" dur="1000"/>
                                        <p:tgtEl>
                                          <p:spTgt spid="5">
                                            <p:txEl>
                                              <p:pRg st="0" end="0"/>
                                            </p:txEl>
                                          </p:spTgt>
                                        </p:tgtEl>
                                      </p:cBhvr>
                                    </p:animEffect>
                                    <p:anim calcmode="lin" valueType="num">
                                      <p:cBhvr>
                                        <p:cTn id="87"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88"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Signs</a:t>
            </a:r>
            <a:br>
              <a:rPr lang="en-US" dirty="0"/>
            </a:br>
            <a:endParaRPr lang="en-US" dirty="0"/>
          </a:p>
        </p:txBody>
      </p:sp>
      <p:sp>
        <p:nvSpPr>
          <p:cNvPr id="3" name="Content Placeholder 2"/>
          <p:cNvSpPr>
            <a:spLocks noGrp="1"/>
          </p:cNvSpPr>
          <p:nvPr>
            <p:ph idx="1"/>
          </p:nvPr>
        </p:nvSpPr>
        <p:spPr/>
        <p:txBody>
          <a:bodyPr/>
          <a:lstStyle/>
          <a:p>
            <a:pPr marL="137160" indent="0">
              <a:buNone/>
            </a:pPr>
            <a:r>
              <a:rPr lang="en-US" dirty="0" smtClean="0"/>
              <a:t>• </a:t>
            </a:r>
            <a:r>
              <a:rPr lang="en-US" dirty="0"/>
              <a:t>Fever</a:t>
            </a:r>
          </a:p>
          <a:p>
            <a:pPr marL="137160" indent="0">
              <a:buNone/>
            </a:pPr>
            <a:r>
              <a:rPr lang="en-US" dirty="0"/>
              <a:t>• Heart murmur</a:t>
            </a:r>
          </a:p>
          <a:p>
            <a:pPr marL="137160" indent="0">
              <a:buNone/>
            </a:pPr>
            <a:r>
              <a:rPr lang="en-US" dirty="0"/>
              <a:t>• Nonspecific signs – </a:t>
            </a:r>
            <a:r>
              <a:rPr lang="en-US" dirty="0" err="1"/>
              <a:t>petechiae</a:t>
            </a:r>
            <a:r>
              <a:rPr lang="en-US" dirty="0"/>
              <a:t>, </a:t>
            </a:r>
            <a:r>
              <a:rPr lang="en-US" dirty="0" err="1"/>
              <a:t>subungal</a:t>
            </a:r>
            <a:r>
              <a:rPr lang="en-US" dirty="0"/>
              <a:t> or</a:t>
            </a:r>
          </a:p>
          <a:p>
            <a:pPr marL="137160" indent="0">
              <a:buNone/>
            </a:pPr>
            <a:r>
              <a:rPr lang="en-US" dirty="0"/>
              <a:t>“splinter” hemorrhages, clubbing,</a:t>
            </a:r>
          </a:p>
          <a:p>
            <a:pPr marL="137160" indent="0">
              <a:buNone/>
            </a:pPr>
            <a:r>
              <a:rPr lang="en-US" dirty="0"/>
              <a:t>splenomegaly, neurologic changes</a:t>
            </a:r>
          </a:p>
          <a:p>
            <a:pPr marL="137160" indent="0">
              <a:buNone/>
            </a:pPr>
            <a:r>
              <a:rPr lang="en-US" dirty="0"/>
              <a:t>• More specific signs - Osler’s Nodes, </a:t>
            </a:r>
            <a:r>
              <a:rPr lang="en-US" dirty="0" err="1"/>
              <a:t>Janeway</a:t>
            </a:r>
            <a:endParaRPr lang="en-US" dirty="0"/>
          </a:p>
          <a:p>
            <a:pPr marL="137160" indent="0">
              <a:buNone/>
            </a:pPr>
            <a:r>
              <a:rPr lang="en-US" dirty="0"/>
              <a:t>lesions, and Roth Spots</a:t>
            </a:r>
          </a:p>
        </p:txBody>
      </p:sp>
    </p:spTree>
    <p:extLst>
      <p:ext uri="{BB962C8B-B14F-4D97-AF65-F5344CB8AC3E}">
        <p14:creationId xmlns:p14="http://schemas.microsoft.com/office/powerpoint/2010/main" val="1885673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137</TotalTime>
  <Words>1176</Words>
  <Application>Microsoft Office PowerPoint</Application>
  <PresentationFormat>On-screen Show (4:3)</PresentationFormat>
  <Paragraphs>239</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Book Antiqua</vt:lpstr>
      <vt:lpstr>Lucida Sans</vt:lpstr>
      <vt:lpstr>Wingdings</vt:lpstr>
      <vt:lpstr>Wingdings 2</vt:lpstr>
      <vt:lpstr>Wingdings 3</vt:lpstr>
      <vt:lpstr>Apex</vt:lpstr>
      <vt:lpstr>Infective Endocarditis</vt:lpstr>
      <vt:lpstr>Case</vt:lpstr>
      <vt:lpstr>Definition </vt:lpstr>
      <vt:lpstr>Pathophysiology </vt:lpstr>
      <vt:lpstr>Epidemiology </vt:lpstr>
      <vt:lpstr>Risk Factors </vt:lpstr>
      <vt:lpstr>Infecting Organisms </vt:lpstr>
      <vt:lpstr>Symptoms</vt:lpstr>
      <vt:lpstr>Signs </vt:lpstr>
      <vt:lpstr>Petechiae</vt:lpstr>
      <vt:lpstr>Splinter Hemorrhages</vt:lpstr>
      <vt:lpstr>Osler’s Nodes</vt:lpstr>
      <vt:lpstr>Janeway Lesions</vt:lpstr>
      <vt:lpstr>The Essential Blood Test</vt:lpstr>
      <vt:lpstr>Additional Labs</vt:lpstr>
      <vt:lpstr>Imaging</vt:lpstr>
      <vt:lpstr>Indications for Echocardiography</vt:lpstr>
      <vt:lpstr>Modified Duke Criteria</vt:lpstr>
      <vt:lpstr>Modified Duke Criteria</vt:lpstr>
      <vt:lpstr>Treatment</vt:lpstr>
      <vt:lpstr>Indications for cardiac surgery in infective endocarditis</vt:lpstr>
      <vt:lpstr>Complications </vt:lpstr>
      <vt:lpstr>Embolic Complications </vt:lpstr>
      <vt:lpstr>Septic Pulmonary Emboli</vt:lpstr>
      <vt:lpstr>Local Spread of Infection </vt:lpstr>
      <vt:lpstr>Local Spread of Infection </vt:lpstr>
      <vt:lpstr>Metastatic Spread of Infection</vt:lpstr>
      <vt:lpstr>Prevention of I.E</vt:lpstr>
      <vt:lpstr>Prevention </vt:lpstr>
      <vt:lpstr>Which procedure? </vt:lpstr>
      <vt:lpstr>Prophylaxis of dental procedures </vt:lpstr>
      <vt:lpstr>THANKS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dc:creator>
  <cp:lastModifiedBy>SARA</cp:lastModifiedBy>
  <cp:revision>35</cp:revision>
  <dcterms:created xsi:type="dcterms:W3CDTF">2006-08-16T00:00:00Z</dcterms:created>
  <dcterms:modified xsi:type="dcterms:W3CDTF">2020-06-20T07:51:11Z</dcterms:modified>
</cp:coreProperties>
</file>