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5" r:id="rId1"/>
  </p:sldMasterIdLst>
  <p:notesMasterIdLst>
    <p:notesMasterId r:id="rId18"/>
  </p:notesMasterIdLst>
  <p:sldIdLst>
    <p:sldId id="256" r:id="rId2"/>
    <p:sldId id="258" r:id="rId3"/>
    <p:sldId id="263" r:id="rId4"/>
    <p:sldId id="260" r:id="rId5"/>
    <p:sldId id="261" r:id="rId6"/>
    <p:sldId id="270" r:id="rId7"/>
    <p:sldId id="266" r:id="rId8"/>
    <p:sldId id="262" r:id="rId9"/>
    <p:sldId id="268" r:id="rId10"/>
    <p:sldId id="285" r:id="rId11"/>
    <p:sldId id="279" r:id="rId12"/>
    <p:sldId id="277" r:id="rId13"/>
    <p:sldId id="286" r:id="rId14"/>
    <p:sldId id="259" r:id="rId15"/>
    <p:sldId id="278" r:id="rId16"/>
    <p:sldId id="312" r:id="rId17"/>
  </p:sldIdLst>
  <p:sldSz cx="9144000" cy="5143500" type="screen16x9"/>
  <p:notesSz cx="6858000" cy="9144000"/>
  <p:embeddedFontLst>
    <p:embeddedFont>
      <p:font typeface="Helvetica Neue" panose="020B0604020202020204" charset="0"/>
      <p:regular r:id="rId19"/>
      <p:bold r:id="rId20"/>
      <p:italic r:id="rId21"/>
      <p:boldItalic r:id="rId22"/>
    </p:embeddedFont>
    <p:embeddedFont>
      <p:font typeface="Paytone One" panose="020B0604020202020204" charset="0"/>
      <p:regular r:id="rId23"/>
    </p:embeddedFont>
    <p:embeddedFont>
      <p:font typeface="Assistant" panose="020B0604020202020204" charset="-79"/>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4F72"/>
    <a:srgbClr val="800080"/>
    <a:srgbClr val="D7F4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53EFFB-085B-4C7C-8434-B20E41362B31}">
  <a:tblStyle styleId="{5C53EFFB-085B-4C7C-8434-B20E41362B3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300"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6"/>
        <p:cNvGrpSpPr/>
        <p:nvPr/>
      </p:nvGrpSpPr>
      <p:grpSpPr>
        <a:xfrm>
          <a:off x="0" y="0"/>
          <a:ext cx="0" cy="0"/>
          <a:chOff x="0" y="0"/>
          <a:chExt cx="0" cy="0"/>
        </a:xfrm>
      </p:grpSpPr>
      <p:sp>
        <p:nvSpPr>
          <p:cNvPr id="807" name="Google Shape;807;g114bf34ec78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8" name="Google Shape;808;g114bf34ec78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Google Shape;698;g11556507069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9" name="Google Shape;699;g11556507069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g114bf34ec78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0" name="Google Shape;670;g114bf34ec78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2"/>
        <p:cNvGrpSpPr/>
        <p:nvPr/>
      </p:nvGrpSpPr>
      <p:grpSpPr>
        <a:xfrm>
          <a:off x="0" y="0"/>
          <a:ext cx="0" cy="0"/>
          <a:chOff x="0" y="0"/>
          <a:chExt cx="0" cy="0"/>
        </a:xfrm>
      </p:grpSpPr>
      <p:sp>
        <p:nvSpPr>
          <p:cNvPr id="813" name="Google Shape;813;g11556507069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4" name="Google Shape;814;g11556507069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146e37b1b3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146e37b1b3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Google Shape;690;g1152903d8fa_0_2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1" name="Google Shape;691;g1152903d8fa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1311c571fb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1311c571f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11311c571fb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11311c571fb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1152903d8f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1152903d8f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11311c571fb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11311c571fb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1152903d8fa_0_4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1152903d8fa_0_4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1135dd9056b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1135dd9056b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1311c571fb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1311c571fb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114bf34ec78_0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114bf34ec78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607700" y="651000"/>
            <a:ext cx="5925300" cy="2681700"/>
          </a:xfrm>
          <a:prstGeom prst="rect">
            <a:avLst/>
          </a:prstGeom>
        </p:spPr>
        <p:txBody>
          <a:bodyPr spcFirstLastPara="1" wrap="square" lIns="91425" tIns="91425" rIns="91425" bIns="91425" anchor="t" anchorCtr="0">
            <a:noAutofit/>
          </a:bodyPr>
          <a:lstStyle>
            <a:lvl1pPr lvl="0" algn="r">
              <a:spcBef>
                <a:spcPts val="0"/>
              </a:spcBef>
              <a:spcAft>
                <a:spcPts val="0"/>
              </a:spcAft>
              <a:buSzPts val="5200"/>
              <a:buNone/>
              <a:defRPr sz="5200" b="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5130800" y="3624375"/>
            <a:ext cx="3300000" cy="4692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800">
                <a:solidFill>
                  <a:srgbClr val="23232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1">
  <p:cSld name="CUSTOM_1_2">
    <p:spTree>
      <p:nvGrpSpPr>
        <p:cNvPr id="1" name="Shape 84"/>
        <p:cNvGrpSpPr/>
        <p:nvPr/>
      </p:nvGrpSpPr>
      <p:grpSpPr>
        <a:xfrm>
          <a:off x="0" y="0"/>
          <a:ext cx="0" cy="0"/>
          <a:chOff x="0" y="0"/>
          <a:chExt cx="0" cy="0"/>
        </a:xfrm>
      </p:grpSpPr>
      <p:sp>
        <p:nvSpPr>
          <p:cNvPr id="85" name="Google Shape;85;p16"/>
          <p:cNvSpPr txBox="1">
            <a:spLocks noGrp="1"/>
          </p:cNvSpPr>
          <p:nvPr>
            <p:ph type="title"/>
          </p:nvPr>
        </p:nvSpPr>
        <p:spPr>
          <a:xfrm>
            <a:off x="722375" y="539500"/>
            <a:ext cx="7699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86" name="Google Shape;86;p16"/>
          <p:cNvSpPr txBox="1">
            <a:spLocks noGrp="1"/>
          </p:cNvSpPr>
          <p:nvPr>
            <p:ph type="title" idx="2"/>
          </p:nvPr>
        </p:nvSpPr>
        <p:spPr>
          <a:xfrm>
            <a:off x="2799000" y="1453375"/>
            <a:ext cx="4366500" cy="4242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87" name="Google Shape;87;p16"/>
          <p:cNvSpPr txBox="1">
            <a:spLocks noGrp="1"/>
          </p:cNvSpPr>
          <p:nvPr>
            <p:ph type="subTitle" idx="1"/>
          </p:nvPr>
        </p:nvSpPr>
        <p:spPr>
          <a:xfrm>
            <a:off x="2799000" y="1759023"/>
            <a:ext cx="43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8" name="Google Shape;88;p16"/>
          <p:cNvSpPr txBox="1">
            <a:spLocks noGrp="1"/>
          </p:cNvSpPr>
          <p:nvPr>
            <p:ph type="title" idx="3"/>
          </p:nvPr>
        </p:nvSpPr>
        <p:spPr>
          <a:xfrm>
            <a:off x="2799000" y="2538610"/>
            <a:ext cx="4366500" cy="4242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89" name="Google Shape;89;p16"/>
          <p:cNvSpPr txBox="1">
            <a:spLocks noGrp="1"/>
          </p:cNvSpPr>
          <p:nvPr>
            <p:ph type="subTitle" idx="4"/>
          </p:nvPr>
        </p:nvSpPr>
        <p:spPr>
          <a:xfrm>
            <a:off x="2799000" y="2844251"/>
            <a:ext cx="43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0" name="Google Shape;90;p16"/>
          <p:cNvSpPr txBox="1">
            <a:spLocks noGrp="1"/>
          </p:cNvSpPr>
          <p:nvPr>
            <p:ph type="title" idx="5"/>
          </p:nvPr>
        </p:nvSpPr>
        <p:spPr>
          <a:xfrm>
            <a:off x="2799000" y="3623832"/>
            <a:ext cx="4366500" cy="4242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91" name="Google Shape;91;p16"/>
          <p:cNvSpPr txBox="1">
            <a:spLocks noGrp="1"/>
          </p:cNvSpPr>
          <p:nvPr>
            <p:ph type="subTitle" idx="6"/>
          </p:nvPr>
        </p:nvSpPr>
        <p:spPr>
          <a:xfrm>
            <a:off x="2799000" y="3929475"/>
            <a:ext cx="43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four columns">
  <p:cSld name="CUSTOM_1_1">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722375" y="539500"/>
            <a:ext cx="7699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94" name="Google Shape;94;p17"/>
          <p:cNvSpPr txBox="1">
            <a:spLocks noGrp="1"/>
          </p:cNvSpPr>
          <p:nvPr>
            <p:ph type="title" idx="2"/>
          </p:nvPr>
        </p:nvSpPr>
        <p:spPr>
          <a:xfrm>
            <a:off x="1653076" y="1693400"/>
            <a:ext cx="2481300" cy="435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95" name="Google Shape;95;p17"/>
          <p:cNvSpPr txBox="1">
            <a:spLocks noGrp="1"/>
          </p:cNvSpPr>
          <p:nvPr>
            <p:ph type="subTitle" idx="1"/>
          </p:nvPr>
        </p:nvSpPr>
        <p:spPr>
          <a:xfrm>
            <a:off x="1653076" y="2001375"/>
            <a:ext cx="2481300" cy="804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6" name="Google Shape;96;p17"/>
          <p:cNvSpPr txBox="1">
            <a:spLocks noGrp="1"/>
          </p:cNvSpPr>
          <p:nvPr>
            <p:ph type="title" idx="3"/>
          </p:nvPr>
        </p:nvSpPr>
        <p:spPr>
          <a:xfrm>
            <a:off x="5009630" y="1693400"/>
            <a:ext cx="2481300" cy="435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97" name="Google Shape;97;p17"/>
          <p:cNvSpPr txBox="1">
            <a:spLocks noGrp="1"/>
          </p:cNvSpPr>
          <p:nvPr>
            <p:ph type="subTitle" idx="4"/>
          </p:nvPr>
        </p:nvSpPr>
        <p:spPr>
          <a:xfrm>
            <a:off x="5009624" y="2001375"/>
            <a:ext cx="2481300" cy="804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8" name="Google Shape;98;p17"/>
          <p:cNvSpPr txBox="1">
            <a:spLocks noGrp="1"/>
          </p:cNvSpPr>
          <p:nvPr>
            <p:ph type="title" idx="5"/>
          </p:nvPr>
        </p:nvSpPr>
        <p:spPr>
          <a:xfrm>
            <a:off x="1653076" y="3194475"/>
            <a:ext cx="2481300" cy="435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99" name="Google Shape;99;p17"/>
          <p:cNvSpPr txBox="1">
            <a:spLocks noGrp="1"/>
          </p:cNvSpPr>
          <p:nvPr>
            <p:ph type="subTitle" idx="6"/>
          </p:nvPr>
        </p:nvSpPr>
        <p:spPr>
          <a:xfrm>
            <a:off x="1653076" y="3502450"/>
            <a:ext cx="2481300" cy="804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 name="Google Shape;100;p17"/>
          <p:cNvSpPr txBox="1">
            <a:spLocks noGrp="1"/>
          </p:cNvSpPr>
          <p:nvPr>
            <p:ph type="title" idx="7"/>
          </p:nvPr>
        </p:nvSpPr>
        <p:spPr>
          <a:xfrm>
            <a:off x="5009630" y="3194475"/>
            <a:ext cx="2481300" cy="435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101" name="Google Shape;101;p17"/>
          <p:cNvSpPr txBox="1">
            <a:spLocks noGrp="1"/>
          </p:cNvSpPr>
          <p:nvPr>
            <p:ph type="subTitle" idx="8"/>
          </p:nvPr>
        </p:nvSpPr>
        <p:spPr>
          <a:xfrm>
            <a:off x="5009624" y="3502450"/>
            <a:ext cx="2481300" cy="804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CUSTOM_1_1_1_1">
    <p:spTree>
      <p:nvGrpSpPr>
        <p:cNvPr id="1" name="Shape 116"/>
        <p:cNvGrpSpPr/>
        <p:nvPr/>
      </p:nvGrpSpPr>
      <p:grpSpPr>
        <a:xfrm>
          <a:off x="0" y="0"/>
          <a:ext cx="0" cy="0"/>
          <a:chOff x="0" y="0"/>
          <a:chExt cx="0" cy="0"/>
        </a:xfrm>
      </p:grpSpPr>
      <p:sp>
        <p:nvSpPr>
          <p:cNvPr id="117" name="Google Shape;117;p19"/>
          <p:cNvSpPr txBox="1">
            <a:spLocks noGrp="1"/>
          </p:cNvSpPr>
          <p:nvPr>
            <p:ph type="title"/>
          </p:nvPr>
        </p:nvSpPr>
        <p:spPr>
          <a:xfrm>
            <a:off x="1799350" y="3280738"/>
            <a:ext cx="55452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200"/>
              <a:buNone/>
              <a:defRPr sz="3000"/>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118" name="Google Shape;118;p19"/>
          <p:cNvSpPr txBox="1">
            <a:spLocks noGrp="1"/>
          </p:cNvSpPr>
          <p:nvPr>
            <p:ph type="subTitle" idx="1"/>
          </p:nvPr>
        </p:nvSpPr>
        <p:spPr>
          <a:xfrm>
            <a:off x="1799462" y="1628713"/>
            <a:ext cx="5545200" cy="1229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23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19" name="Google Shape;119;p19"/>
          <p:cNvSpPr/>
          <p:nvPr/>
        </p:nvSpPr>
        <p:spPr>
          <a:xfrm rot="-5400000" flipH="1">
            <a:off x="-1797619" y="2098644"/>
            <a:ext cx="4842466" cy="1247228"/>
          </a:xfrm>
          <a:custGeom>
            <a:avLst/>
            <a:gdLst/>
            <a:ahLst/>
            <a:cxnLst/>
            <a:rect l="l" t="t" r="r" b="b"/>
            <a:pathLst>
              <a:path w="143704" h="145960" extrusionOk="0">
                <a:moveTo>
                  <a:pt x="43999" y="0"/>
                </a:moveTo>
                <a:lnTo>
                  <a:pt x="43999" y="57571"/>
                </a:lnTo>
                <a:lnTo>
                  <a:pt x="1" y="57571"/>
                </a:lnTo>
                <a:lnTo>
                  <a:pt x="1" y="145960"/>
                </a:lnTo>
                <a:lnTo>
                  <a:pt x="143703" y="145960"/>
                </a:lnTo>
                <a:lnTo>
                  <a:pt x="143703" y="0"/>
                </a:lnTo>
                <a:close/>
              </a:path>
            </a:pathLst>
          </a:cu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5">
  <p:cSld name="CUSTOM_1_1_1_1_1_1_1_1_1_1">
    <p:spTree>
      <p:nvGrpSpPr>
        <p:cNvPr id="1" name="Shape 144"/>
        <p:cNvGrpSpPr/>
        <p:nvPr/>
      </p:nvGrpSpPr>
      <p:grpSpPr>
        <a:xfrm>
          <a:off x="0" y="0"/>
          <a:ext cx="0" cy="0"/>
          <a:chOff x="0" y="0"/>
          <a:chExt cx="0" cy="0"/>
        </a:xfrm>
      </p:grpSpPr>
      <p:sp>
        <p:nvSpPr>
          <p:cNvPr id="145" name="Google Shape;145;p25"/>
          <p:cNvSpPr txBox="1">
            <a:spLocks noGrp="1"/>
          </p:cNvSpPr>
          <p:nvPr>
            <p:ph type="title"/>
          </p:nvPr>
        </p:nvSpPr>
        <p:spPr>
          <a:xfrm>
            <a:off x="2751000" y="1541413"/>
            <a:ext cx="3642000" cy="12111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sz="7200"/>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146" name="Google Shape;146;p25"/>
          <p:cNvSpPr txBox="1">
            <a:spLocks noGrp="1"/>
          </p:cNvSpPr>
          <p:nvPr>
            <p:ph type="subTitle" idx="1"/>
          </p:nvPr>
        </p:nvSpPr>
        <p:spPr>
          <a:xfrm>
            <a:off x="2751000" y="2595575"/>
            <a:ext cx="3642000" cy="1006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8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7" name="Google Shape;147;p25"/>
          <p:cNvSpPr/>
          <p:nvPr/>
        </p:nvSpPr>
        <p:spPr>
          <a:xfrm flipH="1">
            <a:off x="-125" y="-9081"/>
            <a:ext cx="1703700" cy="4393500"/>
          </a:xfrm>
          <a:prstGeom prst="corner">
            <a:avLst>
              <a:gd name="adj1" fmla="val 50000"/>
              <a:gd name="adj2" fmla="val 50000"/>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148;p25"/>
          <p:cNvSpPr/>
          <p:nvPr/>
        </p:nvSpPr>
        <p:spPr>
          <a:xfrm rot="5400000">
            <a:off x="6159525" y="3184200"/>
            <a:ext cx="3354600" cy="56400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1">
  <p:cSld name="CUSTOM_4">
    <p:spTree>
      <p:nvGrpSpPr>
        <p:cNvPr id="1" name="Shape 168"/>
        <p:cNvGrpSpPr/>
        <p:nvPr/>
      </p:nvGrpSpPr>
      <p:grpSpPr>
        <a:xfrm>
          <a:off x="0" y="0"/>
          <a:ext cx="0" cy="0"/>
          <a:chOff x="0" y="0"/>
          <a:chExt cx="0" cy="0"/>
        </a:xfrm>
      </p:grpSpPr>
      <p:sp>
        <p:nvSpPr>
          <p:cNvPr id="169" name="Google Shape;169;p28"/>
          <p:cNvSpPr txBox="1">
            <a:spLocks noGrp="1"/>
          </p:cNvSpPr>
          <p:nvPr>
            <p:ph type="title"/>
          </p:nvPr>
        </p:nvSpPr>
        <p:spPr>
          <a:xfrm>
            <a:off x="729621" y="2395155"/>
            <a:ext cx="4515600" cy="981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600"/>
              <a:buNone/>
              <a:defRPr sz="5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0" name="Google Shape;170;p28"/>
          <p:cNvSpPr txBox="1">
            <a:spLocks noGrp="1"/>
          </p:cNvSpPr>
          <p:nvPr>
            <p:ph type="title" idx="2" hasCustomPrompt="1"/>
          </p:nvPr>
        </p:nvSpPr>
        <p:spPr>
          <a:xfrm>
            <a:off x="729621" y="1325900"/>
            <a:ext cx="1665300" cy="1101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71" name="Google Shape;171;p28"/>
          <p:cNvSpPr txBox="1">
            <a:spLocks noGrp="1"/>
          </p:cNvSpPr>
          <p:nvPr>
            <p:ph type="subTitle" idx="1"/>
          </p:nvPr>
        </p:nvSpPr>
        <p:spPr>
          <a:xfrm>
            <a:off x="729621" y="3424600"/>
            <a:ext cx="4989000" cy="46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2">
  <p:cSld name="CUSTOM_4_1">
    <p:spTree>
      <p:nvGrpSpPr>
        <p:cNvPr id="1" name="Shape 172"/>
        <p:cNvGrpSpPr/>
        <p:nvPr/>
      </p:nvGrpSpPr>
      <p:grpSpPr>
        <a:xfrm>
          <a:off x="0" y="0"/>
          <a:ext cx="0" cy="0"/>
          <a:chOff x="0" y="0"/>
          <a:chExt cx="0" cy="0"/>
        </a:xfrm>
      </p:grpSpPr>
      <p:sp>
        <p:nvSpPr>
          <p:cNvPr id="173" name="Google Shape;173;p29"/>
          <p:cNvSpPr txBox="1">
            <a:spLocks noGrp="1"/>
          </p:cNvSpPr>
          <p:nvPr>
            <p:ph type="title"/>
          </p:nvPr>
        </p:nvSpPr>
        <p:spPr>
          <a:xfrm>
            <a:off x="3906425" y="2395155"/>
            <a:ext cx="4515600" cy="981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600"/>
              <a:buNone/>
              <a:defRPr sz="5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4" name="Google Shape;174;p29"/>
          <p:cNvSpPr txBox="1">
            <a:spLocks noGrp="1"/>
          </p:cNvSpPr>
          <p:nvPr>
            <p:ph type="title" idx="2" hasCustomPrompt="1"/>
          </p:nvPr>
        </p:nvSpPr>
        <p:spPr>
          <a:xfrm>
            <a:off x="6756725" y="1325900"/>
            <a:ext cx="1665300" cy="1101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75" name="Google Shape;175;p29"/>
          <p:cNvSpPr txBox="1">
            <a:spLocks noGrp="1"/>
          </p:cNvSpPr>
          <p:nvPr>
            <p:ph type="subTitle" idx="1"/>
          </p:nvPr>
        </p:nvSpPr>
        <p:spPr>
          <a:xfrm>
            <a:off x="3467500" y="3424600"/>
            <a:ext cx="4963200" cy="469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sz="1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96"/>
        <p:cNvGrpSpPr/>
        <p:nvPr/>
      </p:nvGrpSpPr>
      <p:grpSpPr>
        <a:xfrm>
          <a:off x="0" y="0"/>
          <a:ext cx="0" cy="0"/>
          <a:chOff x="0" y="0"/>
          <a:chExt cx="0" cy="0"/>
        </a:xfrm>
      </p:grpSpPr>
      <p:sp>
        <p:nvSpPr>
          <p:cNvPr id="197" name="Google Shape;197;p35"/>
          <p:cNvSpPr/>
          <p:nvPr/>
        </p:nvSpPr>
        <p:spPr>
          <a:xfrm rot="10800000">
            <a:off x="6312750" y="7300"/>
            <a:ext cx="2519400" cy="5143500"/>
          </a:xfrm>
          <a:prstGeom prst="corner">
            <a:avLst>
              <a:gd name="adj1" fmla="val 50000"/>
              <a:gd name="adj2" fmla="val 50000"/>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8" name="Google Shape;198;p35"/>
          <p:cNvSpPr/>
          <p:nvPr/>
        </p:nvSpPr>
        <p:spPr>
          <a:xfrm rot="5400000" flipH="1">
            <a:off x="2475075" y="-1545725"/>
            <a:ext cx="4194000" cy="8845200"/>
          </a:xfrm>
          <a:prstGeom prst="corner">
            <a:avLst>
              <a:gd name="adj1" fmla="val 132728"/>
              <a:gd name="adj2" fmla="val 76382"/>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9" name="Google Shape;199;p35"/>
          <p:cNvSpPr/>
          <p:nvPr/>
        </p:nvSpPr>
        <p:spPr>
          <a:xfrm>
            <a:off x="1629250" y="426510"/>
            <a:ext cx="5354400" cy="72120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  </a:t>
            </a:r>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200"/>
        <p:cNvGrpSpPr/>
        <p:nvPr/>
      </p:nvGrpSpPr>
      <p:grpSpPr>
        <a:xfrm>
          <a:off x="0" y="0"/>
          <a:ext cx="0" cy="0"/>
          <a:chOff x="0" y="0"/>
          <a:chExt cx="0" cy="0"/>
        </a:xfrm>
      </p:grpSpPr>
      <p:sp>
        <p:nvSpPr>
          <p:cNvPr id="201" name="Google Shape;201;p36"/>
          <p:cNvSpPr/>
          <p:nvPr/>
        </p:nvSpPr>
        <p:spPr>
          <a:xfrm rot="5400000">
            <a:off x="238650" y="-238650"/>
            <a:ext cx="4667403" cy="5144725"/>
          </a:xfrm>
          <a:custGeom>
            <a:avLst/>
            <a:gdLst/>
            <a:ahLst/>
            <a:cxnLst/>
            <a:rect l="l" t="t" r="r" b="b"/>
            <a:pathLst>
              <a:path w="132418" h="145960" extrusionOk="0">
                <a:moveTo>
                  <a:pt x="22962" y="0"/>
                </a:moveTo>
                <a:lnTo>
                  <a:pt x="22962" y="36114"/>
                </a:lnTo>
                <a:lnTo>
                  <a:pt x="22962" y="121884"/>
                </a:lnTo>
                <a:lnTo>
                  <a:pt x="0" y="121884"/>
                </a:lnTo>
                <a:lnTo>
                  <a:pt x="0" y="145960"/>
                </a:lnTo>
                <a:lnTo>
                  <a:pt x="59076" y="145960"/>
                </a:lnTo>
                <a:lnTo>
                  <a:pt x="59076" y="121884"/>
                </a:lnTo>
                <a:lnTo>
                  <a:pt x="59076" y="36114"/>
                </a:lnTo>
                <a:lnTo>
                  <a:pt x="96303" y="36114"/>
                </a:lnTo>
                <a:lnTo>
                  <a:pt x="96303" y="145960"/>
                </a:lnTo>
                <a:lnTo>
                  <a:pt x="132417" y="145960"/>
                </a:lnTo>
                <a:lnTo>
                  <a:pt x="132417" y="0"/>
                </a:lnTo>
                <a:close/>
              </a:path>
            </a:pathLst>
          </a:cu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202;p36"/>
          <p:cNvSpPr/>
          <p:nvPr/>
        </p:nvSpPr>
        <p:spPr>
          <a:xfrm flipH="1">
            <a:off x="1072500" y="0"/>
            <a:ext cx="8071500" cy="5143500"/>
          </a:xfrm>
          <a:prstGeom prst="corner">
            <a:avLst>
              <a:gd name="adj1" fmla="val 42473"/>
              <a:gd name="adj2" fmla="val 64221"/>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3" name="Google Shape;203;p36"/>
          <p:cNvSpPr/>
          <p:nvPr/>
        </p:nvSpPr>
        <p:spPr>
          <a:xfrm rot="-5400000">
            <a:off x="3559875" y="1681675"/>
            <a:ext cx="3300000" cy="61020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  </a:t>
            </a:r>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1960213" y="2395150"/>
            <a:ext cx="5223600" cy="981300"/>
          </a:xfrm>
          <a:prstGeom prst="rect">
            <a:avLst/>
          </a:prstGeom>
        </p:spPr>
        <p:txBody>
          <a:bodyPr spcFirstLastPara="1" wrap="square" lIns="91425" tIns="91425" rIns="91425" bIns="91425" anchor="t" anchorCtr="0">
            <a:noAutofit/>
          </a:bodyPr>
          <a:lstStyle>
            <a:lvl1pPr lvl="0" algn="ctr">
              <a:spcBef>
                <a:spcPts val="0"/>
              </a:spcBef>
              <a:spcAft>
                <a:spcPts val="0"/>
              </a:spcAft>
              <a:buSzPts val="3600"/>
              <a:buNone/>
              <a:defRPr sz="52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title" idx="2" hasCustomPrompt="1"/>
          </p:nvPr>
        </p:nvSpPr>
        <p:spPr>
          <a:xfrm>
            <a:off x="3404413" y="1325900"/>
            <a:ext cx="2335200" cy="1101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4" name="Google Shape;14;p3"/>
          <p:cNvSpPr txBox="1">
            <a:spLocks noGrp="1"/>
          </p:cNvSpPr>
          <p:nvPr>
            <p:ph type="subTitle" idx="1"/>
          </p:nvPr>
        </p:nvSpPr>
        <p:spPr>
          <a:xfrm>
            <a:off x="1960188" y="3348390"/>
            <a:ext cx="5223600" cy="469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722375" y="539500"/>
            <a:ext cx="7699200" cy="5727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713225" y="539500"/>
            <a:ext cx="7717800" cy="5760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2119625" y="1424600"/>
            <a:ext cx="4905000" cy="3179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1" name="Google Shape;31;p7"/>
          <p:cNvSpPr/>
          <p:nvPr/>
        </p:nvSpPr>
        <p:spPr>
          <a:xfrm rot="5400000" flipH="1">
            <a:off x="3774750" y="-225750"/>
            <a:ext cx="1892400" cy="8846100"/>
          </a:xfrm>
          <a:prstGeom prst="corner">
            <a:avLst>
              <a:gd name="adj1" fmla="val 35084"/>
              <a:gd name="adj2" fmla="val 23195"/>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1739100" y="1892250"/>
            <a:ext cx="5665800" cy="16185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p:nvPr/>
        </p:nvSpPr>
        <p:spPr>
          <a:xfrm>
            <a:off x="0" y="172307"/>
            <a:ext cx="7712400" cy="73440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5;p8"/>
          <p:cNvSpPr/>
          <p:nvPr/>
        </p:nvSpPr>
        <p:spPr>
          <a:xfrm rot="-5400000">
            <a:off x="3537150" y="-463350"/>
            <a:ext cx="3017700" cy="8196000"/>
          </a:xfrm>
          <a:prstGeom prst="corner">
            <a:avLst>
              <a:gd name="adj1" fmla="val 33793"/>
              <a:gd name="adj2" fmla="val 23195"/>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1697400" y="1310400"/>
            <a:ext cx="5749200" cy="1044600"/>
          </a:xfrm>
          <a:prstGeom prst="rect">
            <a:avLst/>
          </a:prstGeom>
        </p:spPr>
        <p:txBody>
          <a:bodyPr spcFirstLastPara="1" wrap="square" lIns="91425" tIns="91425" rIns="91425" bIns="91425" anchor="t" anchorCtr="0">
            <a:noAutofit/>
          </a:bodyPr>
          <a:lstStyle>
            <a:lvl1pPr lvl="0" algn="ctr">
              <a:spcBef>
                <a:spcPts val="0"/>
              </a:spcBef>
              <a:spcAft>
                <a:spcPts val="0"/>
              </a:spcAft>
              <a:buSzPts val="4200"/>
              <a:buNone/>
              <a:defRPr sz="5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1697400" y="2355000"/>
            <a:ext cx="5749200" cy="1478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0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p:nvPr/>
        </p:nvSpPr>
        <p:spPr>
          <a:xfrm>
            <a:off x="5269225" y="4155800"/>
            <a:ext cx="2687100" cy="734400"/>
          </a:xfrm>
          <a:prstGeom prst="rect">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7"/>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48"/>
        <p:cNvGrpSpPr/>
        <p:nvPr/>
      </p:nvGrpSpPr>
      <p:grpSpPr>
        <a:xfrm>
          <a:off x="0" y="0"/>
          <a:ext cx="0" cy="0"/>
          <a:chOff x="0" y="0"/>
          <a:chExt cx="0" cy="0"/>
        </a:xfrm>
      </p:grpSpPr>
      <p:sp>
        <p:nvSpPr>
          <p:cNvPr id="49" name="Google Shape;49;p13"/>
          <p:cNvSpPr txBox="1">
            <a:spLocks noGrp="1"/>
          </p:cNvSpPr>
          <p:nvPr>
            <p:ph type="title"/>
          </p:nvPr>
        </p:nvSpPr>
        <p:spPr>
          <a:xfrm>
            <a:off x="722375" y="539500"/>
            <a:ext cx="7699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50" name="Google Shape;50;p13"/>
          <p:cNvSpPr txBox="1">
            <a:spLocks noGrp="1"/>
          </p:cNvSpPr>
          <p:nvPr>
            <p:ph type="title" idx="2"/>
          </p:nvPr>
        </p:nvSpPr>
        <p:spPr>
          <a:xfrm>
            <a:off x="725991" y="1936501"/>
            <a:ext cx="2516400" cy="435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sz="1800"/>
            </a:lvl1pPr>
            <a:lvl2pPr lvl="1">
              <a:spcBef>
                <a:spcPts val="0"/>
              </a:spcBef>
              <a:spcAft>
                <a:spcPts val="0"/>
              </a:spcAft>
              <a:buSzPts val="2400"/>
              <a:buNone/>
              <a:defRPr sz="2400">
                <a:latin typeface="Assistant"/>
                <a:ea typeface="Assistant"/>
                <a:cs typeface="Assistant"/>
                <a:sym typeface="Assistant"/>
              </a:defRPr>
            </a:lvl2pPr>
            <a:lvl3pPr lvl="2">
              <a:spcBef>
                <a:spcPts val="0"/>
              </a:spcBef>
              <a:spcAft>
                <a:spcPts val="0"/>
              </a:spcAft>
              <a:buSzPts val="2400"/>
              <a:buNone/>
              <a:defRPr sz="2400">
                <a:latin typeface="Assistant"/>
                <a:ea typeface="Assistant"/>
                <a:cs typeface="Assistant"/>
                <a:sym typeface="Assistant"/>
              </a:defRPr>
            </a:lvl3pPr>
            <a:lvl4pPr lvl="3">
              <a:spcBef>
                <a:spcPts val="0"/>
              </a:spcBef>
              <a:spcAft>
                <a:spcPts val="0"/>
              </a:spcAft>
              <a:buSzPts val="2400"/>
              <a:buNone/>
              <a:defRPr sz="2400">
                <a:latin typeface="Assistant"/>
                <a:ea typeface="Assistant"/>
                <a:cs typeface="Assistant"/>
                <a:sym typeface="Assistant"/>
              </a:defRPr>
            </a:lvl4pPr>
            <a:lvl5pPr lvl="4">
              <a:spcBef>
                <a:spcPts val="0"/>
              </a:spcBef>
              <a:spcAft>
                <a:spcPts val="0"/>
              </a:spcAft>
              <a:buSzPts val="2400"/>
              <a:buNone/>
              <a:defRPr sz="2400">
                <a:latin typeface="Assistant"/>
                <a:ea typeface="Assistant"/>
                <a:cs typeface="Assistant"/>
                <a:sym typeface="Assistant"/>
              </a:defRPr>
            </a:lvl5pPr>
            <a:lvl6pPr lvl="5">
              <a:spcBef>
                <a:spcPts val="0"/>
              </a:spcBef>
              <a:spcAft>
                <a:spcPts val="0"/>
              </a:spcAft>
              <a:buSzPts val="2400"/>
              <a:buNone/>
              <a:defRPr sz="2400">
                <a:latin typeface="Assistant"/>
                <a:ea typeface="Assistant"/>
                <a:cs typeface="Assistant"/>
                <a:sym typeface="Assistant"/>
              </a:defRPr>
            </a:lvl6pPr>
            <a:lvl7pPr lvl="6">
              <a:spcBef>
                <a:spcPts val="0"/>
              </a:spcBef>
              <a:spcAft>
                <a:spcPts val="0"/>
              </a:spcAft>
              <a:buSzPts val="2400"/>
              <a:buNone/>
              <a:defRPr sz="2400">
                <a:latin typeface="Assistant"/>
                <a:ea typeface="Assistant"/>
                <a:cs typeface="Assistant"/>
                <a:sym typeface="Assistant"/>
              </a:defRPr>
            </a:lvl7pPr>
            <a:lvl8pPr lvl="7">
              <a:spcBef>
                <a:spcPts val="0"/>
              </a:spcBef>
              <a:spcAft>
                <a:spcPts val="0"/>
              </a:spcAft>
              <a:buSzPts val="2400"/>
              <a:buNone/>
              <a:defRPr sz="2400">
                <a:latin typeface="Assistant"/>
                <a:ea typeface="Assistant"/>
                <a:cs typeface="Assistant"/>
                <a:sym typeface="Assistant"/>
              </a:defRPr>
            </a:lvl8pPr>
            <a:lvl9pPr lvl="8">
              <a:spcBef>
                <a:spcPts val="0"/>
              </a:spcBef>
              <a:spcAft>
                <a:spcPts val="0"/>
              </a:spcAft>
              <a:buSzPts val="2400"/>
              <a:buNone/>
              <a:defRPr sz="2400">
                <a:latin typeface="Assistant"/>
                <a:ea typeface="Assistant"/>
                <a:cs typeface="Assistant"/>
                <a:sym typeface="Assistant"/>
              </a:defRPr>
            </a:lvl9pPr>
          </a:lstStyle>
          <a:p>
            <a:endParaRPr/>
          </a:p>
        </p:txBody>
      </p:sp>
      <p:sp>
        <p:nvSpPr>
          <p:cNvPr id="51" name="Google Shape;51;p13"/>
          <p:cNvSpPr txBox="1">
            <a:spLocks noGrp="1"/>
          </p:cNvSpPr>
          <p:nvPr>
            <p:ph type="subTitle" idx="1"/>
          </p:nvPr>
        </p:nvSpPr>
        <p:spPr>
          <a:xfrm>
            <a:off x="725991" y="2259683"/>
            <a:ext cx="2516400" cy="629100"/>
          </a:xfrm>
          <a:prstGeom prst="rect">
            <a:avLst/>
          </a:prstGeom>
        </p:spPr>
        <p:txBody>
          <a:bodyPr spcFirstLastPara="1" wrap="square" lIns="91425" tIns="91425" rIns="91425" bIns="91425" anchor="t" anchorCtr="0">
            <a:noAutofit/>
          </a:bodyPr>
          <a:lstStyle>
            <a:lvl1pPr lvl="0" algn="ctr">
              <a:spcBef>
                <a:spcPts val="0"/>
              </a:spcBef>
              <a:spcAft>
                <a:spcPts val="0"/>
              </a:spcAft>
              <a:buSzPts val="1400"/>
              <a:buNone/>
              <a:defRPr sz="14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2" name="Google Shape;52;p13"/>
          <p:cNvSpPr txBox="1">
            <a:spLocks noGrp="1"/>
          </p:cNvSpPr>
          <p:nvPr>
            <p:ph type="title" idx="3" hasCustomPrompt="1"/>
          </p:nvPr>
        </p:nvSpPr>
        <p:spPr>
          <a:xfrm>
            <a:off x="1512304" y="1499825"/>
            <a:ext cx="943500" cy="523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53" name="Google Shape;53;p13"/>
          <p:cNvSpPr txBox="1">
            <a:spLocks noGrp="1"/>
          </p:cNvSpPr>
          <p:nvPr>
            <p:ph type="title" idx="4"/>
          </p:nvPr>
        </p:nvSpPr>
        <p:spPr>
          <a:xfrm>
            <a:off x="3311232" y="1936501"/>
            <a:ext cx="2516400" cy="435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54" name="Google Shape;54;p13"/>
          <p:cNvSpPr txBox="1">
            <a:spLocks noGrp="1"/>
          </p:cNvSpPr>
          <p:nvPr>
            <p:ph type="subTitle" idx="5"/>
          </p:nvPr>
        </p:nvSpPr>
        <p:spPr>
          <a:xfrm>
            <a:off x="3311226" y="2259683"/>
            <a:ext cx="2516400" cy="62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55" name="Google Shape;55;p13"/>
          <p:cNvSpPr txBox="1">
            <a:spLocks noGrp="1"/>
          </p:cNvSpPr>
          <p:nvPr>
            <p:ph type="title" idx="6" hasCustomPrompt="1"/>
          </p:nvPr>
        </p:nvSpPr>
        <p:spPr>
          <a:xfrm>
            <a:off x="4097535" y="1499825"/>
            <a:ext cx="943500" cy="523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56" name="Google Shape;56;p13"/>
          <p:cNvSpPr txBox="1">
            <a:spLocks noGrp="1"/>
          </p:cNvSpPr>
          <p:nvPr>
            <p:ph type="title" idx="7"/>
          </p:nvPr>
        </p:nvSpPr>
        <p:spPr>
          <a:xfrm>
            <a:off x="728516" y="3668632"/>
            <a:ext cx="2516400" cy="435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57" name="Google Shape;57;p13"/>
          <p:cNvSpPr txBox="1">
            <a:spLocks noGrp="1"/>
          </p:cNvSpPr>
          <p:nvPr>
            <p:ph type="subTitle" idx="8"/>
          </p:nvPr>
        </p:nvSpPr>
        <p:spPr>
          <a:xfrm>
            <a:off x="728516" y="3994411"/>
            <a:ext cx="2516400" cy="62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58" name="Google Shape;58;p13"/>
          <p:cNvSpPr txBox="1">
            <a:spLocks noGrp="1"/>
          </p:cNvSpPr>
          <p:nvPr>
            <p:ph type="title" idx="9" hasCustomPrompt="1"/>
          </p:nvPr>
        </p:nvSpPr>
        <p:spPr>
          <a:xfrm>
            <a:off x="1514829" y="3231958"/>
            <a:ext cx="943500" cy="523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59" name="Google Shape;59;p13"/>
          <p:cNvSpPr txBox="1">
            <a:spLocks noGrp="1"/>
          </p:cNvSpPr>
          <p:nvPr>
            <p:ph type="title" idx="13"/>
          </p:nvPr>
        </p:nvSpPr>
        <p:spPr>
          <a:xfrm>
            <a:off x="3313757" y="3668632"/>
            <a:ext cx="2516400" cy="435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60" name="Google Shape;60;p13"/>
          <p:cNvSpPr txBox="1">
            <a:spLocks noGrp="1"/>
          </p:cNvSpPr>
          <p:nvPr>
            <p:ph type="subTitle" idx="14"/>
          </p:nvPr>
        </p:nvSpPr>
        <p:spPr>
          <a:xfrm>
            <a:off x="3313754" y="3994411"/>
            <a:ext cx="2516400" cy="62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1" name="Google Shape;61;p13"/>
          <p:cNvSpPr txBox="1">
            <a:spLocks noGrp="1"/>
          </p:cNvSpPr>
          <p:nvPr>
            <p:ph type="title" idx="15" hasCustomPrompt="1"/>
          </p:nvPr>
        </p:nvSpPr>
        <p:spPr>
          <a:xfrm>
            <a:off x="4100060" y="3231958"/>
            <a:ext cx="943500" cy="523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62" name="Google Shape;62;p13"/>
          <p:cNvSpPr txBox="1">
            <a:spLocks noGrp="1"/>
          </p:cNvSpPr>
          <p:nvPr>
            <p:ph type="title" idx="16"/>
          </p:nvPr>
        </p:nvSpPr>
        <p:spPr>
          <a:xfrm>
            <a:off x="5896463" y="1936501"/>
            <a:ext cx="2516400" cy="435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63" name="Google Shape;63;p13"/>
          <p:cNvSpPr txBox="1">
            <a:spLocks noGrp="1"/>
          </p:cNvSpPr>
          <p:nvPr>
            <p:ph type="subTitle" idx="17"/>
          </p:nvPr>
        </p:nvSpPr>
        <p:spPr>
          <a:xfrm>
            <a:off x="5896461" y="2259683"/>
            <a:ext cx="2516400" cy="62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4" name="Google Shape;64;p13"/>
          <p:cNvSpPr txBox="1">
            <a:spLocks noGrp="1"/>
          </p:cNvSpPr>
          <p:nvPr>
            <p:ph type="title" idx="18" hasCustomPrompt="1"/>
          </p:nvPr>
        </p:nvSpPr>
        <p:spPr>
          <a:xfrm>
            <a:off x="6682769" y="1499825"/>
            <a:ext cx="943500" cy="523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65" name="Google Shape;65;p13"/>
          <p:cNvSpPr txBox="1">
            <a:spLocks noGrp="1"/>
          </p:cNvSpPr>
          <p:nvPr>
            <p:ph type="title" idx="19"/>
          </p:nvPr>
        </p:nvSpPr>
        <p:spPr>
          <a:xfrm>
            <a:off x="5898988" y="3668632"/>
            <a:ext cx="2516400" cy="435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66" name="Google Shape;66;p13"/>
          <p:cNvSpPr txBox="1">
            <a:spLocks noGrp="1"/>
          </p:cNvSpPr>
          <p:nvPr>
            <p:ph type="subTitle" idx="20"/>
          </p:nvPr>
        </p:nvSpPr>
        <p:spPr>
          <a:xfrm>
            <a:off x="5898986" y="3994411"/>
            <a:ext cx="2516400" cy="62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7" name="Google Shape;67;p13"/>
          <p:cNvSpPr txBox="1">
            <a:spLocks noGrp="1"/>
          </p:cNvSpPr>
          <p:nvPr>
            <p:ph type="title" idx="21" hasCustomPrompt="1"/>
          </p:nvPr>
        </p:nvSpPr>
        <p:spPr>
          <a:xfrm>
            <a:off x="6685294" y="3231958"/>
            <a:ext cx="943500" cy="523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74"/>
        <p:cNvGrpSpPr/>
        <p:nvPr/>
      </p:nvGrpSpPr>
      <p:grpSpPr>
        <a:xfrm>
          <a:off x="0" y="0"/>
          <a:ext cx="0" cy="0"/>
          <a:chOff x="0" y="0"/>
          <a:chExt cx="0" cy="0"/>
        </a:xfrm>
      </p:grpSpPr>
      <p:sp>
        <p:nvSpPr>
          <p:cNvPr id="75" name="Google Shape;75;p15"/>
          <p:cNvSpPr txBox="1">
            <a:spLocks noGrp="1"/>
          </p:cNvSpPr>
          <p:nvPr>
            <p:ph type="title"/>
          </p:nvPr>
        </p:nvSpPr>
        <p:spPr>
          <a:xfrm>
            <a:off x="722375" y="539500"/>
            <a:ext cx="7699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76" name="Google Shape;76;p15"/>
          <p:cNvSpPr txBox="1">
            <a:spLocks noGrp="1"/>
          </p:cNvSpPr>
          <p:nvPr>
            <p:ph type="title" idx="2"/>
          </p:nvPr>
        </p:nvSpPr>
        <p:spPr>
          <a:xfrm>
            <a:off x="842275" y="2640425"/>
            <a:ext cx="2298900" cy="4242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77" name="Google Shape;77;p15"/>
          <p:cNvSpPr txBox="1">
            <a:spLocks noGrp="1"/>
          </p:cNvSpPr>
          <p:nvPr>
            <p:ph type="subTitle" idx="1"/>
          </p:nvPr>
        </p:nvSpPr>
        <p:spPr>
          <a:xfrm>
            <a:off x="842275" y="2946072"/>
            <a:ext cx="2298900" cy="867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8" name="Google Shape;78;p15"/>
          <p:cNvSpPr txBox="1">
            <a:spLocks noGrp="1"/>
          </p:cNvSpPr>
          <p:nvPr>
            <p:ph type="title" idx="3"/>
          </p:nvPr>
        </p:nvSpPr>
        <p:spPr>
          <a:xfrm>
            <a:off x="3422550" y="2640425"/>
            <a:ext cx="2298900" cy="4242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79" name="Google Shape;79;p15"/>
          <p:cNvSpPr txBox="1">
            <a:spLocks noGrp="1"/>
          </p:cNvSpPr>
          <p:nvPr>
            <p:ph type="subTitle" idx="4"/>
          </p:nvPr>
        </p:nvSpPr>
        <p:spPr>
          <a:xfrm>
            <a:off x="3422550" y="2946072"/>
            <a:ext cx="2298900" cy="867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0" name="Google Shape;80;p15"/>
          <p:cNvSpPr txBox="1">
            <a:spLocks noGrp="1"/>
          </p:cNvSpPr>
          <p:nvPr>
            <p:ph type="title" idx="5"/>
          </p:nvPr>
        </p:nvSpPr>
        <p:spPr>
          <a:xfrm>
            <a:off x="6002900" y="2640425"/>
            <a:ext cx="2298900" cy="4242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1800"/>
            </a:lvl1pPr>
            <a:lvl2pPr lvl="1" rtl="0">
              <a:spcBef>
                <a:spcPts val="0"/>
              </a:spcBef>
              <a:spcAft>
                <a:spcPts val="0"/>
              </a:spcAft>
              <a:buSzPts val="2400"/>
              <a:buNone/>
              <a:defRPr sz="2400">
                <a:latin typeface="Assistant"/>
                <a:ea typeface="Assistant"/>
                <a:cs typeface="Assistant"/>
                <a:sym typeface="Assistant"/>
              </a:defRPr>
            </a:lvl2pPr>
            <a:lvl3pPr lvl="2" rtl="0">
              <a:spcBef>
                <a:spcPts val="0"/>
              </a:spcBef>
              <a:spcAft>
                <a:spcPts val="0"/>
              </a:spcAft>
              <a:buSzPts val="2400"/>
              <a:buNone/>
              <a:defRPr sz="2400">
                <a:latin typeface="Assistant"/>
                <a:ea typeface="Assistant"/>
                <a:cs typeface="Assistant"/>
                <a:sym typeface="Assistant"/>
              </a:defRPr>
            </a:lvl3pPr>
            <a:lvl4pPr lvl="3" rtl="0">
              <a:spcBef>
                <a:spcPts val="0"/>
              </a:spcBef>
              <a:spcAft>
                <a:spcPts val="0"/>
              </a:spcAft>
              <a:buSzPts val="2400"/>
              <a:buNone/>
              <a:defRPr sz="2400">
                <a:latin typeface="Assistant"/>
                <a:ea typeface="Assistant"/>
                <a:cs typeface="Assistant"/>
                <a:sym typeface="Assistant"/>
              </a:defRPr>
            </a:lvl4pPr>
            <a:lvl5pPr lvl="4" rtl="0">
              <a:spcBef>
                <a:spcPts val="0"/>
              </a:spcBef>
              <a:spcAft>
                <a:spcPts val="0"/>
              </a:spcAft>
              <a:buSzPts val="2400"/>
              <a:buNone/>
              <a:defRPr sz="2400">
                <a:latin typeface="Assistant"/>
                <a:ea typeface="Assistant"/>
                <a:cs typeface="Assistant"/>
                <a:sym typeface="Assistant"/>
              </a:defRPr>
            </a:lvl5pPr>
            <a:lvl6pPr lvl="5" rtl="0">
              <a:spcBef>
                <a:spcPts val="0"/>
              </a:spcBef>
              <a:spcAft>
                <a:spcPts val="0"/>
              </a:spcAft>
              <a:buSzPts val="2400"/>
              <a:buNone/>
              <a:defRPr sz="2400">
                <a:latin typeface="Assistant"/>
                <a:ea typeface="Assistant"/>
                <a:cs typeface="Assistant"/>
                <a:sym typeface="Assistant"/>
              </a:defRPr>
            </a:lvl6pPr>
            <a:lvl7pPr lvl="6" rtl="0">
              <a:spcBef>
                <a:spcPts val="0"/>
              </a:spcBef>
              <a:spcAft>
                <a:spcPts val="0"/>
              </a:spcAft>
              <a:buSzPts val="2400"/>
              <a:buNone/>
              <a:defRPr sz="2400">
                <a:latin typeface="Assistant"/>
                <a:ea typeface="Assistant"/>
                <a:cs typeface="Assistant"/>
                <a:sym typeface="Assistant"/>
              </a:defRPr>
            </a:lvl7pPr>
            <a:lvl8pPr lvl="7" rtl="0">
              <a:spcBef>
                <a:spcPts val="0"/>
              </a:spcBef>
              <a:spcAft>
                <a:spcPts val="0"/>
              </a:spcAft>
              <a:buSzPts val="2400"/>
              <a:buNone/>
              <a:defRPr sz="2400">
                <a:latin typeface="Assistant"/>
                <a:ea typeface="Assistant"/>
                <a:cs typeface="Assistant"/>
                <a:sym typeface="Assistant"/>
              </a:defRPr>
            </a:lvl8pPr>
            <a:lvl9pPr lvl="8" rtl="0">
              <a:spcBef>
                <a:spcPts val="0"/>
              </a:spcBef>
              <a:spcAft>
                <a:spcPts val="0"/>
              </a:spcAft>
              <a:buSzPts val="2400"/>
              <a:buNone/>
              <a:defRPr sz="2400">
                <a:latin typeface="Assistant"/>
                <a:ea typeface="Assistant"/>
                <a:cs typeface="Assistant"/>
                <a:sym typeface="Assistant"/>
              </a:defRPr>
            </a:lvl9pPr>
          </a:lstStyle>
          <a:p>
            <a:endParaRPr/>
          </a:p>
        </p:txBody>
      </p:sp>
      <p:sp>
        <p:nvSpPr>
          <p:cNvPr id="81" name="Google Shape;81;p15"/>
          <p:cNvSpPr txBox="1">
            <a:spLocks noGrp="1"/>
          </p:cNvSpPr>
          <p:nvPr>
            <p:ph type="subTitle" idx="6"/>
          </p:nvPr>
        </p:nvSpPr>
        <p:spPr>
          <a:xfrm>
            <a:off x="6002900" y="2946072"/>
            <a:ext cx="2298900" cy="867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2" name="Google Shape;82;p15"/>
          <p:cNvSpPr/>
          <p:nvPr/>
        </p:nvSpPr>
        <p:spPr>
          <a:xfrm rot="5400000">
            <a:off x="7022150" y="1402875"/>
            <a:ext cx="3354600" cy="564000"/>
          </a:xfrm>
          <a:prstGeom prst="rect">
            <a:avLst/>
          </a:pr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83;p15"/>
          <p:cNvSpPr/>
          <p:nvPr/>
        </p:nvSpPr>
        <p:spPr>
          <a:xfrm>
            <a:off x="0" y="4236807"/>
            <a:ext cx="7712400" cy="734400"/>
          </a:xfrm>
          <a:prstGeom prst="rect">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2375" y="539500"/>
            <a:ext cx="76992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3200"/>
              <a:buFont typeface="Paytone One"/>
              <a:buNone/>
              <a:defRPr sz="3200" b="1">
                <a:solidFill>
                  <a:schemeClr val="dk1"/>
                </a:solidFill>
                <a:latin typeface="Paytone One"/>
                <a:ea typeface="Paytone One"/>
                <a:cs typeface="Paytone One"/>
                <a:sym typeface="Paytone One"/>
              </a:defRPr>
            </a:lvl1pPr>
            <a:lvl2pPr lvl="1" algn="ctr">
              <a:spcBef>
                <a:spcPts val="0"/>
              </a:spcBef>
              <a:spcAft>
                <a:spcPts val="0"/>
              </a:spcAft>
              <a:buClr>
                <a:schemeClr val="dk1"/>
              </a:buClr>
              <a:buSzPts val="3200"/>
              <a:buFont typeface="Paytone One"/>
              <a:buNone/>
              <a:defRPr sz="3200" b="1">
                <a:solidFill>
                  <a:schemeClr val="dk1"/>
                </a:solidFill>
                <a:latin typeface="Paytone One"/>
                <a:ea typeface="Paytone One"/>
                <a:cs typeface="Paytone One"/>
                <a:sym typeface="Paytone One"/>
              </a:defRPr>
            </a:lvl2pPr>
            <a:lvl3pPr lvl="2" algn="ctr">
              <a:spcBef>
                <a:spcPts val="0"/>
              </a:spcBef>
              <a:spcAft>
                <a:spcPts val="0"/>
              </a:spcAft>
              <a:buClr>
                <a:schemeClr val="dk1"/>
              </a:buClr>
              <a:buSzPts val="3200"/>
              <a:buFont typeface="Paytone One"/>
              <a:buNone/>
              <a:defRPr sz="3200" b="1">
                <a:solidFill>
                  <a:schemeClr val="dk1"/>
                </a:solidFill>
                <a:latin typeface="Paytone One"/>
                <a:ea typeface="Paytone One"/>
                <a:cs typeface="Paytone One"/>
                <a:sym typeface="Paytone One"/>
              </a:defRPr>
            </a:lvl3pPr>
            <a:lvl4pPr lvl="3" algn="ctr">
              <a:spcBef>
                <a:spcPts val="0"/>
              </a:spcBef>
              <a:spcAft>
                <a:spcPts val="0"/>
              </a:spcAft>
              <a:buClr>
                <a:schemeClr val="dk1"/>
              </a:buClr>
              <a:buSzPts val="3200"/>
              <a:buFont typeface="Paytone One"/>
              <a:buNone/>
              <a:defRPr sz="3200" b="1">
                <a:solidFill>
                  <a:schemeClr val="dk1"/>
                </a:solidFill>
                <a:latin typeface="Paytone One"/>
                <a:ea typeface="Paytone One"/>
                <a:cs typeface="Paytone One"/>
                <a:sym typeface="Paytone One"/>
              </a:defRPr>
            </a:lvl4pPr>
            <a:lvl5pPr lvl="4" algn="ctr">
              <a:spcBef>
                <a:spcPts val="0"/>
              </a:spcBef>
              <a:spcAft>
                <a:spcPts val="0"/>
              </a:spcAft>
              <a:buClr>
                <a:schemeClr val="dk1"/>
              </a:buClr>
              <a:buSzPts val="3200"/>
              <a:buFont typeface="Paytone One"/>
              <a:buNone/>
              <a:defRPr sz="3200" b="1">
                <a:solidFill>
                  <a:schemeClr val="dk1"/>
                </a:solidFill>
                <a:latin typeface="Paytone One"/>
                <a:ea typeface="Paytone One"/>
                <a:cs typeface="Paytone One"/>
                <a:sym typeface="Paytone One"/>
              </a:defRPr>
            </a:lvl5pPr>
            <a:lvl6pPr lvl="5" algn="ctr">
              <a:spcBef>
                <a:spcPts val="0"/>
              </a:spcBef>
              <a:spcAft>
                <a:spcPts val="0"/>
              </a:spcAft>
              <a:buClr>
                <a:schemeClr val="dk1"/>
              </a:buClr>
              <a:buSzPts val="3200"/>
              <a:buFont typeface="Paytone One"/>
              <a:buNone/>
              <a:defRPr sz="3200" b="1">
                <a:solidFill>
                  <a:schemeClr val="dk1"/>
                </a:solidFill>
                <a:latin typeface="Paytone One"/>
                <a:ea typeface="Paytone One"/>
                <a:cs typeface="Paytone One"/>
                <a:sym typeface="Paytone One"/>
              </a:defRPr>
            </a:lvl6pPr>
            <a:lvl7pPr lvl="6" algn="ctr">
              <a:spcBef>
                <a:spcPts val="0"/>
              </a:spcBef>
              <a:spcAft>
                <a:spcPts val="0"/>
              </a:spcAft>
              <a:buClr>
                <a:schemeClr val="dk1"/>
              </a:buClr>
              <a:buSzPts val="3200"/>
              <a:buFont typeface="Paytone One"/>
              <a:buNone/>
              <a:defRPr sz="3200" b="1">
                <a:solidFill>
                  <a:schemeClr val="dk1"/>
                </a:solidFill>
                <a:latin typeface="Paytone One"/>
                <a:ea typeface="Paytone One"/>
                <a:cs typeface="Paytone One"/>
                <a:sym typeface="Paytone One"/>
              </a:defRPr>
            </a:lvl7pPr>
            <a:lvl8pPr lvl="7" algn="ctr">
              <a:spcBef>
                <a:spcPts val="0"/>
              </a:spcBef>
              <a:spcAft>
                <a:spcPts val="0"/>
              </a:spcAft>
              <a:buClr>
                <a:schemeClr val="dk1"/>
              </a:buClr>
              <a:buSzPts val="3200"/>
              <a:buFont typeface="Paytone One"/>
              <a:buNone/>
              <a:defRPr sz="3200" b="1">
                <a:solidFill>
                  <a:schemeClr val="dk1"/>
                </a:solidFill>
                <a:latin typeface="Paytone One"/>
                <a:ea typeface="Paytone One"/>
                <a:cs typeface="Paytone One"/>
                <a:sym typeface="Paytone One"/>
              </a:defRPr>
            </a:lvl8pPr>
            <a:lvl9pPr lvl="8" algn="ctr">
              <a:spcBef>
                <a:spcPts val="0"/>
              </a:spcBef>
              <a:spcAft>
                <a:spcPts val="0"/>
              </a:spcAft>
              <a:buClr>
                <a:schemeClr val="dk1"/>
              </a:buClr>
              <a:buSzPts val="3200"/>
              <a:buFont typeface="Paytone One"/>
              <a:buNone/>
              <a:defRPr sz="3200" b="1">
                <a:solidFill>
                  <a:schemeClr val="dk1"/>
                </a:solidFill>
                <a:latin typeface="Paytone One"/>
                <a:ea typeface="Paytone One"/>
                <a:cs typeface="Paytone One"/>
                <a:sym typeface="Paytone One"/>
              </a:defRPr>
            </a:lvl9pPr>
          </a:lstStyle>
          <a:p>
            <a:endParaRPr/>
          </a:p>
        </p:txBody>
      </p:sp>
      <p:sp>
        <p:nvSpPr>
          <p:cNvPr id="7" name="Google Shape;7;p1"/>
          <p:cNvSpPr txBox="1">
            <a:spLocks noGrp="1"/>
          </p:cNvSpPr>
          <p:nvPr>
            <p:ph type="body" idx="1"/>
          </p:nvPr>
        </p:nvSpPr>
        <p:spPr>
          <a:xfrm>
            <a:off x="722375" y="1200895"/>
            <a:ext cx="76992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Assistant"/>
              <a:buChar char="●"/>
              <a:defRPr>
                <a:solidFill>
                  <a:schemeClr val="dk1"/>
                </a:solidFill>
                <a:latin typeface="Assistant"/>
                <a:ea typeface="Assistant"/>
                <a:cs typeface="Assistant"/>
                <a:sym typeface="Assistant"/>
              </a:defRPr>
            </a:lvl1pPr>
            <a:lvl2pPr marL="914400" lvl="1" indent="-317500">
              <a:lnSpc>
                <a:spcPct val="100000"/>
              </a:lnSpc>
              <a:spcBef>
                <a:spcPts val="0"/>
              </a:spcBef>
              <a:spcAft>
                <a:spcPts val="0"/>
              </a:spcAft>
              <a:buClr>
                <a:schemeClr val="dk1"/>
              </a:buClr>
              <a:buSzPts val="1400"/>
              <a:buFont typeface="Assistant"/>
              <a:buChar char="○"/>
              <a:defRPr>
                <a:solidFill>
                  <a:schemeClr val="dk1"/>
                </a:solidFill>
                <a:latin typeface="Assistant"/>
                <a:ea typeface="Assistant"/>
                <a:cs typeface="Assistant"/>
                <a:sym typeface="Assistant"/>
              </a:defRPr>
            </a:lvl2pPr>
            <a:lvl3pPr marL="1371600" lvl="2" indent="-317500">
              <a:lnSpc>
                <a:spcPct val="100000"/>
              </a:lnSpc>
              <a:spcBef>
                <a:spcPts val="0"/>
              </a:spcBef>
              <a:spcAft>
                <a:spcPts val="0"/>
              </a:spcAft>
              <a:buClr>
                <a:schemeClr val="dk1"/>
              </a:buClr>
              <a:buSzPts val="1400"/>
              <a:buFont typeface="Assistant"/>
              <a:buChar char="■"/>
              <a:defRPr>
                <a:solidFill>
                  <a:schemeClr val="dk1"/>
                </a:solidFill>
                <a:latin typeface="Assistant"/>
                <a:ea typeface="Assistant"/>
                <a:cs typeface="Assistant"/>
                <a:sym typeface="Assistant"/>
              </a:defRPr>
            </a:lvl3pPr>
            <a:lvl4pPr marL="1828800" lvl="3" indent="-317500">
              <a:lnSpc>
                <a:spcPct val="100000"/>
              </a:lnSpc>
              <a:spcBef>
                <a:spcPts val="0"/>
              </a:spcBef>
              <a:spcAft>
                <a:spcPts val="0"/>
              </a:spcAft>
              <a:buClr>
                <a:schemeClr val="dk1"/>
              </a:buClr>
              <a:buSzPts val="1400"/>
              <a:buFont typeface="Assistant"/>
              <a:buChar char="●"/>
              <a:defRPr>
                <a:solidFill>
                  <a:schemeClr val="dk1"/>
                </a:solidFill>
                <a:latin typeface="Assistant"/>
                <a:ea typeface="Assistant"/>
                <a:cs typeface="Assistant"/>
                <a:sym typeface="Assistant"/>
              </a:defRPr>
            </a:lvl4pPr>
            <a:lvl5pPr marL="2286000" lvl="4" indent="-317500">
              <a:lnSpc>
                <a:spcPct val="100000"/>
              </a:lnSpc>
              <a:spcBef>
                <a:spcPts val="0"/>
              </a:spcBef>
              <a:spcAft>
                <a:spcPts val="0"/>
              </a:spcAft>
              <a:buClr>
                <a:schemeClr val="dk1"/>
              </a:buClr>
              <a:buSzPts val="1400"/>
              <a:buFont typeface="Assistant"/>
              <a:buChar char="○"/>
              <a:defRPr>
                <a:solidFill>
                  <a:schemeClr val="dk1"/>
                </a:solidFill>
                <a:latin typeface="Assistant"/>
                <a:ea typeface="Assistant"/>
                <a:cs typeface="Assistant"/>
                <a:sym typeface="Assistant"/>
              </a:defRPr>
            </a:lvl5pPr>
            <a:lvl6pPr marL="2743200" lvl="5" indent="-317500">
              <a:lnSpc>
                <a:spcPct val="100000"/>
              </a:lnSpc>
              <a:spcBef>
                <a:spcPts val="0"/>
              </a:spcBef>
              <a:spcAft>
                <a:spcPts val="0"/>
              </a:spcAft>
              <a:buClr>
                <a:schemeClr val="dk1"/>
              </a:buClr>
              <a:buSzPts val="1400"/>
              <a:buFont typeface="Assistant"/>
              <a:buChar char="■"/>
              <a:defRPr>
                <a:solidFill>
                  <a:schemeClr val="dk1"/>
                </a:solidFill>
                <a:latin typeface="Assistant"/>
                <a:ea typeface="Assistant"/>
                <a:cs typeface="Assistant"/>
                <a:sym typeface="Assistant"/>
              </a:defRPr>
            </a:lvl6pPr>
            <a:lvl7pPr marL="3200400" lvl="6" indent="-317500">
              <a:lnSpc>
                <a:spcPct val="100000"/>
              </a:lnSpc>
              <a:spcBef>
                <a:spcPts val="0"/>
              </a:spcBef>
              <a:spcAft>
                <a:spcPts val="0"/>
              </a:spcAft>
              <a:buClr>
                <a:schemeClr val="dk1"/>
              </a:buClr>
              <a:buSzPts val="1400"/>
              <a:buFont typeface="Assistant"/>
              <a:buChar char="●"/>
              <a:defRPr>
                <a:solidFill>
                  <a:schemeClr val="dk1"/>
                </a:solidFill>
                <a:latin typeface="Assistant"/>
                <a:ea typeface="Assistant"/>
                <a:cs typeface="Assistant"/>
                <a:sym typeface="Assistant"/>
              </a:defRPr>
            </a:lvl7pPr>
            <a:lvl8pPr marL="3657600" lvl="7" indent="-317500">
              <a:lnSpc>
                <a:spcPct val="100000"/>
              </a:lnSpc>
              <a:spcBef>
                <a:spcPts val="0"/>
              </a:spcBef>
              <a:spcAft>
                <a:spcPts val="0"/>
              </a:spcAft>
              <a:buClr>
                <a:schemeClr val="dk1"/>
              </a:buClr>
              <a:buSzPts val="1400"/>
              <a:buFont typeface="Assistant"/>
              <a:buChar char="○"/>
              <a:defRPr>
                <a:solidFill>
                  <a:schemeClr val="dk1"/>
                </a:solidFill>
                <a:latin typeface="Assistant"/>
                <a:ea typeface="Assistant"/>
                <a:cs typeface="Assistant"/>
                <a:sym typeface="Assistant"/>
              </a:defRPr>
            </a:lvl8pPr>
            <a:lvl9pPr marL="4114800" lvl="8" indent="-317500">
              <a:lnSpc>
                <a:spcPct val="100000"/>
              </a:lnSpc>
              <a:spcBef>
                <a:spcPts val="0"/>
              </a:spcBef>
              <a:spcAft>
                <a:spcPts val="0"/>
              </a:spcAft>
              <a:buClr>
                <a:schemeClr val="dk1"/>
              </a:buClr>
              <a:buSzPts val="1400"/>
              <a:buFont typeface="Assistant"/>
              <a:buChar char="■"/>
              <a:defRPr>
                <a:solidFill>
                  <a:schemeClr val="dk1"/>
                </a:solidFill>
                <a:latin typeface="Assistant"/>
                <a:ea typeface="Assistant"/>
                <a:cs typeface="Assistant"/>
                <a:sym typeface="Assistan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4" r:id="rId5"/>
    <p:sldLayoutId id="2147483655" r:id="rId6"/>
    <p:sldLayoutId id="2147483658" r:id="rId7"/>
    <p:sldLayoutId id="2147483659" r:id="rId8"/>
    <p:sldLayoutId id="2147483661" r:id="rId9"/>
    <p:sldLayoutId id="2147483662" r:id="rId10"/>
    <p:sldLayoutId id="2147483663" r:id="rId11"/>
    <p:sldLayoutId id="2147483665" r:id="rId12"/>
    <p:sldLayoutId id="2147483671" r:id="rId13"/>
    <p:sldLayoutId id="2147483674" r:id="rId14"/>
    <p:sldLayoutId id="2147483675" r:id="rId15"/>
    <p:sldLayoutId id="2147483681" r:id="rId16"/>
    <p:sldLayoutId id="2147483682"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rwan_3782@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s://yourbusiness.azcentral.com/ethical-performance-measures-16400.html"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hyperlink" Target="https://blog.whistleblowersecurity.com/blog/what-is-ethical-performance"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0"/>
          <p:cNvSpPr/>
          <p:nvPr/>
        </p:nvSpPr>
        <p:spPr>
          <a:xfrm flipH="1">
            <a:off x="0" y="7300"/>
            <a:ext cx="2519400" cy="5143500"/>
          </a:xfrm>
          <a:prstGeom prst="corner">
            <a:avLst>
              <a:gd name="adj1" fmla="val 50000"/>
              <a:gd name="adj2" fmla="val 50000"/>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5" name="Google Shape;215;p40"/>
          <p:cNvSpPr/>
          <p:nvPr/>
        </p:nvSpPr>
        <p:spPr>
          <a:xfrm rot="-5400000" flipH="1">
            <a:off x="2643750" y="-2023598"/>
            <a:ext cx="4194000" cy="8806500"/>
          </a:xfrm>
          <a:prstGeom prst="corner">
            <a:avLst>
              <a:gd name="adj1" fmla="val 132728"/>
              <a:gd name="adj2" fmla="val 76382"/>
            </a:avLst>
          </a:prstGeom>
          <a:solidFill>
            <a:schemeClr val="accent2">
              <a:lumMod val="40000"/>
              <a:lumOff val="60000"/>
              <a:alpha val="537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229;p42"/>
          <p:cNvSpPr/>
          <p:nvPr/>
        </p:nvSpPr>
        <p:spPr>
          <a:xfrm rot="5400000">
            <a:off x="3312100" y="-2968252"/>
            <a:ext cx="1592700" cy="8216900"/>
          </a:xfrm>
          <a:prstGeom prst="corner">
            <a:avLst>
              <a:gd name="adj1" fmla="val 18720"/>
              <a:gd name="adj2" fmla="val 54229"/>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7" name="Google Shape;217;p40"/>
          <p:cNvSpPr txBox="1">
            <a:spLocks noGrp="1"/>
          </p:cNvSpPr>
          <p:nvPr>
            <p:ph type="ctrTitle"/>
          </p:nvPr>
        </p:nvSpPr>
        <p:spPr>
          <a:xfrm>
            <a:off x="2430415" y="1977662"/>
            <a:ext cx="6477452" cy="1021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000" dirty="0" smtClean="0">
                <a:solidFill>
                  <a:schemeClr val="bg2"/>
                </a:solidFill>
              </a:rPr>
              <a:t>Ethical </a:t>
            </a:r>
            <a:r>
              <a:rPr lang="en-US" sz="3000" dirty="0" smtClean="0">
                <a:solidFill>
                  <a:schemeClr val="bg2"/>
                </a:solidFill>
              </a:rPr>
              <a:t>Performance</a:t>
            </a:r>
            <a:r>
              <a:rPr lang="ar-SA" sz="3000" dirty="0" smtClean="0">
                <a:solidFill>
                  <a:schemeClr val="bg2"/>
                </a:solidFill>
              </a:rPr>
              <a:t> </a:t>
            </a:r>
            <a:r>
              <a:rPr lang="en-US" sz="3000" dirty="0" smtClean="0">
                <a:solidFill>
                  <a:srgbClr val="954F72"/>
                </a:solidFill>
              </a:rPr>
              <a:t>Assessment</a:t>
            </a:r>
            <a:endParaRPr sz="3000" dirty="0">
              <a:solidFill>
                <a:srgbClr val="954F72"/>
              </a:solidFill>
            </a:endParaRPr>
          </a:p>
        </p:txBody>
      </p:sp>
      <p:sp>
        <p:nvSpPr>
          <p:cNvPr id="216" name="Google Shape;216;p40"/>
          <p:cNvSpPr/>
          <p:nvPr/>
        </p:nvSpPr>
        <p:spPr>
          <a:xfrm>
            <a:off x="3887938" y="3382765"/>
            <a:ext cx="3397250" cy="939800"/>
          </a:xfrm>
          <a:prstGeom prst="roundRect">
            <a:avLst/>
          </a:prstGeom>
          <a:solidFill>
            <a:srgbClr val="C7CEEA">
              <a:alpha val="537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  </a:t>
            </a:r>
            <a:endParaRPr dirty="0"/>
          </a:p>
        </p:txBody>
      </p:sp>
      <p:sp>
        <p:nvSpPr>
          <p:cNvPr id="11" name="TextBox 10"/>
          <p:cNvSpPr txBox="1"/>
          <p:nvPr/>
        </p:nvSpPr>
        <p:spPr>
          <a:xfrm>
            <a:off x="3964567" y="3423879"/>
            <a:ext cx="3659615" cy="830997"/>
          </a:xfrm>
          <a:prstGeom prst="rect">
            <a:avLst/>
          </a:prstGeom>
          <a:noFill/>
        </p:spPr>
        <p:txBody>
          <a:bodyPr wrap="square" rtlCol="0">
            <a:spAutoFit/>
          </a:bodyPr>
          <a:lstStyle/>
          <a:p>
            <a:pPr lvl="0"/>
            <a:r>
              <a:rPr lang="en-US" sz="1600" dirty="0">
                <a:solidFill>
                  <a:schemeClr val="tx1"/>
                </a:solidFill>
                <a:latin typeface="Helvetica Neue" panose="020B0604020202020204" charset="0"/>
              </a:rPr>
              <a:t>By: Marwan Fouad Abed Eloshipi</a:t>
            </a:r>
          </a:p>
          <a:p>
            <a:pPr lvl="0"/>
            <a:r>
              <a:rPr lang="en-US" sz="1600" dirty="0">
                <a:solidFill>
                  <a:schemeClr val="tx1"/>
                </a:solidFill>
                <a:latin typeface="Helvetica Neue" panose="020B0604020202020204" charset="0"/>
              </a:rPr>
              <a:t>ID: 3782</a:t>
            </a:r>
          </a:p>
          <a:p>
            <a:pPr lvl="0"/>
            <a:r>
              <a:rPr lang="en-US" sz="1600" dirty="0">
                <a:solidFill>
                  <a:schemeClr val="tx1"/>
                </a:solidFill>
                <a:latin typeface="Helvetica Neue" panose="020B0604020202020204" charset="0"/>
              </a:rPr>
              <a:t>Email: </a:t>
            </a:r>
            <a:r>
              <a:rPr lang="en-US" sz="1600" dirty="0" smtClean="0">
                <a:latin typeface="Helvetica Neue" panose="020B0604020202020204" charset="0"/>
                <a:hlinkClick r:id="rId3"/>
              </a:rPr>
              <a:t>marwan_3782@limu.edu.ly</a:t>
            </a:r>
            <a:r>
              <a:rPr lang="en-US" sz="1600" dirty="0" smtClean="0">
                <a:latin typeface="Helvetica Neue" panose="020B0604020202020204" charset="0"/>
              </a:rPr>
              <a:t> </a:t>
            </a:r>
            <a:endParaRPr lang="en-US" sz="1600" dirty="0">
              <a:latin typeface="Helvetica Neue" panose="020B0604020202020204" charset="0"/>
            </a:endParaRPr>
          </a:p>
        </p:txBody>
      </p:sp>
      <p:sp>
        <p:nvSpPr>
          <p:cNvPr id="9" name="Google Shape;718;p31"/>
          <p:cNvSpPr txBox="1"/>
          <p:nvPr/>
        </p:nvSpPr>
        <p:spPr>
          <a:xfrm>
            <a:off x="2560488" y="475740"/>
            <a:ext cx="4023025" cy="567673"/>
          </a:xfrm>
          <a:prstGeom prst="rect">
            <a:avLst/>
          </a:prstGeom>
          <a:noFill/>
          <a:ln>
            <a:noFill/>
          </a:ln>
          <a:effectLst/>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600" b="1" dirty="0" smtClean="0">
                <a:solidFill>
                  <a:schemeClr val="bg2">
                    <a:lumMod val="75000"/>
                  </a:schemeClr>
                </a:solidFill>
                <a:latin typeface="Be Vietnam"/>
                <a:ea typeface="Be Vietnam"/>
                <a:cs typeface="Be Vietnam"/>
                <a:sym typeface="Be Vietnam"/>
              </a:rPr>
              <a:t>Libyan International Medical University</a:t>
            </a:r>
          </a:p>
          <a:p>
            <a:pPr marL="0" lvl="0" indent="0" algn="ctr" rtl="0">
              <a:lnSpc>
                <a:spcPct val="80000"/>
              </a:lnSpc>
              <a:spcBef>
                <a:spcPts val="0"/>
              </a:spcBef>
              <a:spcAft>
                <a:spcPts val="0"/>
              </a:spcAft>
              <a:buNone/>
            </a:pPr>
            <a:r>
              <a:rPr lang="en" sz="1600" b="1" dirty="0" smtClean="0">
                <a:solidFill>
                  <a:schemeClr val="bg2">
                    <a:lumMod val="75000"/>
                  </a:schemeClr>
                </a:solidFill>
                <a:latin typeface="Be Vietnam"/>
                <a:ea typeface="Be Vietnam"/>
                <a:cs typeface="Be Vietnam"/>
                <a:sym typeface="Be Vietnam"/>
              </a:rPr>
              <a:t>Faculty of Business Administration </a:t>
            </a:r>
            <a:endParaRPr sz="1600" b="1" dirty="0">
              <a:solidFill>
                <a:schemeClr val="bg2">
                  <a:lumMod val="75000"/>
                </a:schemeClr>
              </a:solidFill>
              <a:latin typeface="Be Vietnam"/>
              <a:ea typeface="Be Vietnam"/>
              <a:cs typeface="Be Vietnam"/>
              <a:sym typeface="Be Vietnam"/>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5695" y="393816"/>
            <a:ext cx="731520" cy="73152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3316" y="393816"/>
            <a:ext cx="721918" cy="7315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09"/>
        <p:cNvGrpSpPr/>
        <p:nvPr/>
      </p:nvGrpSpPr>
      <p:grpSpPr>
        <a:xfrm>
          <a:off x="0" y="0"/>
          <a:ext cx="0" cy="0"/>
          <a:chOff x="0" y="0"/>
          <a:chExt cx="0" cy="0"/>
        </a:xfrm>
      </p:grpSpPr>
      <p:sp>
        <p:nvSpPr>
          <p:cNvPr id="810" name="Google Shape;810;p69"/>
          <p:cNvSpPr/>
          <p:nvPr/>
        </p:nvSpPr>
        <p:spPr>
          <a:xfrm rot="5400000" flipH="1">
            <a:off x="3273350" y="-1616150"/>
            <a:ext cx="2965450" cy="8775850"/>
          </a:xfrm>
          <a:prstGeom prst="corner">
            <a:avLst>
              <a:gd name="adj1" fmla="val 248524"/>
              <a:gd name="adj2" fmla="val 68395"/>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 name="Google Shape;281;p46"/>
          <p:cNvSpPr txBox="1">
            <a:spLocks/>
          </p:cNvSpPr>
          <p:nvPr/>
        </p:nvSpPr>
        <p:spPr>
          <a:xfrm>
            <a:off x="492593" y="266788"/>
            <a:ext cx="567131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3200"/>
              <a:buFont typeface="Paytone One"/>
              <a:buNone/>
              <a:defRPr sz="3000" b="1" i="0" u="none" strike="noStrike" cap="none">
                <a:solidFill>
                  <a:schemeClr val="dk1"/>
                </a:solidFill>
                <a:latin typeface="Paytone One"/>
                <a:ea typeface="Paytone One"/>
                <a:cs typeface="Paytone One"/>
                <a:sym typeface="Paytone One"/>
              </a:defRPr>
            </a:lvl1pPr>
            <a:lvl2pPr marR="0" lvl="1"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2pPr>
            <a:lvl3pPr marR="0" lvl="2"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3pPr>
            <a:lvl4pPr marR="0" lvl="3"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4pPr>
            <a:lvl5pPr marR="0" lvl="4"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5pPr>
            <a:lvl6pPr marR="0" lvl="5"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6pPr>
            <a:lvl7pPr marR="0" lvl="6"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7pPr>
            <a:lvl8pPr marR="0" lvl="7"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8pPr>
            <a:lvl9pPr marR="0" lvl="8"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9pPr>
          </a:lstStyle>
          <a:p>
            <a:r>
              <a:rPr lang="en-US" sz="2800" dirty="0" smtClean="0">
                <a:solidFill>
                  <a:schemeClr val="bg2"/>
                </a:solidFill>
              </a:rPr>
              <a:t>Ethical Performance </a:t>
            </a:r>
            <a:r>
              <a:rPr lang="en-US" sz="2800" dirty="0">
                <a:solidFill>
                  <a:schemeClr val="bg2"/>
                </a:solidFill>
              </a:rPr>
              <a:t>M</a:t>
            </a:r>
            <a:r>
              <a:rPr lang="en-US" sz="2800" dirty="0" smtClean="0">
                <a:solidFill>
                  <a:schemeClr val="bg2"/>
                </a:solidFill>
              </a:rPr>
              <a:t>easures</a:t>
            </a:r>
            <a:endParaRPr lang="en-US" sz="2800" dirty="0"/>
          </a:p>
        </p:txBody>
      </p:sp>
      <p:sp>
        <p:nvSpPr>
          <p:cNvPr id="6" name="TextBox 5"/>
          <p:cNvSpPr txBox="1"/>
          <p:nvPr/>
        </p:nvSpPr>
        <p:spPr>
          <a:xfrm>
            <a:off x="543394" y="2954946"/>
            <a:ext cx="7137400" cy="1000274"/>
          </a:xfrm>
          <a:prstGeom prst="rect">
            <a:avLst/>
          </a:prstGeom>
          <a:noFill/>
        </p:spPr>
        <p:txBody>
          <a:bodyPr wrap="square" rtlCol="0">
            <a:spAutoFit/>
          </a:bodyPr>
          <a:lstStyle/>
          <a:p>
            <a:pPr>
              <a:lnSpc>
                <a:spcPct val="150000"/>
              </a:lnSpc>
            </a:pPr>
            <a:r>
              <a:rPr lang="en-US" sz="1800" b="1" dirty="0" smtClean="0">
                <a:solidFill>
                  <a:schemeClr val="accent6">
                    <a:lumMod val="75000"/>
                  </a:schemeClr>
                </a:solidFill>
              </a:rPr>
              <a:t>Set Goals and Evaluate Performance </a:t>
            </a:r>
            <a:endParaRPr lang="en-US" dirty="0" smtClean="0">
              <a:solidFill>
                <a:schemeClr val="accent6">
                  <a:lumMod val="75000"/>
                </a:schemeClr>
              </a:solidFill>
            </a:endParaRPr>
          </a:p>
          <a:p>
            <a:pPr algn="just">
              <a:buClr>
                <a:srgbClr val="954F72"/>
              </a:buClr>
            </a:pPr>
            <a:r>
              <a:rPr lang="en-US" sz="1600" dirty="0" smtClean="0"/>
              <a:t>After ethical performance measures are set, the business owner sets goals for improving the company’s ethical performance.</a:t>
            </a:r>
          </a:p>
        </p:txBody>
      </p:sp>
      <p:sp>
        <p:nvSpPr>
          <p:cNvPr id="3" name="Rectangle 2"/>
          <p:cNvSpPr/>
          <p:nvPr/>
        </p:nvSpPr>
        <p:spPr>
          <a:xfrm>
            <a:off x="543394" y="1494861"/>
            <a:ext cx="7137399" cy="1000274"/>
          </a:xfrm>
          <a:prstGeom prst="rect">
            <a:avLst/>
          </a:prstGeom>
        </p:spPr>
        <p:txBody>
          <a:bodyPr wrap="square">
            <a:spAutoFit/>
          </a:bodyPr>
          <a:lstStyle/>
          <a:p>
            <a:pPr algn="just">
              <a:lnSpc>
                <a:spcPct val="150000"/>
              </a:lnSpc>
              <a:buClr>
                <a:srgbClr val="954F72"/>
              </a:buClr>
            </a:pPr>
            <a:r>
              <a:rPr lang="en-US" sz="1800" b="1" dirty="0">
                <a:solidFill>
                  <a:schemeClr val="accent6">
                    <a:lumMod val="75000"/>
                  </a:schemeClr>
                </a:solidFill>
              </a:rPr>
              <a:t>Environmental Protection Measures</a:t>
            </a:r>
            <a:endParaRPr lang="en-US" sz="1800" dirty="0"/>
          </a:p>
          <a:p>
            <a:pPr algn="just">
              <a:buClr>
                <a:srgbClr val="954F72"/>
              </a:buClr>
            </a:pPr>
            <a:r>
              <a:rPr lang="en-US" sz="1600" dirty="0"/>
              <a:t>Reducing waste, cutting energy usage and using sustainable materials are goals shared by large and small businesses.</a:t>
            </a:r>
          </a:p>
        </p:txBody>
      </p:sp>
      <p:sp>
        <p:nvSpPr>
          <p:cNvPr id="8" name="TextBox 7"/>
          <p:cNvSpPr txBox="1"/>
          <p:nvPr/>
        </p:nvSpPr>
        <p:spPr>
          <a:xfrm>
            <a:off x="338250" y="4359495"/>
            <a:ext cx="514350" cy="400110"/>
          </a:xfrm>
          <a:prstGeom prst="rect">
            <a:avLst/>
          </a:prstGeom>
          <a:noFill/>
        </p:spPr>
        <p:txBody>
          <a:bodyPr wrap="square" rtlCol="0">
            <a:spAutoFit/>
          </a:bodyPr>
          <a:lstStyle/>
          <a:p>
            <a:r>
              <a:rPr lang="en-US" sz="2000" b="1" dirty="0" smtClean="0"/>
              <a:t>10</a:t>
            </a:r>
            <a:endParaRPr lang="en-US" sz="2000" b="1" dirty="0"/>
          </a:p>
        </p:txBody>
      </p:sp>
      <p:sp>
        <p:nvSpPr>
          <p:cNvPr id="10" name="Google Shape;702;p63"/>
          <p:cNvSpPr/>
          <p:nvPr/>
        </p:nvSpPr>
        <p:spPr>
          <a:xfrm>
            <a:off x="1462401" y="4065750"/>
            <a:ext cx="7712400" cy="734400"/>
          </a:xfrm>
          <a:prstGeom prst="rect">
            <a:avLst/>
          </a:pr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sp>
        <p:nvSpPr>
          <p:cNvPr id="701" name="Google Shape;701;p63"/>
          <p:cNvSpPr/>
          <p:nvPr/>
        </p:nvSpPr>
        <p:spPr>
          <a:xfrm rot="-5400000">
            <a:off x="2658000" y="-2025425"/>
            <a:ext cx="4194000" cy="8806500"/>
          </a:xfrm>
          <a:prstGeom prst="corner">
            <a:avLst>
              <a:gd name="adj1" fmla="val 132728"/>
              <a:gd name="adj2" fmla="val 76382"/>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2" name="Google Shape;702;p63"/>
          <p:cNvSpPr/>
          <p:nvPr/>
        </p:nvSpPr>
        <p:spPr>
          <a:xfrm>
            <a:off x="1462401" y="4065750"/>
            <a:ext cx="7712400" cy="734400"/>
          </a:xfrm>
          <a:prstGeom prst="rect">
            <a:avLst/>
          </a:pr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3" name="Google Shape;703;p63"/>
          <p:cNvSpPr/>
          <p:nvPr/>
        </p:nvSpPr>
        <p:spPr>
          <a:xfrm rot="5400000" flipH="1">
            <a:off x="3393778" y="-2670800"/>
            <a:ext cx="2385300" cy="7688700"/>
          </a:xfrm>
          <a:prstGeom prst="corner">
            <a:avLst>
              <a:gd name="adj1" fmla="val 50000"/>
              <a:gd name="adj2" fmla="val 42019"/>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4" name="Google Shape;704;p63"/>
          <p:cNvSpPr txBox="1">
            <a:spLocks noGrp="1"/>
          </p:cNvSpPr>
          <p:nvPr>
            <p:ph type="title"/>
          </p:nvPr>
        </p:nvSpPr>
        <p:spPr>
          <a:xfrm>
            <a:off x="3630178" y="2759125"/>
            <a:ext cx="4808875" cy="981300"/>
          </a:xfrm>
          <a:prstGeom prst="rect">
            <a:avLst/>
          </a:prstGeom>
        </p:spPr>
        <p:txBody>
          <a:bodyPr spcFirstLastPara="1" wrap="square" lIns="91425" tIns="91425" rIns="91425" bIns="91425" anchor="t" anchorCtr="0">
            <a:noAutofit/>
          </a:bodyPr>
          <a:lstStyle/>
          <a:p>
            <a:pPr lvl="0"/>
            <a:r>
              <a:rPr lang="en-US" sz="3200" dirty="0">
                <a:solidFill>
                  <a:schemeClr val="bg2"/>
                </a:solidFill>
              </a:rPr>
              <a:t>Benefits of Ethical Performance Measures</a:t>
            </a:r>
          </a:p>
        </p:txBody>
      </p:sp>
      <p:sp>
        <p:nvSpPr>
          <p:cNvPr id="705" name="Google Shape;705;p63"/>
          <p:cNvSpPr txBox="1">
            <a:spLocks noGrp="1"/>
          </p:cNvSpPr>
          <p:nvPr>
            <p:ph type="title" idx="2"/>
          </p:nvPr>
        </p:nvSpPr>
        <p:spPr>
          <a:xfrm>
            <a:off x="6773753" y="1689870"/>
            <a:ext cx="1665300" cy="1101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03</a:t>
            </a:r>
            <a:endParaRPr dirty="0"/>
          </a:p>
        </p:txBody>
      </p:sp>
      <p:sp>
        <p:nvSpPr>
          <p:cNvPr id="8" name="TextBox 7"/>
          <p:cNvSpPr txBox="1"/>
          <p:nvPr/>
        </p:nvSpPr>
        <p:spPr>
          <a:xfrm>
            <a:off x="368300" y="4359495"/>
            <a:ext cx="514350" cy="400110"/>
          </a:xfrm>
          <a:prstGeom prst="rect">
            <a:avLst/>
          </a:prstGeom>
          <a:noFill/>
        </p:spPr>
        <p:txBody>
          <a:bodyPr wrap="square" rtlCol="0">
            <a:spAutoFit/>
          </a:bodyPr>
          <a:lstStyle/>
          <a:p>
            <a:r>
              <a:rPr lang="en-US" sz="2000" b="1" dirty="0" smtClean="0"/>
              <a:t>11</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Google Shape;672;p61"/>
          <p:cNvSpPr/>
          <p:nvPr/>
        </p:nvSpPr>
        <p:spPr>
          <a:xfrm>
            <a:off x="368300" y="0"/>
            <a:ext cx="7861300" cy="1129800"/>
          </a:xfrm>
          <a:prstGeom prst="corner">
            <a:avLst>
              <a:gd name="adj1" fmla="val 77166"/>
              <a:gd name="adj2" fmla="val 66748"/>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3" name="Google Shape;673;p61"/>
          <p:cNvSpPr/>
          <p:nvPr/>
        </p:nvSpPr>
        <p:spPr>
          <a:xfrm>
            <a:off x="4517575" y="1672600"/>
            <a:ext cx="4626300" cy="3521700"/>
          </a:xfrm>
          <a:prstGeom prst="rect">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4" name="Google Shape;674;p61"/>
          <p:cNvSpPr/>
          <p:nvPr/>
        </p:nvSpPr>
        <p:spPr>
          <a:xfrm>
            <a:off x="0" y="3217328"/>
            <a:ext cx="9144000" cy="1627722"/>
          </a:xfrm>
          <a:prstGeom prst="rect">
            <a:avLst/>
          </a:pr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5" name="Google Shape;675;p61"/>
          <p:cNvSpPr/>
          <p:nvPr/>
        </p:nvSpPr>
        <p:spPr>
          <a:xfrm>
            <a:off x="713250" y="1621800"/>
            <a:ext cx="3689700" cy="147963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6" name="Google Shape;676;p61"/>
          <p:cNvSpPr txBox="1">
            <a:spLocks noGrp="1"/>
          </p:cNvSpPr>
          <p:nvPr>
            <p:ph type="title"/>
          </p:nvPr>
        </p:nvSpPr>
        <p:spPr>
          <a:xfrm>
            <a:off x="520700" y="386375"/>
            <a:ext cx="7556500" cy="629750"/>
          </a:xfrm>
          <a:prstGeom prst="rect">
            <a:avLst/>
          </a:prstGeom>
        </p:spPr>
        <p:txBody>
          <a:bodyPr spcFirstLastPara="1" wrap="square" lIns="91425" tIns="91425" rIns="91425" bIns="91425" anchor="t" anchorCtr="0">
            <a:noAutofit/>
          </a:bodyPr>
          <a:lstStyle/>
          <a:p>
            <a:pPr lvl="0" algn="l"/>
            <a:r>
              <a:rPr lang="en-US" sz="2800" dirty="0">
                <a:solidFill>
                  <a:schemeClr val="bg2"/>
                </a:solidFill>
              </a:rPr>
              <a:t>Benefits of Ethical Performance Measures</a:t>
            </a:r>
            <a:endParaRPr sz="2800" dirty="0"/>
          </a:p>
        </p:txBody>
      </p:sp>
      <p:sp>
        <p:nvSpPr>
          <p:cNvPr id="677" name="Google Shape;677;p61"/>
          <p:cNvSpPr txBox="1">
            <a:spLocks noGrp="1"/>
          </p:cNvSpPr>
          <p:nvPr>
            <p:ph type="title" idx="2"/>
          </p:nvPr>
        </p:nvSpPr>
        <p:spPr>
          <a:xfrm>
            <a:off x="1653076" y="1693400"/>
            <a:ext cx="2481300" cy="43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Clarity </a:t>
            </a:r>
            <a:endParaRPr dirty="0"/>
          </a:p>
        </p:txBody>
      </p:sp>
      <p:sp>
        <p:nvSpPr>
          <p:cNvPr id="678" name="Google Shape;678;p61"/>
          <p:cNvSpPr txBox="1">
            <a:spLocks noGrp="1"/>
          </p:cNvSpPr>
          <p:nvPr>
            <p:ph type="subTitle" idx="1"/>
          </p:nvPr>
        </p:nvSpPr>
        <p:spPr>
          <a:xfrm>
            <a:off x="1652950" y="2101303"/>
            <a:ext cx="2749873" cy="819151"/>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smtClean="0"/>
              <a:t>High ethical standards makes it easier to know what to do – it provides clarity.</a:t>
            </a:r>
            <a:endParaRPr dirty="0"/>
          </a:p>
        </p:txBody>
      </p:sp>
      <p:sp>
        <p:nvSpPr>
          <p:cNvPr id="679" name="Google Shape;679;p61"/>
          <p:cNvSpPr txBox="1">
            <a:spLocks noGrp="1"/>
          </p:cNvSpPr>
          <p:nvPr>
            <p:ph type="title" idx="3"/>
          </p:nvPr>
        </p:nvSpPr>
        <p:spPr>
          <a:xfrm>
            <a:off x="5074201" y="1708722"/>
            <a:ext cx="2831327" cy="43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smtClean="0"/>
              <a:t>Improved Staff Morale </a:t>
            </a:r>
            <a:endParaRPr dirty="0"/>
          </a:p>
        </p:txBody>
      </p:sp>
      <p:sp>
        <p:nvSpPr>
          <p:cNvPr id="680" name="Google Shape;680;p61"/>
          <p:cNvSpPr txBox="1">
            <a:spLocks noGrp="1"/>
          </p:cNvSpPr>
          <p:nvPr>
            <p:ph type="subTitle" idx="4"/>
          </p:nvPr>
        </p:nvSpPr>
        <p:spPr>
          <a:xfrm>
            <a:off x="4690705" y="2101303"/>
            <a:ext cx="2914265" cy="964425"/>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a:t>L</a:t>
            </a:r>
            <a:r>
              <a:rPr lang="en-US" dirty="0" smtClean="0"/>
              <a:t>eaders with great work ethics create an environment where  members come forward when they see </a:t>
            </a:r>
            <a:r>
              <a:rPr lang="en-US" smtClean="0"/>
              <a:t>ethical lapses.</a:t>
            </a:r>
            <a:endParaRPr dirty="0"/>
          </a:p>
        </p:txBody>
      </p:sp>
      <p:sp>
        <p:nvSpPr>
          <p:cNvPr id="681" name="Google Shape;681;p61"/>
          <p:cNvSpPr txBox="1">
            <a:spLocks noGrp="1"/>
          </p:cNvSpPr>
          <p:nvPr>
            <p:ph type="title" idx="5"/>
          </p:nvPr>
        </p:nvSpPr>
        <p:spPr>
          <a:xfrm>
            <a:off x="4636720" y="3287361"/>
            <a:ext cx="3280620" cy="61995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smtClean="0"/>
              <a:t>Less Pressure to Make Sales</a:t>
            </a:r>
            <a:endParaRPr dirty="0"/>
          </a:p>
        </p:txBody>
      </p:sp>
      <p:sp>
        <p:nvSpPr>
          <p:cNvPr id="682" name="Google Shape;682;p61"/>
          <p:cNvSpPr txBox="1">
            <a:spLocks noGrp="1"/>
          </p:cNvSpPr>
          <p:nvPr>
            <p:ph type="subTitle" idx="6"/>
          </p:nvPr>
        </p:nvSpPr>
        <p:spPr>
          <a:xfrm>
            <a:off x="4690705" y="3728344"/>
            <a:ext cx="2914265" cy="1031261"/>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smtClean="0"/>
              <a:t>A leader with great ethics sets an example by giving customers all the info to make a great buying decision. Even if it results to losing them.</a:t>
            </a:r>
            <a:endParaRPr dirty="0"/>
          </a:p>
        </p:txBody>
      </p:sp>
      <p:sp>
        <p:nvSpPr>
          <p:cNvPr id="683" name="Google Shape;683;p61"/>
          <p:cNvSpPr txBox="1">
            <a:spLocks noGrp="1"/>
          </p:cNvSpPr>
          <p:nvPr>
            <p:ph type="title" idx="7"/>
          </p:nvPr>
        </p:nvSpPr>
        <p:spPr>
          <a:xfrm>
            <a:off x="1653075" y="3375930"/>
            <a:ext cx="2831328" cy="43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Organizational Pride </a:t>
            </a:r>
            <a:endParaRPr dirty="0"/>
          </a:p>
        </p:txBody>
      </p:sp>
      <p:sp>
        <p:nvSpPr>
          <p:cNvPr id="684" name="Google Shape;684;p61"/>
          <p:cNvSpPr txBox="1">
            <a:spLocks noGrp="1"/>
          </p:cNvSpPr>
          <p:nvPr>
            <p:ph type="subTitle" idx="8"/>
          </p:nvPr>
        </p:nvSpPr>
        <p:spPr>
          <a:xfrm>
            <a:off x="1352391" y="3728344"/>
            <a:ext cx="3050432" cy="975167"/>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smtClean="0"/>
              <a:t>A leader with great ethics shares the rewards of the company’s success with their members. The rewards include </a:t>
            </a:r>
            <a:r>
              <a:rPr lang="en-US" dirty="0"/>
              <a:t>h</a:t>
            </a:r>
            <a:r>
              <a:rPr lang="en-US" dirty="0" smtClean="0"/>
              <a:t>igher salaries or wages.</a:t>
            </a:r>
            <a:endParaRPr dirty="0"/>
          </a:p>
        </p:txBody>
      </p:sp>
      <p:sp>
        <p:nvSpPr>
          <p:cNvPr id="685" name="Google Shape;685;p61"/>
          <p:cNvSpPr txBox="1">
            <a:spLocks noGrp="1"/>
          </p:cNvSpPr>
          <p:nvPr>
            <p:ph type="title" idx="3"/>
          </p:nvPr>
        </p:nvSpPr>
        <p:spPr>
          <a:xfrm>
            <a:off x="7905654" y="1989650"/>
            <a:ext cx="711000" cy="642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B</a:t>
            </a:r>
            <a:endParaRPr sz="3200" dirty="0"/>
          </a:p>
        </p:txBody>
      </p:sp>
      <p:sp>
        <p:nvSpPr>
          <p:cNvPr id="686" name="Google Shape;686;p61"/>
          <p:cNvSpPr txBox="1">
            <a:spLocks noGrp="1"/>
          </p:cNvSpPr>
          <p:nvPr>
            <p:ph type="title" idx="7"/>
          </p:nvPr>
        </p:nvSpPr>
        <p:spPr>
          <a:xfrm>
            <a:off x="7905654" y="3556300"/>
            <a:ext cx="711000" cy="642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D</a:t>
            </a:r>
            <a:endParaRPr sz="3200" dirty="0"/>
          </a:p>
        </p:txBody>
      </p:sp>
      <p:sp>
        <p:nvSpPr>
          <p:cNvPr id="687" name="Google Shape;687;p61"/>
          <p:cNvSpPr txBox="1">
            <a:spLocks noGrp="1"/>
          </p:cNvSpPr>
          <p:nvPr>
            <p:ph type="title" idx="3"/>
          </p:nvPr>
        </p:nvSpPr>
        <p:spPr>
          <a:xfrm>
            <a:off x="827675" y="1989650"/>
            <a:ext cx="711000" cy="642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a:t>A</a:t>
            </a:r>
            <a:endParaRPr sz="3200" dirty="0"/>
          </a:p>
        </p:txBody>
      </p:sp>
      <p:sp>
        <p:nvSpPr>
          <p:cNvPr id="688" name="Google Shape;688;p61"/>
          <p:cNvSpPr txBox="1">
            <a:spLocks noGrp="1"/>
          </p:cNvSpPr>
          <p:nvPr>
            <p:ph type="title" idx="7"/>
          </p:nvPr>
        </p:nvSpPr>
        <p:spPr>
          <a:xfrm>
            <a:off x="827675" y="3556300"/>
            <a:ext cx="711000" cy="642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a:t>C</a:t>
            </a:r>
            <a:endParaRPr sz="3200" dirty="0"/>
          </a:p>
        </p:txBody>
      </p:sp>
      <p:sp>
        <p:nvSpPr>
          <p:cNvPr id="19" name="TextBox 18"/>
          <p:cNvSpPr txBox="1"/>
          <p:nvPr/>
        </p:nvSpPr>
        <p:spPr>
          <a:xfrm>
            <a:off x="368300" y="4359495"/>
            <a:ext cx="514350" cy="400110"/>
          </a:xfrm>
          <a:prstGeom prst="rect">
            <a:avLst/>
          </a:prstGeom>
          <a:noFill/>
        </p:spPr>
        <p:txBody>
          <a:bodyPr wrap="square" rtlCol="0">
            <a:spAutoFit/>
          </a:bodyPr>
          <a:lstStyle/>
          <a:p>
            <a:r>
              <a:rPr lang="en-US" sz="2000" b="1" dirty="0" smtClean="0"/>
              <a:t>12</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15"/>
        <p:cNvGrpSpPr/>
        <p:nvPr/>
      </p:nvGrpSpPr>
      <p:grpSpPr>
        <a:xfrm>
          <a:off x="0" y="0"/>
          <a:ext cx="0" cy="0"/>
          <a:chOff x="0" y="0"/>
          <a:chExt cx="0" cy="0"/>
        </a:xfrm>
      </p:grpSpPr>
      <p:sp>
        <p:nvSpPr>
          <p:cNvPr id="816" name="Google Shape;816;p70"/>
          <p:cNvSpPr/>
          <p:nvPr/>
        </p:nvSpPr>
        <p:spPr>
          <a:xfrm>
            <a:off x="1612475" y="865350"/>
            <a:ext cx="1006200" cy="4138200"/>
          </a:xfrm>
          <a:prstGeom prst="rect">
            <a:avLst/>
          </a:pr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7" name="Google Shape;817;p70"/>
          <p:cNvSpPr/>
          <p:nvPr/>
        </p:nvSpPr>
        <p:spPr>
          <a:xfrm>
            <a:off x="0" y="3583925"/>
            <a:ext cx="7866600" cy="106680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8" name="Google Shape;818;p70"/>
          <p:cNvSpPr/>
          <p:nvPr/>
        </p:nvSpPr>
        <p:spPr>
          <a:xfrm rot="-5400000">
            <a:off x="3903000" y="-2309168"/>
            <a:ext cx="2158500" cy="7451100"/>
          </a:xfrm>
          <a:prstGeom prst="corner">
            <a:avLst>
              <a:gd name="adj1" fmla="val 50000"/>
              <a:gd name="adj2" fmla="val 50000"/>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9" name="Google Shape;819;p70"/>
          <p:cNvSpPr txBox="1">
            <a:spLocks noGrp="1"/>
          </p:cNvSpPr>
          <p:nvPr>
            <p:ph type="title"/>
          </p:nvPr>
        </p:nvSpPr>
        <p:spPr>
          <a:xfrm>
            <a:off x="722375" y="539500"/>
            <a:ext cx="7699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bg2"/>
                </a:solidFill>
              </a:rPr>
              <a:t>C</a:t>
            </a:r>
            <a:r>
              <a:rPr lang="en" dirty="0" smtClean="0">
                <a:solidFill>
                  <a:schemeClr val="bg2"/>
                </a:solidFill>
              </a:rPr>
              <a:t>onclusion </a:t>
            </a:r>
            <a:endParaRPr dirty="0">
              <a:solidFill>
                <a:schemeClr val="bg2"/>
              </a:solidFill>
            </a:endParaRPr>
          </a:p>
        </p:txBody>
      </p:sp>
      <p:sp>
        <p:nvSpPr>
          <p:cNvPr id="821" name="Google Shape;821;p70"/>
          <p:cNvSpPr txBox="1">
            <a:spLocks noGrp="1"/>
          </p:cNvSpPr>
          <p:nvPr>
            <p:ph type="subTitle" idx="1"/>
          </p:nvPr>
        </p:nvSpPr>
        <p:spPr>
          <a:xfrm>
            <a:off x="2799000" y="1658072"/>
            <a:ext cx="4594500" cy="57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smtClean="0"/>
              <a:t>Ethical performance protects the company’s reputation and makes you an appealing choice.</a:t>
            </a:r>
            <a:endParaRPr dirty="0"/>
          </a:p>
        </p:txBody>
      </p:sp>
      <p:sp>
        <p:nvSpPr>
          <p:cNvPr id="823" name="Google Shape;823;p70"/>
          <p:cNvSpPr txBox="1">
            <a:spLocks noGrp="1"/>
          </p:cNvSpPr>
          <p:nvPr>
            <p:ph type="subTitle" idx="4"/>
          </p:nvPr>
        </p:nvSpPr>
        <p:spPr>
          <a:xfrm>
            <a:off x="2799000" y="2673671"/>
            <a:ext cx="4594500" cy="725149"/>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smtClean="0"/>
              <a:t>Ethical performance is measured through the feedback of all stakeholders – employees, costumers, managers, etc. and their actions</a:t>
            </a:r>
            <a:endParaRPr dirty="0"/>
          </a:p>
        </p:txBody>
      </p:sp>
      <p:sp>
        <p:nvSpPr>
          <p:cNvPr id="825" name="Google Shape;825;p70"/>
          <p:cNvSpPr txBox="1">
            <a:spLocks noGrp="1"/>
          </p:cNvSpPr>
          <p:nvPr>
            <p:ph type="subTitle" idx="6"/>
          </p:nvPr>
        </p:nvSpPr>
        <p:spPr>
          <a:xfrm>
            <a:off x="2799000" y="3838188"/>
            <a:ext cx="4594500" cy="57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smtClean="0"/>
              <a:t>Measuring the ethical performance helps highlighting areas that needs improving in the company.</a:t>
            </a:r>
            <a:endParaRPr dirty="0"/>
          </a:p>
        </p:txBody>
      </p:sp>
      <p:sp>
        <p:nvSpPr>
          <p:cNvPr id="826" name="Google Shape;826;p70"/>
          <p:cNvSpPr txBox="1">
            <a:spLocks noGrp="1"/>
          </p:cNvSpPr>
          <p:nvPr>
            <p:ph type="title" idx="2"/>
          </p:nvPr>
        </p:nvSpPr>
        <p:spPr>
          <a:xfrm>
            <a:off x="1978500" y="1605000"/>
            <a:ext cx="744300" cy="694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rPr>
              <a:t>1</a:t>
            </a:r>
            <a:endParaRPr sz="3200" dirty="0">
              <a:solidFill>
                <a:schemeClr val="dk1"/>
              </a:solidFill>
            </a:endParaRPr>
          </a:p>
        </p:txBody>
      </p:sp>
      <p:sp>
        <p:nvSpPr>
          <p:cNvPr id="827" name="Google Shape;827;p70"/>
          <p:cNvSpPr txBox="1">
            <a:spLocks noGrp="1"/>
          </p:cNvSpPr>
          <p:nvPr>
            <p:ph type="title" idx="3"/>
          </p:nvPr>
        </p:nvSpPr>
        <p:spPr>
          <a:xfrm>
            <a:off x="1978500" y="2689146"/>
            <a:ext cx="744300" cy="694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rPr>
              <a:t>2</a:t>
            </a:r>
            <a:endParaRPr sz="3200" dirty="0">
              <a:solidFill>
                <a:schemeClr val="dk1"/>
              </a:solidFill>
            </a:endParaRPr>
          </a:p>
        </p:txBody>
      </p:sp>
      <p:sp>
        <p:nvSpPr>
          <p:cNvPr id="828" name="Google Shape;828;p70"/>
          <p:cNvSpPr txBox="1">
            <a:spLocks noGrp="1"/>
          </p:cNvSpPr>
          <p:nvPr>
            <p:ph type="title" idx="5"/>
          </p:nvPr>
        </p:nvSpPr>
        <p:spPr>
          <a:xfrm>
            <a:off x="1978500" y="3773300"/>
            <a:ext cx="744300" cy="694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rPr>
              <a:t>3</a:t>
            </a:r>
            <a:endParaRPr sz="3200" dirty="0">
              <a:solidFill>
                <a:schemeClr val="dk1"/>
              </a:solidFill>
            </a:endParaRPr>
          </a:p>
        </p:txBody>
      </p:sp>
      <p:sp>
        <p:nvSpPr>
          <p:cNvPr id="15" name="TextBox 14"/>
          <p:cNvSpPr txBox="1"/>
          <p:nvPr/>
        </p:nvSpPr>
        <p:spPr>
          <a:xfrm>
            <a:off x="338250" y="4359495"/>
            <a:ext cx="514350" cy="400110"/>
          </a:xfrm>
          <a:prstGeom prst="rect">
            <a:avLst/>
          </a:prstGeom>
          <a:noFill/>
        </p:spPr>
        <p:txBody>
          <a:bodyPr wrap="square" rtlCol="0">
            <a:spAutoFit/>
          </a:bodyPr>
          <a:lstStyle/>
          <a:p>
            <a:r>
              <a:rPr lang="en-US" sz="2000" b="1" dirty="0" smtClean="0"/>
              <a:t>13</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3"/>
          <p:cNvSpPr/>
          <p:nvPr/>
        </p:nvSpPr>
        <p:spPr>
          <a:xfrm rot="-5400000" flipH="1">
            <a:off x="3007800" y="-712800"/>
            <a:ext cx="3128400" cy="6569100"/>
          </a:xfrm>
          <a:prstGeom prst="corner">
            <a:avLst>
              <a:gd name="adj1" fmla="val 184776"/>
              <a:gd name="adj2" fmla="val 76382"/>
            </a:avLst>
          </a:pr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6" name="Google Shape;256;p43"/>
          <p:cNvSpPr txBox="1">
            <a:spLocks noGrp="1"/>
          </p:cNvSpPr>
          <p:nvPr>
            <p:ph type="title"/>
          </p:nvPr>
        </p:nvSpPr>
        <p:spPr>
          <a:xfrm>
            <a:off x="2750999" y="1179463"/>
            <a:ext cx="3642000" cy="71283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dirty="0" smtClean="0">
                <a:solidFill>
                  <a:schemeClr val="bg2"/>
                </a:solidFill>
              </a:rPr>
              <a:t>Reflection </a:t>
            </a:r>
            <a:endParaRPr sz="3600" dirty="0">
              <a:solidFill>
                <a:schemeClr val="bg2"/>
              </a:solidFill>
            </a:endParaRPr>
          </a:p>
        </p:txBody>
      </p:sp>
      <p:sp>
        <p:nvSpPr>
          <p:cNvPr id="257" name="Google Shape;257;p43"/>
          <p:cNvSpPr txBox="1">
            <a:spLocks noGrp="1"/>
          </p:cNvSpPr>
          <p:nvPr>
            <p:ph type="subTitle" idx="1"/>
          </p:nvPr>
        </p:nvSpPr>
        <p:spPr>
          <a:xfrm>
            <a:off x="2118449" y="2182800"/>
            <a:ext cx="4907100" cy="1284300"/>
          </a:xfrm>
          <a:prstGeom prst="rect">
            <a:avLst/>
          </a:prstGeom>
        </p:spPr>
        <p:txBody>
          <a:bodyPr spcFirstLastPara="1" wrap="square" lIns="91425" tIns="91425" rIns="91425" bIns="91425" anchor="t" anchorCtr="0">
            <a:noAutofit/>
          </a:bodyPr>
          <a:lstStyle/>
          <a:p>
            <a:pPr marL="0" lvl="0" indent="0" algn="just" rtl="0">
              <a:spcBef>
                <a:spcPts val="0"/>
              </a:spcBef>
              <a:spcAft>
                <a:spcPts val="1200"/>
              </a:spcAft>
              <a:buNone/>
            </a:pPr>
            <a:r>
              <a:rPr lang="en-US" dirty="0" smtClean="0"/>
              <a:t>In my opinion, assessing ethical performance is one of the most important things a manager with great ethics should do to ensure that everyone is following the code of ethics. </a:t>
            </a:r>
            <a:endParaRPr dirty="0"/>
          </a:p>
        </p:txBody>
      </p:sp>
      <p:sp>
        <p:nvSpPr>
          <p:cNvPr id="5" name="TextBox 4"/>
          <p:cNvSpPr txBox="1"/>
          <p:nvPr/>
        </p:nvSpPr>
        <p:spPr>
          <a:xfrm>
            <a:off x="368300" y="4359495"/>
            <a:ext cx="514350" cy="400110"/>
          </a:xfrm>
          <a:prstGeom prst="rect">
            <a:avLst/>
          </a:prstGeom>
          <a:noFill/>
        </p:spPr>
        <p:txBody>
          <a:bodyPr wrap="square" rtlCol="0">
            <a:spAutoFit/>
          </a:bodyPr>
          <a:lstStyle/>
          <a:p>
            <a:r>
              <a:rPr lang="en-US" sz="2000" b="1" dirty="0" smtClean="0"/>
              <a:t>14</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92"/>
        <p:cNvGrpSpPr/>
        <p:nvPr/>
      </p:nvGrpSpPr>
      <p:grpSpPr>
        <a:xfrm>
          <a:off x="0" y="0"/>
          <a:ext cx="0" cy="0"/>
          <a:chOff x="0" y="0"/>
          <a:chExt cx="0" cy="0"/>
        </a:xfrm>
      </p:grpSpPr>
      <p:sp>
        <p:nvSpPr>
          <p:cNvPr id="693" name="Google Shape;693;p62"/>
          <p:cNvSpPr/>
          <p:nvPr/>
        </p:nvSpPr>
        <p:spPr>
          <a:xfrm rot="5400000">
            <a:off x="2720282" y="-2305382"/>
            <a:ext cx="3634086" cy="8806500"/>
          </a:xfrm>
          <a:prstGeom prst="corner">
            <a:avLst>
              <a:gd name="adj1" fmla="val 132728"/>
              <a:gd name="adj2" fmla="val 93188"/>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4" name="Google Shape;694;p62"/>
          <p:cNvSpPr/>
          <p:nvPr/>
        </p:nvSpPr>
        <p:spPr>
          <a:xfrm rot="-5400000" flipH="1">
            <a:off x="2998114" y="-2555355"/>
            <a:ext cx="1592700" cy="7605300"/>
          </a:xfrm>
          <a:prstGeom prst="corner">
            <a:avLst>
              <a:gd name="adj1" fmla="val 18720"/>
              <a:gd name="adj2" fmla="val 54229"/>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5" name="Google Shape;695;p62"/>
          <p:cNvSpPr txBox="1">
            <a:spLocks noGrp="1"/>
          </p:cNvSpPr>
          <p:nvPr>
            <p:ph type="title"/>
          </p:nvPr>
        </p:nvSpPr>
        <p:spPr>
          <a:xfrm>
            <a:off x="725925" y="596650"/>
            <a:ext cx="2772925"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bg2"/>
                </a:solidFill>
              </a:rPr>
              <a:t>References </a:t>
            </a:r>
            <a:endParaRPr dirty="0">
              <a:solidFill>
                <a:schemeClr val="bg2"/>
              </a:solidFill>
            </a:endParaRPr>
          </a:p>
        </p:txBody>
      </p:sp>
      <p:sp>
        <p:nvSpPr>
          <p:cNvPr id="6" name="TextBox 5"/>
          <p:cNvSpPr txBox="1"/>
          <p:nvPr/>
        </p:nvSpPr>
        <p:spPr>
          <a:xfrm>
            <a:off x="368300" y="4359495"/>
            <a:ext cx="514350" cy="400110"/>
          </a:xfrm>
          <a:prstGeom prst="rect">
            <a:avLst/>
          </a:prstGeom>
          <a:noFill/>
        </p:spPr>
        <p:txBody>
          <a:bodyPr wrap="square" rtlCol="0">
            <a:spAutoFit/>
          </a:bodyPr>
          <a:lstStyle/>
          <a:p>
            <a:r>
              <a:rPr lang="en-US" sz="2000" b="1" dirty="0" smtClean="0"/>
              <a:t>15</a:t>
            </a:r>
            <a:endParaRPr lang="en-US" sz="2000" b="1" dirty="0"/>
          </a:p>
        </p:txBody>
      </p:sp>
      <p:sp>
        <p:nvSpPr>
          <p:cNvPr id="2" name="Rectangle 1"/>
          <p:cNvSpPr/>
          <p:nvPr/>
        </p:nvSpPr>
        <p:spPr>
          <a:xfrm>
            <a:off x="1003300" y="1606587"/>
            <a:ext cx="6191250" cy="2308324"/>
          </a:xfrm>
          <a:prstGeom prst="rect">
            <a:avLst/>
          </a:prstGeom>
        </p:spPr>
        <p:txBody>
          <a:bodyPr wrap="square">
            <a:spAutoFit/>
          </a:bodyPr>
          <a:lstStyle/>
          <a:p>
            <a:pPr marL="285750" indent="-285750" algn="just">
              <a:buClr>
                <a:srgbClr val="954F72"/>
              </a:buClr>
              <a:buFont typeface="Arial" panose="020B0604020202020204" pitchFamily="34" charset="0"/>
              <a:buChar char="●"/>
            </a:pPr>
            <a:r>
              <a:rPr lang="en-US" sz="1600" dirty="0"/>
              <a:t>Hill, B. (2017, November 21). </a:t>
            </a:r>
            <a:r>
              <a:rPr lang="en-US" sz="1600" i="1" dirty="0"/>
              <a:t>What are ethical performance measures?</a:t>
            </a:r>
            <a:r>
              <a:rPr lang="en-US" sz="1600" dirty="0"/>
              <a:t> Your Business. Retrieved November 23, 2022, from </a:t>
            </a:r>
            <a:r>
              <a:rPr lang="en-US" sz="1600" dirty="0">
                <a:hlinkClick r:id="rId3"/>
              </a:rPr>
              <a:t>https://</a:t>
            </a:r>
            <a:r>
              <a:rPr lang="en-US" sz="1600" dirty="0" smtClean="0">
                <a:hlinkClick r:id="rId3"/>
              </a:rPr>
              <a:t>yourbusiness.azcentral.com/ethical-performance-measures-16400.html</a:t>
            </a:r>
            <a:r>
              <a:rPr lang="en-US" sz="1600" dirty="0" smtClean="0"/>
              <a:t>. </a:t>
            </a:r>
          </a:p>
          <a:p>
            <a:pPr marL="285750" indent="-285750" algn="just">
              <a:buClr>
                <a:srgbClr val="954F72"/>
              </a:buClr>
              <a:buFont typeface="Arial" panose="020B0604020202020204" pitchFamily="34" charset="0"/>
              <a:buChar char="●"/>
            </a:pPr>
            <a:r>
              <a:rPr lang="en-US" sz="1600" i="1" dirty="0"/>
              <a:t>What is ethical performance?</a:t>
            </a:r>
            <a:r>
              <a:rPr lang="en-US" sz="1600" dirty="0"/>
              <a:t> WhistleBlower Security Blog. (n.d.). Retrieved November 23, 2022, from </a:t>
            </a:r>
            <a:r>
              <a:rPr lang="en-US" sz="1600" dirty="0">
                <a:hlinkClick r:id="rId4"/>
              </a:rPr>
              <a:t>https://</a:t>
            </a:r>
            <a:r>
              <a:rPr lang="en-US" sz="1600" dirty="0" smtClean="0">
                <a:hlinkClick r:id="rId4"/>
              </a:rPr>
              <a:t>blog.whistleblowersecurity.com/blog/what-is-ethical-performance</a:t>
            </a:r>
            <a:r>
              <a:rPr lang="en-US" sz="1600" dirty="0" smtClean="0"/>
              <a:t>. </a:t>
            </a:r>
            <a:endParaRPr lang="en-US" sz="1600" dirty="0"/>
          </a:p>
          <a:p>
            <a:pPr marL="285750" indent="-285750" algn="just">
              <a:buClr>
                <a:srgbClr val="954F72"/>
              </a:buClr>
              <a:buFont typeface="Arial" panose="020B0604020202020204" pitchFamily="34" charset="0"/>
              <a:buChar char="●"/>
            </a:pPr>
            <a:endParaRPr lang="en-US" sz="1600" dirty="0">
              <a:effectLst/>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336;p50"/>
          <p:cNvSpPr/>
          <p:nvPr/>
        </p:nvSpPr>
        <p:spPr>
          <a:xfrm rot="16200000" flipV="1">
            <a:off x="1926125" y="-1437175"/>
            <a:ext cx="5181600" cy="8055950"/>
          </a:xfrm>
          <a:prstGeom prst="corner">
            <a:avLst>
              <a:gd name="adj1" fmla="val 92110"/>
              <a:gd name="adj2" fmla="val 42407"/>
            </a:avLst>
          </a:prstGeom>
          <a:solidFill>
            <a:srgbClr val="954F72">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Google Shape;694;p62"/>
          <p:cNvSpPr/>
          <p:nvPr/>
        </p:nvSpPr>
        <p:spPr>
          <a:xfrm rot="10800000" flipH="1">
            <a:off x="6699250" y="820151"/>
            <a:ext cx="1498364" cy="7605300"/>
          </a:xfrm>
          <a:prstGeom prst="corner">
            <a:avLst>
              <a:gd name="adj1" fmla="val 24006"/>
              <a:gd name="adj2" fmla="val 54229"/>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884;p75"/>
          <p:cNvSpPr/>
          <p:nvPr/>
        </p:nvSpPr>
        <p:spPr>
          <a:xfrm flipH="1">
            <a:off x="1230850" y="2854766"/>
            <a:ext cx="3300000" cy="400525"/>
          </a:xfrm>
          <a:prstGeom prst="roundRect">
            <a:avLst/>
          </a:prstGeom>
          <a:solidFill>
            <a:schemeClr val="accent2">
              <a:lumMod val="20000"/>
              <a:lumOff val="80000"/>
              <a:alpha val="5373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t>  </a:t>
            </a:r>
            <a:endParaRPr dirty="0"/>
          </a:p>
        </p:txBody>
      </p:sp>
      <p:sp>
        <p:nvSpPr>
          <p:cNvPr id="9" name="Google Shape;885;p75"/>
          <p:cNvSpPr txBox="1">
            <a:spLocks noGrp="1"/>
          </p:cNvSpPr>
          <p:nvPr>
            <p:ph type="ctrTitle"/>
          </p:nvPr>
        </p:nvSpPr>
        <p:spPr>
          <a:xfrm>
            <a:off x="883250" y="1474399"/>
            <a:ext cx="3995200" cy="10197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6600" dirty="0" smtClean="0">
                <a:solidFill>
                  <a:schemeClr val="bg2"/>
                </a:solidFill>
              </a:rPr>
              <a:t>THANKS!</a:t>
            </a:r>
            <a:endParaRPr sz="6600" dirty="0">
              <a:solidFill>
                <a:schemeClr val="bg2"/>
              </a:solidFill>
            </a:endParaRPr>
          </a:p>
        </p:txBody>
      </p:sp>
      <p:sp>
        <p:nvSpPr>
          <p:cNvPr id="10" name="Google Shape;886;p75"/>
          <p:cNvSpPr txBox="1">
            <a:spLocks noGrp="1"/>
          </p:cNvSpPr>
          <p:nvPr>
            <p:ph type="subTitle" idx="1"/>
          </p:nvPr>
        </p:nvSpPr>
        <p:spPr>
          <a:xfrm>
            <a:off x="1325200" y="2795450"/>
            <a:ext cx="3111300" cy="45984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1" dirty="0" smtClean="0">
                <a:solidFill>
                  <a:schemeClr val="bg2"/>
                </a:solidFill>
              </a:rPr>
              <a:t>DO you have any questions</a:t>
            </a:r>
            <a:r>
              <a:rPr lang="en" sz="1800" b="1" dirty="0" smtClean="0"/>
              <a:t>?</a:t>
            </a:r>
            <a:endParaRPr sz="1800" b="1" dirty="0"/>
          </a:p>
        </p:txBody>
      </p:sp>
      <p:sp>
        <p:nvSpPr>
          <p:cNvPr id="11" name="Google Shape;816;p70"/>
          <p:cNvSpPr/>
          <p:nvPr/>
        </p:nvSpPr>
        <p:spPr>
          <a:xfrm>
            <a:off x="-248350" y="-277650"/>
            <a:ext cx="1006200" cy="4138200"/>
          </a:xfrm>
          <a:prstGeom prst="rect">
            <a:avLst/>
          </a:prstGeom>
          <a:solidFill>
            <a:schemeClr val="bg2">
              <a:lumMod val="40000"/>
              <a:lumOff val="60000"/>
              <a:alpha val="537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6866605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42"/>
          <p:cNvSpPr/>
          <p:nvPr/>
        </p:nvSpPr>
        <p:spPr>
          <a:xfrm rot="5400000">
            <a:off x="2998114" y="-2555355"/>
            <a:ext cx="1592700" cy="7605300"/>
          </a:xfrm>
          <a:prstGeom prst="corner">
            <a:avLst>
              <a:gd name="adj1" fmla="val 18720"/>
              <a:gd name="adj2" fmla="val 54229"/>
            </a:avLst>
          </a:prstGeom>
          <a:solidFill>
            <a:schemeClr val="bg2">
              <a:lumMod val="40000"/>
              <a:lumOff val="60000"/>
              <a:alpha val="537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0" name="Google Shape;230;p42"/>
          <p:cNvSpPr/>
          <p:nvPr/>
        </p:nvSpPr>
        <p:spPr>
          <a:xfrm rot="-5400000" flipH="1">
            <a:off x="3119400" y="-830880"/>
            <a:ext cx="3615900" cy="8433300"/>
          </a:xfrm>
          <a:prstGeom prst="corner">
            <a:avLst>
              <a:gd name="adj1" fmla="val 19722"/>
              <a:gd name="adj2" fmla="val 41398"/>
            </a:avLst>
          </a:prstGeom>
          <a:solidFill>
            <a:schemeClr val="accent4">
              <a:lumMod val="40000"/>
              <a:lumOff val="60000"/>
              <a:alpha val="537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 name="Google Shape;231;p42"/>
          <p:cNvSpPr/>
          <p:nvPr/>
        </p:nvSpPr>
        <p:spPr>
          <a:xfrm>
            <a:off x="-8175" y="3291975"/>
            <a:ext cx="9167400" cy="147540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dirty="0"/>
          </a:p>
        </p:txBody>
      </p:sp>
      <p:sp>
        <p:nvSpPr>
          <p:cNvPr id="232" name="Google Shape;232;p42"/>
          <p:cNvSpPr txBox="1">
            <a:spLocks noGrp="1"/>
          </p:cNvSpPr>
          <p:nvPr>
            <p:ph type="title"/>
          </p:nvPr>
        </p:nvSpPr>
        <p:spPr>
          <a:xfrm>
            <a:off x="722375" y="539500"/>
            <a:ext cx="4103625"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bg2"/>
                </a:solidFill>
              </a:rPr>
              <a:t>Table of Contents</a:t>
            </a:r>
            <a:endParaRPr dirty="0">
              <a:solidFill>
                <a:schemeClr val="bg2"/>
              </a:solidFill>
            </a:endParaRPr>
          </a:p>
        </p:txBody>
      </p:sp>
      <p:sp>
        <p:nvSpPr>
          <p:cNvPr id="233" name="Google Shape;233;p42"/>
          <p:cNvSpPr txBox="1">
            <a:spLocks noGrp="1"/>
          </p:cNvSpPr>
          <p:nvPr>
            <p:ph type="title" idx="2"/>
          </p:nvPr>
        </p:nvSpPr>
        <p:spPr>
          <a:xfrm>
            <a:off x="725854" y="2115033"/>
            <a:ext cx="2516400" cy="4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Introduction </a:t>
            </a:r>
            <a:endParaRPr dirty="0"/>
          </a:p>
        </p:txBody>
      </p:sp>
      <p:sp>
        <p:nvSpPr>
          <p:cNvPr id="235" name="Google Shape;235;p42"/>
          <p:cNvSpPr txBox="1">
            <a:spLocks noGrp="1"/>
          </p:cNvSpPr>
          <p:nvPr>
            <p:ph type="title" idx="3"/>
          </p:nvPr>
        </p:nvSpPr>
        <p:spPr>
          <a:xfrm>
            <a:off x="1512304" y="1623041"/>
            <a:ext cx="943500" cy="52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01</a:t>
            </a:r>
            <a:endParaRPr dirty="0"/>
          </a:p>
        </p:txBody>
      </p:sp>
      <p:sp>
        <p:nvSpPr>
          <p:cNvPr id="236" name="Google Shape;236;p42"/>
          <p:cNvSpPr txBox="1">
            <a:spLocks noGrp="1"/>
          </p:cNvSpPr>
          <p:nvPr>
            <p:ph type="title" idx="4"/>
          </p:nvPr>
        </p:nvSpPr>
        <p:spPr>
          <a:xfrm>
            <a:off x="3290359" y="2146841"/>
            <a:ext cx="2553774" cy="70243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E</a:t>
            </a:r>
            <a:r>
              <a:rPr lang="en" dirty="0" smtClean="0"/>
              <a:t>thical Performance Measures</a:t>
            </a:r>
            <a:endParaRPr dirty="0"/>
          </a:p>
        </p:txBody>
      </p:sp>
      <p:sp>
        <p:nvSpPr>
          <p:cNvPr id="238" name="Google Shape;238;p42"/>
          <p:cNvSpPr txBox="1">
            <a:spLocks noGrp="1"/>
          </p:cNvSpPr>
          <p:nvPr>
            <p:ph type="title" idx="6"/>
          </p:nvPr>
        </p:nvSpPr>
        <p:spPr>
          <a:xfrm>
            <a:off x="4097535" y="1623041"/>
            <a:ext cx="943500" cy="52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02</a:t>
            </a:r>
            <a:endParaRPr dirty="0"/>
          </a:p>
        </p:txBody>
      </p:sp>
      <p:sp>
        <p:nvSpPr>
          <p:cNvPr id="239" name="Google Shape;239;p42"/>
          <p:cNvSpPr txBox="1">
            <a:spLocks noGrp="1"/>
          </p:cNvSpPr>
          <p:nvPr>
            <p:ph type="title" idx="7"/>
          </p:nvPr>
        </p:nvSpPr>
        <p:spPr>
          <a:xfrm>
            <a:off x="722375" y="3968014"/>
            <a:ext cx="2516400" cy="4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Conclusion </a:t>
            </a:r>
            <a:endParaRPr dirty="0"/>
          </a:p>
        </p:txBody>
      </p:sp>
      <p:sp>
        <p:nvSpPr>
          <p:cNvPr id="241" name="Google Shape;241;p42"/>
          <p:cNvSpPr txBox="1">
            <a:spLocks noGrp="1"/>
          </p:cNvSpPr>
          <p:nvPr>
            <p:ph type="title" idx="9"/>
          </p:nvPr>
        </p:nvSpPr>
        <p:spPr>
          <a:xfrm>
            <a:off x="1511357" y="3461241"/>
            <a:ext cx="943500" cy="52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04</a:t>
            </a:r>
            <a:endParaRPr dirty="0"/>
          </a:p>
        </p:txBody>
      </p:sp>
      <p:sp>
        <p:nvSpPr>
          <p:cNvPr id="242" name="Google Shape;242;p42"/>
          <p:cNvSpPr txBox="1">
            <a:spLocks noGrp="1"/>
          </p:cNvSpPr>
          <p:nvPr>
            <p:ph type="title" idx="13"/>
          </p:nvPr>
        </p:nvSpPr>
        <p:spPr>
          <a:xfrm>
            <a:off x="3307616" y="3968014"/>
            <a:ext cx="2516400" cy="4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Reflection </a:t>
            </a:r>
            <a:endParaRPr dirty="0"/>
          </a:p>
        </p:txBody>
      </p:sp>
      <p:sp>
        <p:nvSpPr>
          <p:cNvPr id="244" name="Google Shape;244;p42"/>
          <p:cNvSpPr txBox="1">
            <a:spLocks noGrp="1"/>
          </p:cNvSpPr>
          <p:nvPr>
            <p:ph type="title" idx="15"/>
          </p:nvPr>
        </p:nvSpPr>
        <p:spPr>
          <a:xfrm>
            <a:off x="4096588" y="3461241"/>
            <a:ext cx="943500" cy="52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05</a:t>
            </a:r>
            <a:endParaRPr dirty="0"/>
          </a:p>
        </p:txBody>
      </p:sp>
      <p:sp>
        <p:nvSpPr>
          <p:cNvPr id="245" name="Google Shape;245;p42"/>
          <p:cNvSpPr txBox="1">
            <a:spLocks noGrp="1"/>
          </p:cNvSpPr>
          <p:nvPr>
            <p:ph type="title" idx="16"/>
          </p:nvPr>
        </p:nvSpPr>
        <p:spPr>
          <a:xfrm>
            <a:off x="6208295" y="2164384"/>
            <a:ext cx="2777637" cy="68737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Benefits of Ethical Performance Measures</a:t>
            </a:r>
            <a:endParaRPr dirty="0"/>
          </a:p>
        </p:txBody>
      </p:sp>
      <p:sp>
        <p:nvSpPr>
          <p:cNvPr id="247" name="Google Shape;247;p42"/>
          <p:cNvSpPr txBox="1">
            <a:spLocks noGrp="1"/>
          </p:cNvSpPr>
          <p:nvPr>
            <p:ph type="title" idx="18"/>
          </p:nvPr>
        </p:nvSpPr>
        <p:spPr>
          <a:xfrm>
            <a:off x="6682769" y="1623041"/>
            <a:ext cx="943500" cy="52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03</a:t>
            </a:r>
            <a:endParaRPr dirty="0"/>
          </a:p>
        </p:txBody>
      </p:sp>
      <p:sp>
        <p:nvSpPr>
          <p:cNvPr id="248" name="Google Shape;248;p42"/>
          <p:cNvSpPr txBox="1">
            <a:spLocks noGrp="1"/>
          </p:cNvSpPr>
          <p:nvPr>
            <p:ph type="title" idx="19"/>
          </p:nvPr>
        </p:nvSpPr>
        <p:spPr>
          <a:xfrm>
            <a:off x="5892847" y="3968014"/>
            <a:ext cx="2516400" cy="4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References </a:t>
            </a:r>
            <a:endParaRPr dirty="0"/>
          </a:p>
        </p:txBody>
      </p:sp>
      <p:sp>
        <p:nvSpPr>
          <p:cNvPr id="250" name="Google Shape;250;p42"/>
          <p:cNvSpPr txBox="1">
            <a:spLocks noGrp="1"/>
          </p:cNvSpPr>
          <p:nvPr>
            <p:ph type="title" idx="21"/>
          </p:nvPr>
        </p:nvSpPr>
        <p:spPr>
          <a:xfrm>
            <a:off x="6681822" y="3461241"/>
            <a:ext cx="943500" cy="52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06</a:t>
            </a:r>
            <a:endParaRPr dirty="0"/>
          </a:p>
        </p:txBody>
      </p:sp>
      <p:sp>
        <p:nvSpPr>
          <p:cNvPr id="30" name="TextBox 29"/>
          <p:cNvSpPr txBox="1"/>
          <p:nvPr/>
        </p:nvSpPr>
        <p:spPr>
          <a:xfrm>
            <a:off x="368300" y="4359495"/>
            <a:ext cx="514350" cy="400110"/>
          </a:xfrm>
          <a:prstGeom prst="rect">
            <a:avLst/>
          </a:prstGeom>
          <a:noFill/>
        </p:spPr>
        <p:txBody>
          <a:bodyPr wrap="square" rtlCol="0">
            <a:spAutoFit/>
          </a:bodyPr>
          <a:lstStyle/>
          <a:p>
            <a:r>
              <a:rPr lang="en-US" sz="2000" b="1" dirty="0" smtClean="0"/>
              <a:t>02</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47"/>
          <p:cNvSpPr/>
          <p:nvPr/>
        </p:nvSpPr>
        <p:spPr>
          <a:xfrm rot="5400000">
            <a:off x="-1076650" y="3184200"/>
            <a:ext cx="3354600" cy="564000"/>
          </a:xfrm>
          <a:prstGeom prst="rect">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1" name="Google Shape;301;p47"/>
          <p:cNvSpPr/>
          <p:nvPr/>
        </p:nvSpPr>
        <p:spPr>
          <a:xfrm rot="5400000" flipH="1">
            <a:off x="3901800" y="-1927306"/>
            <a:ext cx="1340400" cy="5162400"/>
          </a:xfrm>
          <a:prstGeom prst="corner">
            <a:avLst>
              <a:gd name="adj1" fmla="val 124848"/>
              <a:gd name="adj2" fmla="val 65788"/>
            </a:avLst>
          </a:pr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2" name="Google Shape;302;p47"/>
          <p:cNvSpPr txBox="1">
            <a:spLocks noGrp="1"/>
          </p:cNvSpPr>
          <p:nvPr>
            <p:ph type="title"/>
          </p:nvPr>
        </p:nvSpPr>
        <p:spPr>
          <a:xfrm>
            <a:off x="2336800" y="539500"/>
            <a:ext cx="451485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0" dirty="0" smtClean="0">
                <a:solidFill>
                  <a:schemeClr val="bg2"/>
                </a:solidFill>
              </a:rPr>
              <a:t>Learning Objectives </a:t>
            </a:r>
            <a:endParaRPr b="0" dirty="0">
              <a:solidFill>
                <a:schemeClr val="bg2"/>
              </a:solidFill>
            </a:endParaRPr>
          </a:p>
        </p:txBody>
      </p:sp>
      <p:sp>
        <p:nvSpPr>
          <p:cNvPr id="303" name="Google Shape;303;p47"/>
          <p:cNvSpPr/>
          <p:nvPr/>
        </p:nvSpPr>
        <p:spPr>
          <a:xfrm>
            <a:off x="0" y="2170825"/>
            <a:ext cx="8430600" cy="216810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dirty="0"/>
          </a:p>
        </p:txBody>
      </p:sp>
      <p:sp>
        <p:nvSpPr>
          <p:cNvPr id="18" name="Google Shape;1077;p47"/>
          <p:cNvSpPr txBox="1">
            <a:spLocks/>
          </p:cNvSpPr>
          <p:nvPr/>
        </p:nvSpPr>
        <p:spPr>
          <a:xfrm>
            <a:off x="1130301" y="2542546"/>
            <a:ext cx="6870700" cy="1424657"/>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buClr>
                <a:schemeClr val="accent1"/>
              </a:buClr>
            </a:pPr>
            <a:r>
              <a:rPr lang="en-US" sz="2000" dirty="0" smtClean="0">
                <a:solidFill>
                  <a:schemeClr val="tx1"/>
                </a:solidFill>
              </a:rPr>
              <a:t>Hopefully at the end of this presentation you’ll be able to:</a:t>
            </a:r>
          </a:p>
          <a:p>
            <a:pPr marL="285750" indent="-285750" algn="just">
              <a:lnSpc>
                <a:spcPct val="200000"/>
              </a:lnSpc>
              <a:buClr>
                <a:schemeClr val="tx2">
                  <a:lumMod val="50000"/>
                </a:schemeClr>
              </a:buClr>
              <a:buFontTx/>
              <a:buChar char="►"/>
            </a:pPr>
            <a:r>
              <a:rPr lang="en-US" sz="1800" dirty="0" smtClean="0">
                <a:solidFill>
                  <a:schemeClr val="tx1"/>
                </a:solidFill>
              </a:rPr>
              <a:t>Discuss the tools for ethical performance assessment.</a:t>
            </a:r>
          </a:p>
          <a:p>
            <a:pPr marL="285750" indent="-285750" algn="just">
              <a:buClr>
                <a:schemeClr val="tx2">
                  <a:lumMod val="50000"/>
                </a:schemeClr>
              </a:buClr>
              <a:buFontTx/>
              <a:buChar char="►"/>
            </a:pPr>
            <a:r>
              <a:rPr lang="en-US" sz="1800" dirty="0" smtClean="0">
                <a:solidFill>
                  <a:schemeClr val="tx1"/>
                </a:solidFill>
              </a:rPr>
              <a:t>State the benefits of ethical performance measures.</a:t>
            </a:r>
            <a:endParaRPr lang="en-US" sz="1800" dirty="0">
              <a:solidFill>
                <a:schemeClr val="tx1"/>
              </a:solidFill>
            </a:endParaRPr>
          </a:p>
        </p:txBody>
      </p:sp>
      <p:sp>
        <p:nvSpPr>
          <p:cNvPr id="19" name="TextBox 18"/>
          <p:cNvSpPr txBox="1"/>
          <p:nvPr/>
        </p:nvSpPr>
        <p:spPr>
          <a:xfrm>
            <a:off x="368300" y="4359495"/>
            <a:ext cx="514350" cy="400110"/>
          </a:xfrm>
          <a:prstGeom prst="rect">
            <a:avLst/>
          </a:prstGeom>
          <a:noFill/>
        </p:spPr>
        <p:txBody>
          <a:bodyPr wrap="square" rtlCol="0">
            <a:spAutoFit/>
          </a:bodyPr>
          <a:lstStyle/>
          <a:p>
            <a:r>
              <a:rPr lang="en-US" sz="2000" b="1" dirty="0" smtClean="0"/>
              <a:t>03</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44"/>
          <p:cNvSpPr/>
          <p:nvPr/>
        </p:nvSpPr>
        <p:spPr>
          <a:xfrm rot="5400000" flipH="1">
            <a:off x="3315225" y="-2718700"/>
            <a:ext cx="2549100" cy="8806500"/>
          </a:xfrm>
          <a:prstGeom prst="corner">
            <a:avLst>
              <a:gd name="adj1" fmla="val 132728"/>
              <a:gd name="adj2" fmla="val 76382"/>
            </a:avLst>
          </a:prstGeom>
          <a:solidFill>
            <a:srgbClr val="954F72">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44"/>
          <p:cNvSpPr/>
          <p:nvPr/>
        </p:nvSpPr>
        <p:spPr>
          <a:xfrm>
            <a:off x="0" y="3253657"/>
            <a:ext cx="7712400" cy="734400"/>
          </a:xfrm>
          <a:prstGeom prst="rect">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 name="Google Shape;264;p44"/>
          <p:cNvSpPr txBox="1">
            <a:spLocks noGrp="1"/>
          </p:cNvSpPr>
          <p:nvPr>
            <p:ph type="title"/>
          </p:nvPr>
        </p:nvSpPr>
        <p:spPr>
          <a:xfrm>
            <a:off x="1977975" y="2824079"/>
            <a:ext cx="5223600" cy="981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bg2"/>
                </a:solidFill>
              </a:rPr>
              <a:t>Introduction </a:t>
            </a:r>
            <a:endParaRPr dirty="0">
              <a:solidFill>
                <a:schemeClr val="bg2"/>
              </a:solidFill>
            </a:endParaRPr>
          </a:p>
        </p:txBody>
      </p:sp>
      <p:sp>
        <p:nvSpPr>
          <p:cNvPr id="265" name="Google Shape;265;p44"/>
          <p:cNvSpPr txBox="1">
            <a:spLocks noGrp="1"/>
          </p:cNvSpPr>
          <p:nvPr>
            <p:ph type="title" idx="2"/>
          </p:nvPr>
        </p:nvSpPr>
        <p:spPr>
          <a:xfrm>
            <a:off x="3422175" y="1723079"/>
            <a:ext cx="2335200" cy="1101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01</a:t>
            </a:r>
            <a:endParaRPr dirty="0"/>
          </a:p>
        </p:txBody>
      </p:sp>
      <p:sp>
        <p:nvSpPr>
          <p:cNvPr id="267" name="Google Shape;267;p44"/>
          <p:cNvSpPr/>
          <p:nvPr/>
        </p:nvSpPr>
        <p:spPr>
          <a:xfrm rot="-5400000" flipH="1">
            <a:off x="4048264" y="-2861705"/>
            <a:ext cx="1592700" cy="7605300"/>
          </a:xfrm>
          <a:prstGeom prst="corner">
            <a:avLst>
              <a:gd name="adj1" fmla="val 18720"/>
              <a:gd name="adj2" fmla="val 54229"/>
            </a:avLst>
          </a:pr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 name="TextBox 2"/>
          <p:cNvSpPr txBox="1"/>
          <p:nvPr/>
        </p:nvSpPr>
        <p:spPr>
          <a:xfrm>
            <a:off x="368300" y="4359495"/>
            <a:ext cx="514350" cy="400110"/>
          </a:xfrm>
          <a:prstGeom prst="rect">
            <a:avLst/>
          </a:prstGeom>
          <a:noFill/>
        </p:spPr>
        <p:txBody>
          <a:bodyPr wrap="square" rtlCol="0">
            <a:spAutoFit/>
          </a:bodyPr>
          <a:lstStyle/>
          <a:p>
            <a:r>
              <a:rPr lang="en-US" sz="2000" b="1" dirty="0" smtClean="0"/>
              <a:t>04</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5"/>
          <p:cNvSpPr/>
          <p:nvPr/>
        </p:nvSpPr>
        <p:spPr>
          <a:xfrm rot="-5400000">
            <a:off x="2658000" y="-2025425"/>
            <a:ext cx="4194000" cy="8806500"/>
          </a:xfrm>
          <a:prstGeom prst="corner">
            <a:avLst>
              <a:gd name="adj1" fmla="val 132728"/>
              <a:gd name="adj2" fmla="val 76382"/>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3" name="Google Shape;273;p45"/>
          <p:cNvSpPr/>
          <p:nvPr/>
        </p:nvSpPr>
        <p:spPr>
          <a:xfrm rot="5400000" flipH="1">
            <a:off x="3392675" y="-2288000"/>
            <a:ext cx="2358600" cy="6896400"/>
          </a:xfrm>
          <a:prstGeom prst="corner">
            <a:avLst>
              <a:gd name="adj1" fmla="val 34200"/>
              <a:gd name="adj2" fmla="val 42019"/>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4" name="Google Shape;274;p45"/>
          <p:cNvSpPr txBox="1">
            <a:spLocks noGrp="1"/>
          </p:cNvSpPr>
          <p:nvPr>
            <p:ph type="title"/>
          </p:nvPr>
        </p:nvSpPr>
        <p:spPr>
          <a:xfrm>
            <a:off x="1697400" y="1310400"/>
            <a:ext cx="5749200" cy="104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bg2"/>
                </a:solidFill>
              </a:rPr>
              <a:t>Introduction </a:t>
            </a:r>
            <a:endParaRPr dirty="0">
              <a:solidFill>
                <a:schemeClr val="bg2"/>
              </a:solidFill>
            </a:endParaRPr>
          </a:p>
        </p:txBody>
      </p:sp>
      <p:sp>
        <p:nvSpPr>
          <p:cNvPr id="275" name="Google Shape;275;p45"/>
          <p:cNvSpPr txBox="1">
            <a:spLocks noGrp="1"/>
          </p:cNvSpPr>
          <p:nvPr>
            <p:ph type="subTitle" idx="1"/>
          </p:nvPr>
        </p:nvSpPr>
        <p:spPr>
          <a:xfrm>
            <a:off x="1123775" y="2630025"/>
            <a:ext cx="6896400" cy="14781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smtClean="0"/>
              <a:t>E</a:t>
            </a:r>
            <a:r>
              <a:rPr lang="en" dirty="0" smtClean="0"/>
              <a:t>thics in business refers to standards of what is right or wrong when interacting with the company’s numerous stakeholders.</a:t>
            </a:r>
          </a:p>
          <a:p>
            <a:pPr marL="0" lvl="0" indent="0" algn="just" rtl="0">
              <a:spcBef>
                <a:spcPts val="0"/>
              </a:spcBef>
              <a:spcAft>
                <a:spcPts val="0"/>
              </a:spcAft>
              <a:buNone/>
            </a:pPr>
            <a:endParaRPr lang="en" dirty="0"/>
          </a:p>
          <a:p>
            <a:pPr marL="0" lvl="0" indent="0" algn="just" rtl="0">
              <a:spcBef>
                <a:spcPts val="0"/>
              </a:spcBef>
              <a:spcAft>
                <a:spcPts val="0"/>
              </a:spcAft>
              <a:buNone/>
            </a:pPr>
            <a:r>
              <a:rPr lang="en-US" dirty="0" smtClean="0"/>
              <a:t>E</a:t>
            </a:r>
            <a:r>
              <a:rPr lang="en" dirty="0" smtClean="0"/>
              <a:t>veryone in the company is expecteted to follow the code of conduct. </a:t>
            </a:r>
            <a:endParaRPr dirty="0"/>
          </a:p>
        </p:txBody>
      </p:sp>
      <p:sp>
        <p:nvSpPr>
          <p:cNvPr id="6" name="TextBox 5"/>
          <p:cNvSpPr txBox="1"/>
          <p:nvPr/>
        </p:nvSpPr>
        <p:spPr>
          <a:xfrm>
            <a:off x="368300" y="4359495"/>
            <a:ext cx="514350" cy="400110"/>
          </a:xfrm>
          <a:prstGeom prst="rect">
            <a:avLst/>
          </a:prstGeom>
          <a:noFill/>
        </p:spPr>
        <p:txBody>
          <a:bodyPr wrap="square" rtlCol="0">
            <a:spAutoFit/>
          </a:bodyPr>
          <a:lstStyle/>
          <a:p>
            <a:r>
              <a:rPr lang="en-US" sz="2000" b="1" dirty="0" smtClean="0"/>
              <a:t>05</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54"/>
          <p:cNvSpPr/>
          <p:nvPr/>
        </p:nvSpPr>
        <p:spPr>
          <a:xfrm rot="-5400000">
            <a:off x="2660000" y="-2011875"/>
            <a:ext cx="4195800" cy="8789100"/>
          </a:xfrm>
          <a:prstGeom prst="corner">
            <a:avLst>
              <a:gd name="adj1" fmla="val 132158"/>
              <a:gd name="adj2" fmla="val 75739"/>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428;p54"/>
          <p:cNvSpPr/>
          <p:nvPr/>
        </p:nvSpPr>
        <p:spPr>
          <a:xfrm>
            <a:off x="0" y="3998645"/>
            <a:ext cx="7712400" cy="734400"/>
          </a:xfrm>
          <a:prstGeom prst="rect">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429;p54"/>
          <p:cNvSpPr txBox="1">
            <a:spLocks noGrp="1"/>
          </p:cNvSpPr>
          <p:nvPr>
            <p:ph type="title"/>
          </p:nvPr>
        </p:nvSpPr>
        <p:spPr>
          <a:xfrm>
            <a:off x="822325" y="2577600"/>
            <a:ext cx="6661780" cy="12006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600" dirty="0" smtClean="0">
                <a:solidFill>
                  <a:schemeClr val="bg2"/>
                </a:solidFill>
              </a:rPr>
              <a:t>Ethical Performance </a:t>
            </a:r>
            <a:r>
              <a:rPr lang="en-US" sz="3600" dirty="0">
                <a:solidFill>
                  <a:schemeClr val="bg2"/>
                </a:solidFill>
              </a:rPr>
              <a:t>M</a:t>
            </a:r>
            <a:r>
              <a:rPr lang="en-US" sz="3600" dirty="0" smtClean="0">
                <a:solidFill>
                  <a:schemeClr val="bg2"/>
                </a:solidFill>
              </a:rPr>
              <a:t>easures</a:t>
            </a:r>
            <a:endParaRPr sz="3600" dirty="0">
              <a:solidFill>
                <a:schemeClr val="bg2"/>
              </a:solidFill>
            </a:endParaRPr>
          </a:p>
        </p:txBody>
      </p:sp>
      <p:sp>
        <p:nvSpPr>
          <p:cNvPr id="430" name="Google Shape;430;p54"/>
          <p:cNvSpPr txBox="1">
            <a:spLocks noGrp="1"/>
          </p:cNvSpPr>
          <p:nvPr>
            <p:ph type="title" idx="2"/>
          </p:nvPr>
        </p:nvSpPr>
        <p:spPr>
          <a:xfrm>
            <a:off x="926471" y="1424005"/>
            <a:ext cx="1665300" cy="11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02</a:t>
            </a:r>
            <a:endParaRPr dirty="0"/>
          </a:p>
        </p:txBody>
      </p:sp>
      <p:sp>
        <p:nvSpPr>
          <p:cNvPr id="432" name="Google Shape;432;p54"/>
          <p:cNvSpPr/>
          <p:nvPr/>
        </p:nvSpPr>
        <p:spPr>
          <a:xfrm flipH="1">
            <a:off x="6734700" y="-15000"/>
            <a:ext cx="1592700" cy="5173500"/>
          </a:xfrm>
          <a:prstGeom prst="corner">
            <a:avLst>
              <a:gd name="adj1" fmla="val 18720"/>
              <a:gd name="adj2" fmla="val 54229"/>
            </a:avLst>
          </a:prstGeom>
          <a:solidFill>
            <a:srgbClr val="FFDAC1">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TextBox 7"/>
          <p:cNvSpPr txBox="1"/>
          <p:nvPr/>
        </p:nvSpPr>
        <p:spPr>
          <a:xfrm>
            <a:off x="368300" y="4365845"/>
            <a:ext cx="514350" cy="400110"/>
          </a:xfrm>
          <a:prstGeom prst="rect">
            <a:avLst/>
          </a:prstGeom>
          <a:noFill/>
        </p:spPr>
        <p:txBody>
          <a:bodyPr wrap="square" rtlCol="0">
            <a:spAutoFit/>
          </a:bodyPr>
          <a:lstStyle/>
          <a:p>
            <a:r>
              <a:rPr lang="en-US" sz="2000" b="1" dirty="0" smtClean="0"/>
              <a:t>06</a:t>
            </a:r>
            <a:endParaRPr lang="en-US" sz="2000" b="1"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50"/>
          <p:cNvSpPr/>
          <p:nvPr/>
        </p:nvSpPr>
        <p:spPr>
          <a:xfrm rot="5400000">
            <a:off x="2659300" y="-981900"/>
            <a:ext cx="3891600" cy="8171700"/>
          </a:xfrm>
          <a:prstGeom prst="corner">
            <a:avLst>
              <a:gd name="adj1" fmla="val 132728"/>
              <a:gd name="adj2" fmla="val 76382"/>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7" name="Google Shape;337;p50"/>
          <p:cNvSpPr/>
          <p:nvPr/>
        </p:nvSpPr>
        <p:spPr>
          <a:xfrm flipH="1">
            <a:off x="1663775" y="154936"/>
            <a:ext cx="5816400" cy="1129800"/>
          </a:xfrm>
          <a:prstGeom prst="corner">
            <a:avLst>
              <a:gd name="adj1" fmla="val 77166"/>
              <a:gd name="adj2" fmla="val 66748"/>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8" name="Google Shape;338;p50"/>
          <p:cNvSpPr txBox="1">
            <a:spLocks noGrp="1"/>
          </p:cNvSpPr>
          <p:nvPr>
            <p:ph type="title"/>
          </p:nvPr>
        </p:nvSpPr>
        <p:spPr>
          <a:xfrm>
            <a:off x="1663776" y="507900"/>
            <a:ext cx="5816400" cy="572700"/>
          </a:xfrm>
          <a:prstGeom prst="rect">
            <a:avLst/>
          </a:prstGeom>
        </p:spPr>
        <p:txBody>
          <a:bodyPr spcFirstLastPara="1" wrap="square" lIns="91425" tIns="91425" rIns="91425" bIns="91425" anchor="t" anchorCtr="0">
            <a:noAutofit/>
          </a:bodyPr>
          <a:lstStyle/>
          <a:p>
            <a:pPr lvl="0"/>
            <a:r>
              <a:rPr lang="en-US" sz="2800" dirty="0">
                <a:solidFill>
                  <a:schemeClr val="bg2"/>
                </a:solidFill>
              </a:rPr>
              <a:t>Ethical </a:t>
            </a:r>
            <a:r>
              <a:rPr lang="en-US" sz="2800" dirty="0" smtClean="0">
                <a:solidFill>
                  <a:schemeClr val="bg2"/>
                </a:solidFill>
              </a:rPr>
              <a:t> Performance Measures</a:t>
            </a:r>
            <a:endParaRPr sz="2800" dirty="0">
              <a:sym typeface="Paytone One"/>
            </a:endParaRPr>
          </a:p>
        </p:txBody>
      </p:sp>
      <p:sp>
        <p:nvSpPr>
          <p:cNvPr id="21" name="TextBox 20"/>
          <p:cNvSpPr txBox="1"/>
          <p:nvPr/>
        </p:nvSpPr>
        <p:spPr>
          <a:xfrm>
            <a:off x="368300" y="4359495"/>
            <a:ext cx="514350" cy="400110"/>
          </a:xfrm>
          <a:prstGeom prst="rect">
            <a:avLst/>
          </a:prstGeom>
          <a:noFill/>
        </p:spPr>
        <p:txBody>
          <a:bodyPr wrap="square" rtlCol="0">
            <a:spAutoFit/>
          </a:bodyPr>
          <a:lstStyle/>
          <a:p>
            <a:r>
              <a:rPr lang="en-US" sz="2000" b="1" dirty="0" smtClean="0"/>
              <a:t>07</a:t>
            </a:r>
            <a:endParaRPr lang="en-US" sz="2000" b="1" dirty="0"/>
          </a:p>
        </p:txBody>
      </p:sp>
      <p:sp>
        <p:nvSpPr>
          <p:cNvPr id="8" name="TextBox 7"/>
          <p:cNvSpPr txBox="1"/>
          <p:nvPr/>
        </p:nvSpPr>
        <p:spPr>
          <a:xfrm>
            <a:off x="812800" y="1637700"/>
            <a:ext cx="7296150" cy="2231380"/>
          </a:xfrm>
          <a:prstGeom prst="rect">
            <a:avLst/>
          </a:prstGeom>
          <a:noFill/>
        </p:spPr>
        <p:txBody>
          <a:bodyPr wrap="square" rtlCol="0">
            <a:spAutoFit/>
          </a:bodyPr>
          <a:lstStyle/>
          <a:p>
            <a:pPr>
              <a:lnSpc>
                <a:spcPct val="150000"/>
              </a:lnSpc>
            </a:pPr>
            <a:r>
              <a:rPr lang="en-US" sz="1800" b="1" dirty="0" smtClean="0">
                <a:solidFill>
                  <a:schemeClr val="accent6">
                    <a:lumMod val="75000"/>
                  </a:schemeClr>
                </a:solidFill>
              </a:rPr>
              <a:t>Customer Complaints </a:t>
            </a:r>
            <a:endParaRPr lang="en-US" dirty="0">
              <a:solidFill>
                <a:schemeClr val="accent6">
                  <a:lumMod val="75000"/>
                </a:schemeClr>
              </a:solidFill>
            </a:endParaRPr>
          </a:p>
          <a:p>
            <a:pPr marL="285750" indent="-285750" algn="just">
              <a:buClr>
                <a:srgbClr val="954F72"/>
              </a:buClr>
              <a:buFont typeface="Arial" panose="020B0604020202020204" pitchFamily="34" charset="0"/>
              <a:buChar char="●"/>
            </a:pPr>
            <a:r>
              <a:rPr lang="en-US" sz="1600" dirty="0"/>
              <a:t>If the business is upholding its ethical performance criteria, tracking and </a:t>
            </a:r>
            <a:r>
              <a:rPr lang="en-US" sz="1600" dirty="0" smtClean="0"/>
              <a:t>examining, </a:t>
            </a:r>
            <a:r>
              <a:rPr lang="en-US" sz="1600" dirty="0"/>
              <a:t>consumer complaints will show </a:t>
            </a:r>
            <a:r>
              <a:rPr lang="en-US" sz="1600" dirty="0" smtClean="0"/>
              <a:t>it.</a:t>
            </a:r>
          </a:p>
          <a:p>
            <a:pPr algn="just">
              <a:buClr>
                <a:srgbClr val="954F72"/>
              </a:buClr>
            </a:pPr>
            <a:endParaRPr lang="en-US" sz="1600" dirty="0"/>
          </a:p>
          <a:p>
            <a:pPr marL="285750" indent="-285750" algn="just">
              <a:buClr>
                <a:srgbClr val="954F72"/>
              </a:buClr>
              <a:buFont typeface="Arial" panose="020B0604020202020204" pitchFamily="34" charset="0"/>
              <a:buChar char="●"/>
            </a:pPr>
            <a:r>
              <a:rPr lang="en-US" sz="1600" dirty="0" smtClean="0"/>
              <a:t>The </a:t>
            </a:r>
            <a:r>
              <a:rPr lang="en-US" sz="1600" dirty="0"/>
              <a:t>business owner should find out what information his sales staff is providing consumers that is inaccurate or inflated if a sizable proportion of customers complain that a product's features or benefits were not what the company represented they would be.</a:t>
            </a: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0" name="Google Shape;337;p50"/>
          <p:cNvSpPr/>
          <p:nvPr/>
        </p:nvSpPr>
        <p:spPr>
          <a:xfrm flipH="1">
            <a:off x="-1" y="3994650"/>
            <a:ext cx="4330575" cy="1129800"/>
          </a:xfrm>
          <a:prstGeom prst="corner">
            <a:avLst>
              <a:gd name="adj1" fmla="val 77166"/>
              <a:gd name="adj2" fmla="val 66748"/>
            </a:avLst>
          </a:prstGeom>
          <a:solidFill>
            <a:srgbClr val="954F7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0" name="Google Shape;280;p46"/>
          <p:cNvSpPr/>
          <p:nvPr/>
        </p:nvSpPr>
        <p:spPr>
          <a:xfrm rot="10800000">
            <a:off x="1663775" y="443075"/>
            <a:ext cx="5816400" cy="1129800"/>
          </a:xfrm>
          <a:prstGeom prst="corner">
            <a:avLst>
              <a:gd name="adj1" fmla="val 77166"/>
              <a:gd name="adj2" fmla="val 66748"/>
            </a:avLst>
          </a:prstGeom>
          <a:solidFill>
            <a:srgbClr val="B5EAD7">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1" name="Google Shape;281;p46"/>
          <p:cNvSpPr txBox="1">
            <a:spLocks noGrp="1"/>
          </p:cNvSpPr>
          <p:nvPr>
            <p:ph type="title"/>
          </p:nvPr>
        </p:nvSpPr>
        <p:spPr>
          <a:xfrm>
            <a:off x="1663775" y="595155"/>
            <a:ext cx="5816400" cy="572700"/>
          </a:xfrm>
          <a:prstGeom prst="rect">
            <a:avLst/>
          </a:prstGeom>
        </p:spPr>
        <p:txBody>
          <a:bodyPr spcFirstLastPara="1" wrap="square" lIns="91425" tIns="91425" rIns="91425" bIns="91425" anchor="t" anchorCtr="0">
            <a:noAutofit/>
          </a:bodyPr>
          <a:lstStyle/>
          <a:p>
            <a:pPr lvl="0"/>
            <a:r>
              <a:rPr lang="en-US" sz="2800" dirty="0">
                <a:solidFill>
                  <a:schemeClr val="bg2"/>
                </a:solidFill>
              </a:rPr>
              <a:t>Ethical </a:t>
            </a:r>
            <a:r>
              <a:rPr lang="en-US" sz="2800" dirty="0" smtClean="0">
                <a:solidFill>
                  <a:schemeClr val="bg2"/>
                </a:solidFill>
              </a:rPr>
              <a:t>Performance </a:t>
            </a:r>
            <a:r>
              <a:rPr lang="en-US" sz="2800" dirty="0">
                <a:solidFill>
                  <a:schemeClr val="bg2"/>
                </a:solidFill>
              </a:rPr>
              <a:t>M</a:t>
            </a:r>
            <a:r>
              <a:rPr lang="en-US" sz="2800" dirty="0" smtClean="0">
                <a:solidFill>
                  <a:schemeClr val="bg2"/>
                </a:solidFill>
              </a:rPr>
              <a:t>easures</a:t>
            </a:r>
            <a:endParaRPr sz="2800" dirty="0"/>
          </a:p>
        </p:txBody>
      </p:sp>
      <p:sp>
        <p:nvSpPr>
          <p:cNvPr id="282" name="Google Shape;282;p46"/>
          <p:cNvSpPr/>
          <p:nvPr/>
        </p:nvSpPr>
        <p:spPr>
          <a:xfrm>
            <a:off x="713400" y="1497187"/>
            <a:ext cx="8430600" cy="2681113"/>
          </a:xfrm>
          <a:prstGeom prst="rect">
            <a:avLst/>
          </a:prstGeom>
          <a:solidFill>
            <a:srgbClr val="C7CEEA">
              <a:alpha val="53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dirty="0"/>
          </a:p>
        </p:txBody>
      </p:sp>
      <p:sp>
        <p:nvSpPr>
          <p:cNvPr id="292" name="Google Shape;292;p46"/>
          <p:cNvSpPr/>
          <p:nvPr/>
        </p:nvSpPr>
        <p:spPr>
          <a:xfrm rot="5400000">
            <a:off x="7022150" y="3189825"/>
            <a:ext cx="3354600" cy="56400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TextBox 17"/>
          <p:cNvSpPr txBox="1"/>
          <p:nvPr/>
        </p:nvSpPr>
        <p:spPr>
          <a:xfrm>
            <a:off x="368300" y="4359495"/>
            <a:ext cx="514350" cy="400110"/>
          </a:xfrm>
          <a:prstGeom prst="rect">
            <a:avLst/>
          </a:prstGeom>
          <a:noFill/>
        </p:spPr>
        <p:txBody>
          <a:bodyPr wrap="square" rtlCol="0">
            <a:spAutoFit/>
          </a:bodyPr>
          <a:lstStyle/>
          <a:p>
            <a:r>
              <a:rPr lang="en-US" sz="2000" b="1" dirty="0" smtClean="0"/>
              <a:t>08</a:t>
            </a:r>
            <a:endParaRPr lang="en-US" sz="2000" b="1" dirty="0"/>
          </a:p>
        </p:txBody>
      </p:sp>
      <p:sp>
        <p:nvSpPr>
          <p:cNvPr id="19" name="TextBox 18"/>
          <p:cNvSpPr txBox="1"/>
          <p:nvPr/>
        </p:nvSpPr>
        <p:spPr>
          <a:xfrm>
            <a:off x="971549" y="1724957"/>
            <a:ext cx="7137400" cy="2231380"/>
          </a:xfrm>
          <a:prstGeom prst="rect">
            <a:avLst/>
          </a:prstGeom>
          <a:noFill/>
        </p:spPr>
        <p:txBody>
          <a:bodyPr wrap="square" rtlCol="0">
            <a:spAutoFit/>
          </a:bodyPr>
          <a:lstStyle/>
          <a:p>
            <a:pPr>
              <a:lnSpc>
                <a:spcPct val="150000"/>
              </a:lnSpc>
            </a:pPr>
            <a:r>
              <a:rPr lang="en-US" sz="1800" b="1" dirty="0" smtClean="0">
                <a:solidFill>
                  <a:schemeClr val="accent6">
                    <a:lumMod val="75000"/>
                  </a:schemeClr>
                </a:solidFill>
              </a:rPr>
              <a:t>Workplace Ethical Performance </a:t>
            </a:r>
            <a:endParaRPr lang="en-US" dirty="0" smtClean="0">
              <a:solidFill>
                <a:schemeClr val="accent6">
                  <a:lumMod val="75000"/>
                </a:schemeClr>
              </a:solidFill>
            </a:endParaRPr>
          </a:p>
          <a:p>
            <a:pPr marL="285750" indent="-285750" algn="just">
              <a:buClr>
                <a:srgbClr val="954F72"/>
              </a:buClr>
              <a:buFont typeface="Arial" panose="020B0604020202020204" pitchFamily="34" charset="0"/>
              <a:buChar char="●"/>
            </a:pPr>
            <a:r>
              <a:rPr lang="en-US" sz="1600" dirty="0" smtClean="0"/>
              <a:t>It can be measured through keeping track of the number of workdays lost each year due to injuries or accidents.</a:t>
            </a:r>
          </a:p>
          <a:p>
            <a:pPr algn="just">
              <a:buClr>
                <a:srgbClr val="954F72"/>
              </a:buClr>
            </a:pPr>
            <a:endParaRPr lang="en-US" sz="1600" dirty="0"/>
          </a:p>
          <a:p>
            <a:pPr marL="285750" indent="-285750" algn="just">
              <a:buClr>
                <a:srgbClr val="954F72"/>
              </a:buClr>
              <a:buFont typeface="Arial" panose="020B0604020202020204" pitchFamily="34" charset="0"/>
              <a:buChar char="●"/>
            </a:pPr>
            <a:r>
              <a:rPr lang="en-US" sz="1600" dirty="0" smtClean="0"/>
              <a:t>A manager should survey employees to see how they feel about him/her and coworkers. Frequently ask staff members if they have seen behaviors that does not meet the code of conduct “code of ethics”. These might highlight areas that needs to be improved.</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12" name="Google Shape;702;p63"/>
          <p:cNvSpPr/>
          <p:nvPr/>
        </p:nvSpPr>
        <p:spPr>
          <a:xfrm>
            <a:off x="0" y="4192350"/>
            <a:ext cx="7712400" cy="734400"/>
          </a:xfrm>
          <a:prstGeom prst="rect">
            <a:avLst/>
          </a:prstGeom>
          <a:solidFill>
            <a:schemeClr val="bg2">
              <a:lumMod val="40000"/>
              <a:lumOff val="60000"/>
              <a:alpha val="537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6" name="Google Shape;406;p52"/>
          <p:cNvSpPr/>
          <p:nvPr/>
        </p:nvSpPr>
        <p:spPr>
          <a:xfrm>
            <a:off x="852600" y="471688"/>
            <a:ext cx="8291400" cy="734400"/>
          </a:xfrm>
          <a:prstGeom prst="rect">
            <a:avLst/>
          </a:prstGeom>
          <a:solidFill>
            <a:srgbClr val="FF9AA2">
              <a:alpha val="54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7" name="Google Shape;407;p52"/>
          <p:cNvSpPr/>
          <p:nvPr/>
        </p:nvSpPr>
        <p:spPr>
          <a:xfrm rot="-5400000">
            <a:off x="3997325" y="-1095787"/>
            <a:ext cx="2844800" cy="7448550"/>
          </a:xfrm>
          <a:prstGeom prst="corner">
            <a:avLst>
              <a:gd name="adj1" fmla="val 48953"/>
              <a:gd name="adj2" fmla="val 85798"/>
            </a:avLst>
          </a:prstGeom>
          <a:solidFill>
            <a:schemeClr val="accent3">
              <a:lumMod val="40000"/>
              <a:lumOff val="60000"/>
              <a:alpha val="537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TextBox 5"/>
          <p:cNvSpPr txBox="1"/>
          <p:nvPr/>
        </p:nvSpPr>
        <p:spPr>
          <a:xfrm>
            <a:off x="338250" y="4359495"/>
            <a:ext cx="514350" cy="400110"/>
          </a:xfrm>
          <a:prstGeom prst="rect">
            <a:avLst/>
          </a:prstGeom>
          <a:noFill/>
        </p:spPr>
        <p:txBody>
          <a:bodyPr wrap="square" rtlCol="0">
            <a:spAutoFit/>
          </a:bodyPr>
          <a:lstStyle/>
          <a:p>
            <a:r>
              <a:rPr lang="en-US" sz="2000" b="1" dirty="0" smtClean="0"/>
              <a:t>09</a:t>
            </a:r>
            <a:endParaRPr lang="en-US" sz="2000" b="1" dirty="0"/>
          </a:p>
        </p:txBody>
      </p:sp>
      <p:sp>
        <p:nvSpPr>
          <p:cNvPr id="9" name="TextBox 8"/>
          <p:cNvSpPr txBox="1"/>
          <p:nvPr/>
        </p:nvSpPr>
        <p:spPr>
          <a:xfrm>
            <a:off x="1943099" y="1859638"/>
            <a:ext cx="6775450" cy="1985159"/>
          </a:xfrm>
          <a:prstGeom prst="rect">
            <a:avLst/>
          </a:prstGeom>
          <a:noFill/>
        </p:spPr>
        <p:txBody>
          <a:bodyPr wrap="square" rtlCol="0">
            <a:spAutoFit/>
          </a:bodyPr>
          <a:lstStyle/>
          <a:p>
            <a:pPr>
              <a:lnSpc>
                <a:spcPct val="150000"/>
              </a:lnSpc>
            </a:pPr>
            <a:r>
              <a:rPr lang="en-US" sz="1800" b="1" dirty="0" smtClean="0">
                <a:solidFill>
                  <a:schemeClr val="accent6">
                    <a:lumMod val="75000"/>
                  </a:schemeClr>
                </a:solidFill>
              </a:rPr>
              <a:t>Contributions to the Community  </a:t>
            </a:r>
            <a:endParaRPr lang="en-US" dirty="0">
              <a:solidFill>
                <a:schemeClr val="accent6">
                  <a:lumMod val="75000"/>
                </a:schemeClr>
              </a:solidFill>
            </a:endParaRPr>
          </a:p>
          <a:p>
            <a:pPr algn="just">
              <a:buClr>
                <a:srgbClr val="954F72"/>
              </a:buClr>
            </a:pPr>
            <a:r>
              <a:rPr lang="en-US" sz="1600" dirty="0" smtClean="0"/>
              <a:t>Businesses of all sizes understands that they have a moral obligation to the community. </a:t>
            </a:r>
          </a:p>
          <a:p>
            <a:pPr algn="just">
              <a:buClr>
                <a:srgbClr val="954F72"/>
              </a:buClr>
            </a:pPr>
            <a:endParaRPr lang="en-US" sz="1600" dirty="0"/>
          </a:p>
          <a:p>
            <a:pPr algn="just">
              <a:buClr>
                <a:srgbClr val="954F72"/>
              </a:buClr>
            </a:pPr>
            <a:r>
              <a:rPr lang="en-US" sz="1600" dirty="0" smtClean="0"/>
              <a:t>Ethical performance here can be measured by how much the company and employees contribute whether it is voluntarily work or financial support to charities.</a:t>
            </a:r>
          </a:p>
        </p:txBody>
      </p:sp>
      <p:sp>
        <p:nvSpPr>
          <p:cNvPr id="10" name="Google Shape;281;p46"/>
          <p:cNvSpPr txBox="1">
            <a:spLocks/>
          </p:cNvSpPr>
          <p:nvPr/>
        </p:nvSpPr>
        <p:spPr>
          <a:xfrm>
            <a:off x="2162643" y="552538"/>
            <a:ext cx="567131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3200"/>
              <a:buFont typeface="Paytone One"/>
              <a:buNone/>
              <a:defRPr sz="3000" b="1" i="0" u="none" strike="noStrike" cap="none">
                <a:solidFill>
                  <a:schemeClr val="dk1"/>
                </a:solidFill>
                <a:latin typeface="Paytone One"/>
                <a:ea typeface="Paytone One"/>
                <a:cs typeface="Paytone One"/>
                <a:sym typeface="Paytone One"/>
              </a:defRPr>
            </a:lvl1pPr>
            <a:lvl2pPr marR="0" lvl="1"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2pPr>
            <a:lvl3pPr marR="0" lvl="2"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3pPr>
            <a:lvl4pPr marR="0" lvl="3"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4pPr>
            <a:lvl5pPr marR="0" lvl="4"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5pPr>
            <a:lvl6pPr marR="0" lvl="5"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6pPr>
            <a:lvl7pPr marR="0" lvl="6"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7pPr>
            <a:lvl8pPr marR="0" lvl="7"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8pPr>
            <a:lvl9pPr marR="0" lvl="8" algn="ctr" rtl="0">
              <a:lnSpc>
                <a:spcPct val="100000"/>
              </a:lnSpc>
              <a:spcBef>
                <a:spcPts val="0"/>
              </a:spcBef>
              <a:spcAft>
                <a:spcPts val="0"/>
              </a:spcAft>
              <a:buClr>
                <a:schemeClr val="dk1"/>
              </a:buClr>
              <a:buSzPts val="3200"/>
              <a:buFont typeface="Paytone One"/>
              <a:buNone/>
              <a:defRPr sz="3200" b="1" i="0" u="none" strike="noStrike" cap="none">
                <a:solidFill>
                  <a:schemeClr val="dk1"/>
                </a:solidFill>
                <a:latin typeface="Paytone One"/>
                <a:ea typeface="Paytone One"/>
                <a:cs typeface="Paytone One"/>
                <a:sym typeface="Paytone One"/>
              </a:defRPr>
            </a:lvl9pPr>
          </a:lstStyle>
          <a:p>
            <a:r>
              <a:rPr lang="en-US" sz="2800" dirty="0" smtClean="0">
                <a:solidFill>
                  <a:schemeClr val="bg2"/>
                </a:solidFill>
              </a:rPr>
              <a:t>Ethical Performance </a:t>
            </a:r>
            <a:r>
              <a:rPr lang="en-US" sz="2800" dirty="0">
                <a:solidFill>
                  <a:schemeClr val="bg2"/>
                </a:solidFill>
              </a:rPr>
              <a:t>M</a:t>
            </a:r>
            <a:r>
              <a:rPr lang="en-US" sz="2800" dirty="0" smtClean="0">
                <a:solidFill>
                  <a:schemeClr val="bg2"/>
                </a:solidFill>
              </a:rPr>
              <a:t>easures</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Pastel Colors &amp; Translucent Structures for Marketing by Slidesgo">
  <a:themeElements>
    <a:clrScheme name="Custom 19">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954F72"/>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1911</TotalTime>
  <Words>635</Words>
  <Application>Microsoft Office PowerPoint</Application>
  <PresentationFormat>On-screen Show (16:9)</PresentationFormat>
  <Paragraphs>99</Paragraphs>
  <Slides>16</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Helvetica Neue</vt:lpstr>
      <vt:lpstr>Paytone One</vt:lpstr>
      <vt:lpstr>Be Vietnam</vt:lpstr>
      <vt:lpstr>Assistant</vt:lpstr>
      <vt:lpstr>Pastel Colors &amp; Translucent Structures for Marketing by Slidesgo</vt:lpstr>
      <vt:lpstr>Ethical Performance Assessment</vt:lpstr>
      <vt:lpstr>Table of Contents</vt:lpstr>
      <vt:lpstr>Learning Objectives </vt:lpstr>
      <vt:lpstr>Introduction </vt:lpstr>
      <vt:lpstr>Introduction </vt:lpstr>
      <vt:lpstr>Ethical Performance Measures</vt:lpstr>
      <vt:lpstr>Ethical  Performance Measures</vt:lpstr>
      <vt:lpstr>Ethical Performance Measures</vt:lpstr>
      <vt:lpstr>PowerPoint Presentation</vt:lpstr>
      <vt:lpstr>PowerPoint Presentation</vt:lpstr>
      <vt:lpstr>Benefits of Ethical Performance Measures</vt:lpstr>
      <vt:lpstr>Benefits of Ethical Performance Measures</vt:lpstr>
      <vt:lpstr>Conclusion </vt:lpstr>
      <vt:lpstr>Reflection </vt:lpstr>
      <vt:lpstr>References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Ethical Performance Measurement</dc:title>
  <dc:creator>ECS-Y</dc:creator>
  <cp:lastModifiedBy>Maher Fattouh</cp:lastModifiedBy>
  <cp:revision>36</cp:revision>
  <dcterms:modified xsi:type="dcterms:W3CDTF">2023-09-24T12:09:43Z</dcterms:modified>
</cp:coreProperties>
</file>