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57" r:id="rId6"/>
    <p:sldId id="258" r:id="rId7"/>
    <p:sldId id="269" r:id="rId8"/>
    <p:sldId id="265" r:id="rId9"/>
    <p:sldId id="264" r:id="rId10"/>
    <p:sldId id="260" r:id="rId11"/>
    <p:sldId id="261" r:id="rId12"/>
    <p:sldId id="272" r:id="rId13"/>
    <p:sldId id="266"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3C9351-E58D-4148-A070-2E5BC0A1F047}" v="758" dt="2023-01-04T09:36:41.538"/>
    <p1510:client id="{EFC49EBE-D230-40F0-9E46-E47F4428582C}" v="287" dt="2023-01-03T23:41:16.5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704" autoAdjust="0"/>
  </p:normalViewPr>
  <p:slideViewPr>
    <p:cSldViewPr snapToGrid="0">
      <p:cViewPr varScale="1">
        <p:scale>
          <a:sx n="73" d="100"/>
          <a:sy n="73" d="100"/>
        </p:scale>
        <p:origin x="380" y="3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2/23/2023</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2/23/2023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hf hdr="0" dt="0"/>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endParaRPr lang="en-US" dirty="0"/>
          </a:p>
        </p:txBody>
      </p:sp>
    </p:spTree>
    <p:extLst>
      <p:ext uri="{BB962C8B-B14F-4D97-AF65-F5344CB8AC3E}">
        <p14:creationId xmlns:p14="http://schemas.microsoft.com/office/powerpoint/2010/main" val="1485277703"/>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 xmlns:adec="http://schemas.microsoft.com/office/drawing/2017/decorative" val="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dt="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omnipresent.com/articles/benefits-and-challenges-of-globalization" TargetMode="Externa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1511213" y="2113806"/>
            <a:ext cx="10634874" cy="1122202"/>
          </a:xfrm>
          <a:solidFill>
            <a:srgbClr val="FFFFFF"/>
          </a:solidFill>
        </p:spPr>
        <p:txBody>
          <a:bodyPr/>
          <a:lstStyle/>
          <a:p>
            <a:r>
              <a:rPr lang="en-US" sz="2400" dirty="0" smtClean="0">
                <a:latin typeface="Arial"/>
                <a:cs typeface="Arial"/>
              </a:rPr>
              <a:t>The Problems </a:t>
            </a:r>
            <a:r>
              <a:rPr lang="en-US" sz="2400" dirty="0">
                <a:latin typeface="Arial"/>
                <a:cs typeface="Arial"/>
              </a:rPr>
              <a:t>in the context of globalization</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232455" y="5411718"/>
            <a:ext cx="4941770" cy="396660"/>
          </a:xfrm>
        </p:spPr>
        <p:txBody>
          <a:bodyPr vert="horz" lIns="91440" tIns="45720" rIns="91440" bIns="45720" rtlCol="0" anchor="t">
            <a:noAutofit/>
          </a:bodyPr>
          <a:lstStyle/>
          <a:p>
            <a:r>
              <a:rPr lang="en-US" sz="1400" dirty="0"/>
              <a:t>Dana </a:t>
            </a:r>
            <a:r>
              <a:rPr lang="en-US" sz="1400" dirty="0" err="1"/>
              <a:t>Elgimbri</a:t>
            </a:r>
            <a:r>
              <a:rPr lang="en-US" sz="1400" dirty="0"/>
              <a:t> 3784 </a:t>
            </a:r>
          </a:p>
          <a:p>
            <a:r>
              <a:rPr lang="en-US" sz="1400" dirty="0"/>
              <a:t>Danna_3784@limu.edu.ly</a:t>
            </a:r>
          </a:p>
        </p:txBody>
      </p:sp>
      <p:sp>
        <p:nvSpPr>
          <p:cNvPr id="4" name="TextBox 3">
            <a:extLst>
              <a:ext uri="{FF2B5EF4-FFF2-40B4-BE49-F238E27FC236}">
                <a16:creationId xmlns:a16="http://schemas.microsoft.com/office/drawing/2014/main" id="{E675ACFE-4141-D45F-EA28-ED8F485DE50C}"/>
              </a:ext>
            </a:extLst>
          </p:cNvPr>
          <p:cNvSpPr txBox="1"/>
          <p:nvPr/>
        </p:nvSpPr>
        <p:spPr>
          <a:xfrm>
            <a:off x="2960414" y="420414"/>
            <a:ext cx="6271172" cy="707886"/>
          </a:xfrm>
          <a:prstGeom prst="rect">
            <a:avLst/>
          </a:prstGeom>
          <a:solidFill>
            <a:srgbClr val="FFFFF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t>Libyan International Medical University </a:t>
            </a:r>
          </a:p>
          <a:p>
            <a:pPr algn="ctr"/>
            <a:r>
              <a:rPr lang="en-US" sz="2000" dirty="0"/>
              <a:t>Faculty of Business Administration </a:t>
            </a:r>
          </a:p>
        </p:txBody>
      </p:sp>
      <p:pic>
        <p:nvPicPr>
          <p:cNvPr id="5" name="Picture 5" descr="Logo&#10;&#10;Description automatically generated">
            <a:extLst>
              <a:ext uri="{FF2B5EF4-FFF2-40B4-BE49-F238E27FC236}">
                <a16:creationId xmlns:a16="http://schemas.microsoft.com/office/drawing/2014/main" id="{43F1050E-6B98-9FAB-0AB4-DA84499F592C}"/>
              </a:ext>
            </a:extLst>
          </p:cNvPr>
          <p:cNvPicPr>
            <a:picLocks noChangeAspect="1"/>
          </p:cNvPicPr>
          <p:nvPr/>
        </p:nvPicPr>
        <p:blipFill>
          <a:blip r:embed="rId2"/>
          <a:stretch>
            <a:fillRect/>
          </a:stretch>
        </p:blipFill>
        <p:spPr>
          <a:xfrm>
            <a:off x="0" y="-7281"/>
            <a:ext cx="2166128" cy="2113806"/>
          </a:xfrm>
          <a:prstGeom prst="rect">
            <a:avLst/>
          </a:prstGeom>
        </p:spPr>
      </p:pic>
      <p:pic>
        <p:nvPicPr>
          <p:cNvPr id="6" name="Picture 6" descr="Logo, company name&#10;&#10;Description automatically generated">
            <a:extLst>
              <a:ext uri="{FF2B5EF4-FFF2-40B4-BE49-F238E27FC236}">
                <a16:creationId xmlns:a16="http://schemas.microsoft.com/office/drawing/2014/main" id="{10DBA113-A095-F11F-6621-F97E74ADAED5}"/>
              </a:ext>
            </a:extLst>
          </p:cNvPr>
          <p:cNvPicPr>
            <a:picLocks noChangeAspect="1"/>
          </p:cNvPicPr>
          <p:nvPr/>
        </p:nvPicPr>
        <p:blipFill>
          <a:blip r:embed="rId3"/>
          <a:stretch>
            <a:fillRect/>
          </a:stretch>
        </p:blipFill>
        <p:spPr>
          <a:xfrm>
            <a:off x="9297296" y="-7281"/>
            <a:ext cx="2894704" cy="2062756"/>
          </a:xfrm>
          <a:prstGeom prst="rect">
            <a:avLst/>
          </a:prstGeom>
          <a:ln>
            <a:noFill/>
          </a:ln>
          <a:effectLst>
            <a:softEdge rad="112500"/>
          </a:effectLst>
        </p:spPr>
      </p:pic>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4968875" y="147639"/>
            <a:ext cx="5111750" cy="1204912"/>
          </a:xfrm>
        </p:spPr>
        <p:txBody>
          <a:bodyPr/>
          <a:lstStyle/>
          <a:p>
            <a:r>
              <a:rPr lang="en-US"/>
              <a:t>References </a:t>
            </a:r>
          </a:p>
        </p:txBody>
      </p:sp>
      <p:sp>
        <p:nvSpPr>
          <p:cNvPr id="5" name="Footer Placeholder 4">
            <a:extLst>
              <a:ext uri="{FF2B5EF4-FFF2-40B4-BE49-F238E27FC236}">
                <a16:creationId xmlns:a16="http://schemas.microsoft.com/office/drawing/2014/main" id="{4135E32A-1A8C-43D2-9C6E-12887B4DEDFB}"/>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10</a:t>
            </a:fld>
            <a:endParaRPr lang="en-US" dirty="0"/>
          </a:p>
        </p:txBody>
      </p:sp>
      <p:sp>
        <p:nvSpPr>
          <p:cNvPr id="8" name="TextBox 7">
            <a:extLst>
              <a:ext uri="{FF2B5EF4-FFF2-40B4-BE49-F238E27FC236}">
                <a16:creationId xmlns:a16="http://schemas.microsoft.com/office/drawing/2014/main" id="{73208EE8-CBD1-008E-1D3A-EB2F6A709CD5}"/>
              </a:ext>
            </a:extLst>
          </p:cNvPr>
          <p:cNvSpPr txBox="1"/>
          <p:nvPr/>
        </p:nvSpPr>
        <p:spPr>
          <a:xfrm>
            <a:off x="1156138" y="1953172"/>
            <a:ext cx="923158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“Corporate Governance Definition: How It Works, Principles, and Examples.” </a:t>
            </a:r>
            <a:r>
              <a:rPr lang="en-US" i="1" dirty="0"/>
              <a:t>Investopedia</a:t>
            </a:r>
            <a:r>
              <a:rPr lang="en-US" dirty="0"/>
              <a:t>, 18 Aug. 2022, www.investopedia.com/terms/c/corporategovernance.asp.</a:t>
            </a:r>
          </a:p>
          <a:p>
            <a:r>
              <a:rPr lang="en-US" dirty="0"/>
              <a:t>“What Are the Benefits and Challenges of Globalization?” </a:t>
            </a:r>
            <a:r>
              <a:rPr lang="en-US" i="1" dirty="0"/>
              <a:t>What Are the Benefits and Challenges of Globalization?</a:t>
            </a:r>
            <a:r>
              <a:rPr lang="en-US" dirty="0"/>
              <a:t>, 21 Oct. 2021, </a:t>
            </a:r>
            <a:r>
              <a:rPr lang="en-US" dirty="0">
                <a:hlinkClick r:id="rId2"/>
              </a:rPr>
              <a:t>www.omnipresent.com/articles/benefits-and-challenges-of-globalization</a:t>
            </a:r>
            <a:r>
              <a:rPr lang="en-US" dirty="0"/>
              <a:t>. </a:t>
            </a:r>
          </a:p>
        </p:txBody>
      </p:sp>
    </p:spTree>
    <p:extLst>
      <p:ext uri="{BB962C8B-B14F-4D97-AF65-F5344CB8AC3E}">
        <p14:creationId xmlns:p14="http://schemas.microsoft.com/office/powerpoint/2010/main" val="1742861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1EDE-5423-435C-B149-87AB1BC22B83}"/>
              </a:ext>
            </a:extLst>
          </p:cNvPr>
          <p:cNvSpPr>
            <a:spLocks noGrp="1"/>
          </p:cNvSpPr>
          <p:nvPr>
            <p:ph type="ctrTitle"/>
          </p:nvPr>
        </p:nvSpPr>
        <p:spPr>
          <a:xfrm>
            <a:off x="4267200" y="1615736"/>
            <a:ext cx="4179570" cy="1524735"/>
          </a:xfrm>
        </p:spPr>
        <p:txBody>
          <a:bodyPr/>
          <a:lstStyle/>
          <a:p>
            <a:r>
              <a:rPr lang="en-US" dirty="0"/>
              <a:t>THANK YOU</a:t>
            </a:r>
          </a:p>
        </p:txBody>
      </p:sp>
    </p:spTree>
    <p:extLst>
      <p:ext uri="{BB962C8B-B14F-4D97-AF65-F5344CB8AC3E}">
        <p14:creationId xmlns:p14="http://schemas.microsoft.com/office/powerpoint/2010/main" val="1969787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F5859-10C9-4588-9727-B9362E26C29D}"/>
              </a:ext>
            </a:extLst>
          </p:cNvPr>
          <p:cNvSpPr>
            <a:spLocks noGrp="1"/>
          </p:cNvSpPr>
          <p:nvPr>
            <p:ph type="title"/>
          </p:nvPr>
        </p:nvSpPr>
        <p:spPr>
          <a:xfrm>
            <a:off x="378810" y="494927"/>
            <a:ext cx="5488151" cy="1325563"/>
          </a:xfrm>
        </p:spPr>
        <p:txBody>
          <a:bodyPr/>
          <a:lstStyle/>
          <a:p>
            <a:r>
              <a:rPr lang="en-US" dirty="0"/>
              <a:t>Table of contents </a:t>
            </a:r>
          </a:p>
        </p:txBody>
      </p:sp>
      <p:sp>
        <p:nvSpPr>
          <p:cNvPr id="4" name="Footer Placeholder 3">
            <a:extLst>
              <a:ext uri="{FF2B5EF4-FFF2-40B4-BE49-F238E27FC236}">
                <a16:creationId xmlns:a16="http://schemas.microsoft.com/office/drawing/2014/main" id="{36C19884-873C-4D13-BE6D-318CF07B0D12}"/>
              </a:ext>
            </a:extLst>
          </p:cNvPr>
          <p:cNvSpPr>
            <a:spLocks noGrp="1"/>
          </p:cNvSpPr>
          <p:nvPr>
            <p:ph type="ftr" sz="quarter" idx="11"/>
          </p:nvPr>
        </p:nvSpPr>
        <p:spPr>
          <a:xfrm>
            <a:off x="2669886" y="6356349"/>
            <a:ext cx="2482842"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C991F00-87A7-45A6-8029-B097FA72498D}"/>
              </a:ext>
            </a:extLst>
          </p:cNvPr>
          <p:cNvSpPr>
            <a:spLocks noGrp="1"/>
          </p:cNvSpPr>
          <p:nvPr>
            <p:ph type="sldNum" sz="quarter" idx="12"/>
          </p:nvPr>
        </p:nvSpPr>
        <p:spPr>
          <a:xfrm>
            <a:off x="5536305" y="6356350"/>
            <a:ext cx="987552" cy="365125"/>
          </a:xfrm>
        </p:spPr>
        <p:txBody>
          <a:bodyPr/>
          <a:lstStyle/>
          <a:p>
            <a:fld id="{A49DFD55-3C28-40EF-9E31-A92D2E4017FF}" type="slidenum">
              <a:rPr lang="en-US" smtClean="0"/>
              <a:pPr/>
              <a:t>2</a:t>
            </a:fld>
            <a:endParaRPr lang="en-US" dirty="0"/>
          </a:p>
        </p:txBody>
      </p:sp>
      <p:sp>
        <p:nvSpPr>
          <p:cNvPr id="9" name="Title 1">
            <a:extLst>
              <a:ext uri="{FF2B5EF4-FFF2-40B4-BE49-F238E27FC236}">
                <a16:creationId xmlns:a16="http://schemas.microsoft.com/office/drawing/2014/main" id="{8A49CF3F-A936-8454-8711-5EFB0E91F605}"/>
              </a:ext>
            </a:extLst>
          </p:cNvPr>
          <p:cNvSpPr txBox="1">
            <a:spLocks/>
          </p:cNvSpPr>
          <p:nvPr/>
        </p:nvSpPr>
        <p:spPr>
          <a:xfrm>
            <a:off x="248182" y="2706605"/>
            <a:ext cx="8203322" cy="307728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800" kern="1200" cap="all" spc="150" baseline="0">
                <a:solidFill>
                  <a:schemeClr val="bg1"/>
                </a:solidFill>
                <a:latin typeface="+mj-lt"/>
                <a:ea typeface="+mj-ea"/>
                <a:cs typeface="+mj-cs"/>
              </a:defRPr>
            </a:lvl1pPr>
          </a:lstStyle>
          <a:p>
            <a:pPr marL="514350" indent="-514350">
              <a:buAutoNum type="arabicPeriod"/>
            </a:pPr>
            <a:r>
              <a:rPr lang="en-US" sz="2900" dirty="0"/>
              <a:t>Introduction</a:t>
            </a:r>
          </a:p>
          <a:p>
            <a:pPr marL="514350" indent="-514350">
              <a:buAutoNum type="arabicPeriod"/>
            </a:pPr>
            <a:r>
              <a:rPr lang="en-US" sz="2900" dirty="0"/>
              <a:t>Benefits of Globalization</a:t>
            </a:r>
          </a:p>
          <a:p>
            <a:pPr marL="514350" indent="-514350">
              <a:buAutoNum type="arabicPeriod"/>
            </a:pPr>
            <a:r>
              <a:rPr lang="en-US" sz="2900" dirty="0"/>
              <a:t>The Challenges of globalization</a:t>
            </a:r>
          </a:p>
          <a:p>
            <a:pPr marL="514350" indent="-514350">
              <a:buAutoNum type="arabicPeriod"/>
            </a:pPr>
            <a:r>
              <a:rPr lang="en-US" sz="2900" dirty="0"/>
              <a:t>Globalization's impact on business</a:t>
            </a:r>
          </a:p>
          <a:p>
            <a:pPr marL="514350" indent="-514350">
              <a:buAutoNum type="arabicPeriod"/>
            </a:pPr>
            <a:r>
              <a:rPr lang="en-US" sz="2900" dirty="0"/>
              <a:t>Conclusion</a:t>
            </a:r>
          </a:p>
          <a:p>
            <a:pPr marL="514350" indent="-514350">
              <a:buAutoNum type="arabicPeriod"/>
            </a:pPr>
            <a:r>
              <a:rPr lang="en-US" sz="2900" dirty="0"/>
              <a:t>Reflection</a:t>
            </a:r>
          </a:p>
          <a:p>
            <a:pPr marL="514350" indent="-514350">
              <a:buAutoNum type="arabicPeriod"/>
            </a:pPr>
            <a:r>
              <a:rPr lang="en-US" sz="2900" dirty="0"/>
              <a:t>references</a:t>
            </a:r>
          </a:p>
        </p:txBody>
      </p:sp>
    </p:spTree>
    <p:extLst>
      <p:ext uri="{BB962C8B-B14F-4D97-AF65-F5344CB8AC3E}">
        <p14:creationId xmlns:p14="http://schemas.microsoft.com/office/powerpoint/2010/main" val="1713219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1204912"/>
          </a:xfrm>
        </p:spPr>
        <p:txBody>
          <a:bodyPr/>
          <a:lstStyle/>
          <a:p>
            <a:r>
              <a:rPr lang="en-US" dirty="0"/>
              <a:t>INTRODUCTION</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5" y="3205326"/>
            <a:ext cx="8825405" cy="1525588"/>
          </a:xfrm>
        </p:spPr>
        <p:txBody>
          <a:bodyPr vert="horz" lIns="91440" tIns="45720" rIns="91440" bIns="45720" rtlCol="0" anchor="t">
            <a:noAutofit/>
          </a:bodyPr>
          <a:lstStyle/>
          <a:p>
            <a:pPr algn="just"/>
            <a:r>
              <a:rPr lang="en-US" sz="2000" dirty="0">
                <a:ea typeface="+mn-lt"/>
                <a:cs typeface="+mn-lt"/>
              </a:rPr>
              <a:t>Businesses today benefit greatly from globalization. Expanded customer bases, additional revenue sources, and a diverse workforce are all advantages of globalization for businesses. However, globalization also brings with it some very difficult problems, such as environmental deterioration, problems with legal compliance, and worker exploitation. But it's crucial to keep in mind that the problems brought on by globalization are surmountable.</a:t>
            </a:r>
            <a:endParaRPr lang="en-US" sz="20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3</a:t>
            </a:fld>
            <a:endParaRPr lang="en-US" dirty="0"/>
          </a:p>
        </p:txBody>
      </p:sp>
    </p:spTree>
    <p:extLst>
      <p:ext uri="{BB962C8B-B14F-4D97-AF65-F5344CB8AC3E}">
        <p14:creationId xmlns:p14="http://schemas.microsoft.com/office/powerpoint/2010/main" val="3571516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5FEE2D-79E5-4C1D-8BF7-EE619CA7039A}"/>
              </a:ext>
            </a:extLst>
          </p:cNvPr>
          <p:cNvSpPr>
            <a:spLocks noGrp="1"/>
          </p:cNvSpPr>
          <p:nvPr>
            <p:ph type="title"/>
          </p:nvPr>
        </p:nvSpPr>
        <p:spPr>
          <a:xfrm>
            <a:off x="838200" y="365125"/>
            <a:ext cx="10515600" cy="1325563"/>
          </a:xfrm>
        </p:spPr>
        <p:txBody>
          <a:bodyPr/>
          <a:lstStyle/>
          <a:p>
            <a:r>
              <a:rPr lang="en-US" b="1"/>
              <a:t>Benefits of Globalization</a:t>
            </a:r>
            <a:endParaRPr lang="en-US"/>
          </a:p>
          <a:p>
            <a:endParaRPr lang="en-US" dirty="0"/>
          </a:p>
        </p:txBody>
      </p:sp>
      <p:sp>
        <p:nvSpPr>
          <p:cNvPr id="8" name="Footer Placeholder 7">
            <a:extLst>
              <a:ext uri="{FF2B5EF4-FFF2-40B4-BE49-F238E27FC236}">
                <a16:creationId xmlns:a16="http://schemas.microsoft.com/office/drawing/2014/main" id="{8BA5A93F-DCAE-40B8-8E94-3239A1A6A21A}"/>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9" name="Slide Number Placeholder 8">
            <a:extLst>
              <a:ext uri="{FF2B5EF4-FFF2-40B4-BE49-F238E27FC236}">
                <a16:creationId xmlns:a16="http://schemas.microsoft.com/office/drawing/2014/main" id="{03091613-153A-4005-9F4D-2F185AE5F7B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4</a:t>
            </a:fld>
            <a:endParaRPr lang="en-US" dirty="0"/>
          </a:p>
        </p:txBody>
      </p:sp>
      <p:sp>
        <p:nvSpPr>
          <p:cNvPr id="2" name="TextBox 1">
            <a:extLst>
              <a:ext uri="{FF2B5EF4-FFF2-40B4-BE49-F238E27FC236}">
                <a16:creationId xmlns:a16="http://schemas.microsoft.com/office/drawing/2014/main" id="{13B3B7D7-0CBD-5672-7F8B-5877CE7E4829}"/>
              </a:ext>
            </a:extLst>
          </p:cNvPr>
          <p:cNvSpPr txBox="1"/>
          <p:nvPr/>
        </p:nvSpPr>
        <p:spPr>
          <a:xfrm>
            <a:off x="1191172" y="1173654"/>
            <a:ext cx="9757102" cy="19082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dirty="0"/>
              <a:t>Growing businesses can benefit greatly from globalization. But it's also very advantageous for the overall growth of the world economy. You are bringing people together by tapping into new markets and growing your customer base. </a:t>
            </a:r>
            <a:r>
              <a:rPr lang="en-US" sz="2000" dirty="0">
                <a:ea typeface="+mn-lt"/>
                <a:cs typeface="+mn-lt"/>
              </a:rPr>
              <a:t>Here are some of the immediate benefits of globalization for you:</a:t>
            </a:r>
            <a:endParaRPr lang="en-US" sz="2000" dirty="0"/>
          </a:p>
          <a:p>
            <a:pPr algn="just"/>
            <a:r>
              <a:rPr lang="en-US" dirty="0"/>
              <a:t/>
            </a:r>
            <a:br>
              <a:rPr lang="en-US" dirty="0"/>
            </a:br>
            <a:endParaRPr lang="en-US" sz="2000" dirty="0"/>
          </a:p>
        </p:txBody>
      </p:sp>
      <p:sp>
        <p:nvSpPr>
          <p:cNvPr id="4" name="TextBox 3">
            <a:extLst>
              <a:ext uri="{FF2B5EF4-FFF2-40B4-BE49-F238E27FC236}">
                <a16:creationId xmlns:a16="http://schemas.microsoft.com/office/drawing/2014/main" id="{11E8FB3A-4452-5363-564C-0399A6EA0C4C}"/>
              </a:ext>
            </a:extLst>
          </p:cNvPr>
          <p:cNvSpPr txBox="1"/>
          <p:nvPr/>
        </p:nvSpPr>
        <p:spPr>
          <a:xfrm>
            <a:off x="1191172" y="2540000"/>
            <a:ext cx="10151241"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b="1" dirty="0"/>
              <a:t>Access to New Markets : </a:t>
            </a:r>
            <a:r>
              <a:rPr lang="en-US" sz="2000" dirty="0">
                <a:ea typeface="+mn-lt"/>
                <a:cs typeface="+mn-lt"/>
              </a:rPr>
              <a:t>Access to new or different markets for businesses like yours is one of the main benefits of globalization. Businesses can operate in multiple jurisdictions thanks to bilateral and multilateral trade agreements. </a:t>
            </a:r>
            <a:endParaRPr lang="en-US" sz="2000" dirty="0"/>
          </a:p>
          <a:p>
            <a:pPr algn="just"/>
            <a:endParaRPr lang="en-US" sz="2000" dirty="0"/>
          </a:p>
          <a:p>
            <a:pPr algn="just"/>
            <a:r>
              <a:rPr lang="en-US" sz="2000" b="1" dirty="0"/>
              <a:t>Product Development and New Revenue Streams : </a:t>
            </a:r>
            <a:r>
              <a:rPr lang="en-US" sz="2000" dirty="0">
                <a:ea typeface="+mn-lt"/>
                <a:cs typeface="+mn-lt"/>
              </a:rPr>
              <a:t>You inevitably develop your products and services in new ways by entering new markets. One of the biggest benefits of globalization is this. Businesses frequently need to modify their offerings when entering new markets in order to satisfy regional demand. </a:t>
            </a:r>
            <a:endParaRPr lang="en-US" sz="2000" dirty="0"/>
          </a:p>
          <a:p>
            <a:pPr algn="just"/>
            <a:endParaRPr lang="en-US" sz="2000" dirty="0"/>
          </a:p>
          <a:p>
            <a:pPr algn="just"/>
            <a:endParaRPr lang="en-US" sz="2000" dirty="0"/>
          </a:p>
          <a:p>
            <a:pPr algn="just"/>
            <a:endParaRPr lang="en-US" sz="2000" dirty="0"/>
          </a:p>
          <a:p>
            <a:pPr algn="just"/>
            <a:endParaRPr lang="en-US" dirty="0"/>
          </a:p>
        </p:txBody>
      </p:sp>
    </p:spTree>
    <p:extLst>
      <p:ext uri="{BB962C8B-B14F-4D97-AF65-F5344CB8AC3E}">
        <p14:creationId xmlns:p14="http://schemas.microsoft.com/office/powerpoint/2010/main" val="2499682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555A49C-96F4-440D-B89E-A0AE94F70108}"/>
              </a:ext>
            </a:extLst>
          </p:cNvPr>
          <p:cNvSpPr>
            <a:spLocks noGrp="1"/>
          </p:cNvSpPr>
          <p:nvPr>
            <p:ph type="ftr" sz="quarter" idx="11"/>
          </p:nvPr>
        </p:nvSpPr>
        <p:spPr>
          <a:xfrm>
            <a:off x="6743699" y="6356350"/>
            <a:ext cx="2543175"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F2A39FA3-9AE3-4689-A469-B7D2DFCCC2D9}"/>
              </a:ext>
            </a:extLst>
          </p:cNvPr>
          <p:cNvSpPr>
            <a:spLocks noGrp="1"/>
          </p:cNvSpPr>
          <p:nvPr>
            <p:ph type="sldNum" sz="quarter" idx="12"/>
          </p:nvPr>
        </p:nvSpPr>
        <p:spPr>
          <a:xfrm>
            <a:off x="9658350" y="6356350"/>
            <a:ext cx="1695450" cy="365125"/>
          </a:xfrm>
        </p:spPr>
        <p:txBody>
          <a:bodyPr/>
          <a:lstStyle/>
          <a:p>
            <a:fld id="{A49DFD55-3C28-40EF-9E31-A92D2E4017FF}" type="slidenum">
              <a:rPr lang="en-US" smtClean="0"/>
              <a:pPr/>
              <a:t>5</a:t>
            </a:fld>
            <a:endParaRPr lang="en-US" dirty="0"/>
          </a:p>
        </p:txBody>
      </p:sp>
      <p:sp>
        <p:nvSpPr>
          <p:cNvPr id="10" name="TextBox 9">
            <a:extLst>
              <a:ext uri="{FF2B5EF4-FFF2-40B4-BE49-F238E27FC236}">
                <a16:creationId xmlns:a16="http://schemas.microsoft.com/office/drawing/2014/main" id="{9B1C0D1E-D617-7536-31B0-50F32D4C7350}"/>
              </a:ext>
            </a:extLst>
          </p:cNvPr>
          <p:cNvSpPr txBox="1"/>
          <p:nvPr/>
        </p:nvSpPr>
        <p:spPr>
          <a:xfrm>
            <a:off x="1348827" y="1830551"/>
            <a:ext cx="9879724" cy="320087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b="1" i="0" dirty="0">
                <a:latin typeface="Tenorite"/>
                <a:ea typeface="TT Norms Pro"/>
                <a:cs typeface="TT Norms Pro"/>
              </a:rPr>
              <a:t>Sharing Knowledge, Technology, and Culture</a:t>
            </a:r>
            <a:r>
              <a:rPr lang="en-US" sz="2000" b="1" dirty="0">
                <a:latin typeface="TT Norms Pro"/>
                <a:ea typeface="TT Norms Pro"/>
                <a:cs typeface="TT Norms Pro"/>
              </a:rPr>
              <a:t> : </a:t>
            </a:r>
            <a:r>
              <a:rPr lang="en-US" sz="2000" dirty="0">
                <a:ea typeface="+mn-lt"/>
                <a:cs typeface="+mn-lt"/>
              </a:rPr>
              <a:t>Sharing has become commonplace, which is one of globalization's many wonderful effects. Around the world, people share knowledge, information, technologies, cultural practices, and values. This also applies to business procedures. </a:t>
            </a:r>
            <a:endParaRPr lang="en-US"/>
          </a:p>
          <a:p>
            <a:pPr algn="just"/>
            <a:endParaRPr lang="en-US" sz="2000" dirty="0"/>
          </a:p>
          <a:p>
            <a:pPr algn="just"/>
            <a:r>
              <a:rPr lang="en-US" sz="2000" b="1" dirty="0"/>
              <a:t>Developing Universal Standards : </a:t>
            </a:r>
            <a:r>
              <a:rPr lang="en-US" sz="2000" dirty="0">
                <a:ea typeface="+mn-lt"/>
                <a:cs typeface="+mn-lt"/>
              </a:rPr>
              <a:t>Globalization has had the effect of helping set some universal standards, despite the fact that this may sound like it isolating a complicated problem.  </a:t>
            </a:r>
          </a:p>
          <a:p>
            <a:pPr algn="just"/>
            <a:endParaRPr lang="en-US" sz="2400" dirty="0"/>
          </a:p>
          <a:p>
            <a:pPr algn="just"/>
            <a:endParaRPr lang="en-US" dirty="0"/>
          </a:p>
        </p:txBody>
      </p:sp>
    </p:spTree>
    <p:extLst>
      <p:ext uri="{BB962C8B-B14F-4D97-AF65-F5344CB8AC3E}">
        <p14:creationId xmlns:p14="http://schemas.microsoft.com/office/powerpoint/2010/main" val="744379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23">
            <a:extLst>
              <a:ext uri="{FF2B5EF4-FFF2-40B4-BE49-F238E27FC236}">
                <a16:creationId xmlns:a16="http://schemas.microsoft.com/office/drawing/2014/main" id="{918C3C97-444D-4600-8553-B9C4C1F8483B}"/>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25" name="Slide Number Placeholder 24">
            <a:extLst>
              <a:ext uri="{FF2B5EF4-FFF2-40B4-BE49-F238E27FC236}">
                <a16:creationId xmlns:a16="http://schemas.microsoft.com/office/drawing/2014/main" id="{148E9129-4CC6-47BA-ACD8-2C632A8660E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6</a:t>
            </a:fld>
            <a:endParaRPr lang="en-US" dirty="0"/>
          </a:p>
        </p:txBody>
      </p:sp>
      <p:sp>
        <p:nvSpPr>
          <p:cNvPr id="41" name="TextBox 40">
            <a:extLst>
              <a:ext uri="{FF2B5EF4-FFF2-40B4-BE49-F238E27FC236}">
                <a16:creationId xmlns:a16="http://schemas.microsoft.com/office/drawing/2014/main" id="{0CE70EF3-8433-EF6D-1CED-53E58E2F67D5}"/>
              </a:ext>
            </a:extLst>
          </p:cNvPr>
          <p:cNvSpPr txBox="1"/>
          <p:nvPr/>
        </p:nvSpPr>
        <p:spPr>
          <a:xfrm>
            <a:off x="823311" y="718206"/>
            <a:ext cx="870606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latin typeface="Tenorite"/>
                <a:ea typeface="TT Norms Pro"/>
                <a:cs typeface="TT Norms Pro"/>
              </a:rPr>
              <a:t>The</a:t>
            </a:r>
            <a:r>
              <a:rPr lang="en-US" sz="2400" b="1" i="0" dirty="0">
                <a:latin typeface="Tenorite"/>
                <a:ea typeface="TT Norms Pro"/>
                <a:cs typeface="TT Norms Pro"/>
              </a:rPr>
              <a:t> Challenges of Globalization</a:t>
            </a:r>
          </a:p>
        </p:txBody>
      </p:sp>
      <p:sp>
        <p:nvSpPr>
          <p:cNvPr id="42" name="TextBox 41">
            <a:extLst>
              <a:ext uri="{FF2B5EF4-FFF2-40B4-BE49-F238E27FC236}">
                <a16:creationId xmlns:a16="http://schemas.microsoft.com/office/drawing/2014/main" id="{0C8DEBE3-D6DE-746F-AFCB-5C6636B88921}"/>
              </a:ext>
            </a:extLst>
          </p:cNvPr>
          <p:cNvSpPr txBox="1"/>
          <p:nvPr/>
        </p:nvSpPr>
        <p:spPr>
          <a:xfrm>
            <a:off x="823309" y="1252482"/>
            <a:ext cx="10545378" cy="59093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dirty="0"/>
              <a:t>Despite all the advantages, globalization still presents some difficulties. The negative effects of globalization typically refer to larger sociopolitical problems that all nations and businesses must deal with.  </a:t>
            </a:r>
          </a:p>
          <a:p>
            <a:pPr algn="just"/>
            <a:endParaRPr lang="en-US" sz="2000" dirty="0"/>
          </a:p>
          <a:p>
            <a:pPr algn="just"/>
            <a:r>
              <a:rPr lang="en-US" sz="2000" b="1" dirty="0"/>
              <a:t>Worker Exploitation : </a:t>
            </a:r>
            <a:r>
              <a:rPr lang="en-US" sz="2000" dirty="0">
                <a:ea typeface="+mn-lt"/>
                <a:cs typeface="+mn-lt"/>
              </a:rPr>
              <a:t>In developed nations, a large number of businesses have delegated some of their service and production to underdeveloped nations. Despite the fact that local economies in developing nations have benefited generally from this, local workers are still highly exploited. </a:t>
            </a:r>
          </a:p>
          <a:p>
            <a:pPr algn="just"/>
            <a:endParaRPr lang="en-US" sz="2000" dirty="0"/>
          </a:p>
          <a:p>
            <a:pPr algn="just"/>
            <a:r>
              <a:rPr lang="en-US" sz="2000" b="1" dirty="0"/>
              <a:t>Job Loss : </a:t>
            </a:r>
            <a:r>
              <a:rPr lang="en-US" sz="2000" dirty="0">
                <a:ea typeface="+mn-lt"/>
                <a:cs typeface="+mn-lt"/>
              </a:rPr>
              <a:t>The loss of jobs is one of the most hotly contested adverse effects of globalization. This is especially true in developed nations like the US, where unskilled labor and many services have been transferred to underdeveloped nations.  </a:t>
            </a:r>
            <a:endParaRPr lang="en-US" sz="2000" dirty="0"/>
          </a:p>
          <a:p>
            <a:pPr algn="just"/>
            <a:endParaRPr lang="en-US" sz="2000" dirty="0"/>
          </a:p>
          <a:p>
            <a:pPr algn="just"/>
            <a:r>
              <a:rPr lang="en-US" sz="2000" b="1" dirty="0"/>
              <a:t>Environmental Degradation : </a:t>
            </a:r>
            <a:r>
              <a:rPr lang="en-US" sz="2000" dirty="0">
                <a:ea typeface="+mn-lt"/>
                <a:cs typeface="+mn-lt"/>
              </a:rPr>
              <a:t>Sadly, one unfavorable consequence of globalization is that the environment suffers. Even though the increased flow of information and goods benefits people greatly, the underlying business activities have a negative impact on the environment. </a:t>
            </a:r>
            <a:endParaRPr lang="en-US" sz="2000" dirty="0"/>
          </a:p>
          <a:p>
            <a:pPr algn="just"/>
            <a:endParaRPr lang="en-US" sz="2000" dirty="0"/>
          </a:p>
          <a:p>
            <a:pPr algn="just"/>
            <a:endParaRPr lang="en-US" sz="2000" dirty="0"/>
          </a:p>
          <a:p>
            <a:pPr algn="just"/>
            <a:endParaRPr lang="en-US" sz="2000" dirty="0"/>
          </a:p>
        </p:txBody>
      </p:sp>
    </p:spTree>
    <p:extLst>
      <p:ext uri="{BB962C8B-B14F-4D97-AF65-F5344CB8AC3E}">
        <p14:creationId xmlns:p14="http://schemas.microsoft.com/office/powerpoint/2010/main" val="2619301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905F172A-5D5D-43CD-A187-DA0D303F4144}"/>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9" name="Slide Number Placeholder 8">
            <a:extLst>
              <a:ext uri="{FF2B5EF4-FFF2-40B4-BE49-F238E27FC236}">
                <a16:creationId xmlns:a16="http://schemas.microsoft.com/office/drawing/2014/main" id="{C396FFDC-ADE8-4009-A466-A81787258E88}"/>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7</a:t>
            </a:fld>
            <a:endParaRPr lang="en-US" dirty="0"/>
          </a:p>
        </p:txBody>
      </p:sp>
      <p:sp>
        <p:nvSpPr>
          <p:cNvPr id="19" name="TextBox 18">
            <a:extLst>
              <a:ext uri="{FF2B5EF4-FFF2-40B4-BE49-F238E27FC236}">
                <a16:creationId xmlns:a16="http://schemas.microsoft.com/office/drawing/2014/main" id="{4D9DA6C4-F093-1D97-387E-964D48020A20}"/>
              </a:ext>
            </a:extLst>
          </p:cNvPr>
          <p:cNvSpPr txBox="1"/>
          <p:nvPr/>
        </p:nvSpPr>
        <p:spPr>
          <a:xfrm>
            <a:off x="1016000" y="665655"/>
            <a:ext cx="989724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latin typeface="TT Norms Pro"/>
                <a:ea typeface="TT Norms Pro"/>
                <a:cs typeface="TT Norms Pro"/>
              </a:rPr>
              <a:t>Globalization's  Impact on</a:t>
            </a:r>
            <a:r>
              <a:rPr lang="en-US" sz="2400" b="1" i="0" dirty="0">
                <a:latin typeface="TT Norms Pro"/>
                <a:ea typeface="TT Norms Pro"/>
                <a:cs typeface="TT Norms Pro"/>
              </a:rPr>
              <a:t> Business</a:t>
            </a:r>
          </a:p>
        </p:txBody>
      </p:sp>
      <p:sp>
        <p:nvSpPr>
          <p:cNvPr id="20" name="TextBox 19">
            <a:extLst>
              <a:ext uri="{FF2B5EF4-FFF2-40B4-BE49-F238E27FC236}">
                <a16:creationId xmlns:a16="http://schemas.microsoft.com/office/drawing/2014/main" id="{CE5E8B75-B4A5-C89A-337E-62D5283A8A5F}"/>
              </a:ext>
            </a:extLst>
          </p:cNvPr>
          <p:cNvSpPr txBox="1"/>
          <p:nvPr/>
        </p:nvSpPr>
        <p:spPr>
          <a:xfrm>
            <a:off x="1015999" y="1208689"/>
            <a:ext cx="9476827"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dirty="0">
                <a:ea typeface="+mn-lt"/>
                <a:cs typeface="+mn-lt"/>
              </a:rPr>
              <a:t>All businesses can use globalization to their advantage. What you need is the right approach As always, compliance is key. When expanding globally, you may need to consider:  </a:t>
            </a:r>
          </a:p>
          <a:p>
            <a:pPr algn="just"/>
            <a:endParaRPr lang="en-US" sz="2000" dirty="0"/>
          </a:p>
          <a:p>
            <a:pPr marL="457200" indent="-457200" algn="just">
              <a:buAutoNum type="arabicPeriod"/>
            </a:pPr>
            <a:r>
              <a:rPr lang="en-US" sz="2000" dirty="0">
                <a:ea typeface="+mn-lt"/>
                <a:cs typeface="+mn-lt"/>
              </a:rPr>
              <a:t>Having a legal presence in the countries you are operating in </a:t>
            </a:r>
          </a:p>
          <a:p>
            <a:pPr marL="457200" indent="-457200" algn="just">
              <a:buAutoNum type="arabicPeriod"/>
            </a:pPr>
            <a:endParaRPr lang="en-US" sz="2000" dirty="0"/>
          </a:p>
          <a:p>
            <a:pPr marL="457200" indent="-457200" algn="just">
              <a:buAutoNum type="arabicPeriod"/>
            </a:pPr>
            <a:r>
              <a:rPr lang="en-US" sz="2000" dirty="0">
                <a:ea typeface="+mn-lt"/>
                <a:cs typeface="+mn-lt"/>
              </a:rPr>
              <a:t>Paying corporate taxes the right way, on time, and to the right authority </a:t>
            </a:r>
          </a:p>
          <a:p>
            <a:pPr marL="457200" indent="-457200" algn="just">
              <a:buAutoNum type="arabicPeriod"/>
            </a:pPr>
            <a:endParaRPr lang="en-US" sz="2000" dirty="0"/>
          </a:p>
          <a:p>
            <a:pPr marL="457200" indent="-457200" algn="just">
              <a:buAutoNum type="arabicPeriod"/>
            </a:pPr>
            <a:r>
              <a:rPr lang="en-US" sz="2000" dirty="0">
                <a:ea typeface="+mn-lt"/>
                <a:cs typeface="+mn-lt"/>
              </a:rPr>
              <a:t>Offering progressive benefits </a:t>
            </a:r>
          </a:p>
          <a:p>
            <a:pPr marL="457200" indent="-457200" algn="just">
              <a:buAutoNum type="arabicPeriod"/>
            </a:pPr>
            <a:endParaRPr lang="en-US" sz="2000" dirty="0"/>
          </a:p>
          <a:p>
            <a:pPr marL="457200" indent="-457200" algn="just">
              <a:buAutoNum type="arabicPeriod"/>
            </a:pPr>
            <a:r>
              <a:rPr lang="en-US" sz="2000" dirty="0">
                <a:ea typeface="+mn-lt"/>
                <a:cs typeface="+mn-lt"/>
              </a:rPr>
              <a:t>Creating a smooth, standardized onboarding process </a:t>
            </a:r>
          </a:p>
          <a:p>
            <a:pPr marL="457200" indent="-457200" algn="just">
              <a:buAutoNum type="arabicPeriod"/>
            </a:pPr>
            <a:endParaRPr lang="en-US" sz="2000" dirty="0"/>
          </a:p>
          <a:p>
            <a:pPr marL="457200" indent="-457200" algn="just">
              <a:buAutoNum type="arabicPeriod"/>
            </a:pPr>
            <a:r>
              <a:rPr lang="en-US" sz="2000" dirty="0">
                <a:ea typeface="+mn-lt"/>
                <a:cs typeface="+mn-lt"/>
              </a:rPr>
              <a:t>Building a solid communication and collaboration strategy across your teams</a:t>
            </a:r>
            <a:endParaRPr lang="en-US" sz="2000" dirty="0"/>
          </a:p>
        </p:txBody>
      </p:sp>
    </p:spTree>
    <p:extLst>
      <p:ext uri="{BB962C8B-B14F-4D97-AF65-F5344CB8AC3E}">
        <p14:creationId xmlns:p14="http://schemas.microsoft.com/office/powerpoint/2010/main" val="1663780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a:extLst>
              <a:ext uri="{FF2B5EF4-FFF2-40B4-BE49-F238E27FC236}">
                <a16:creationId xmlns:a16="http://schemas.microsoft.com/office/drawing/2014/main" id="{A865CC01-A53B-495A-820C-BEC2680EDC42}"/>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11" name="Slide Number Placeholder 10">
            <a:extLst>
              <a:ext uri="{FF2B5EF4-FFF2-40B4-BE49-F238E27FC236}">
                <a16:creationId xmlns:a16="http://schemas.microsoft.com/office/drawing/2014/main" id="{7AE81C1E-A7C3-40CD-9C11-0C03A2221292}"/>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8</a:t>
            </a:fld>
            <a:endParaRPr lang="en-US" dirty="0"/>
          </a:p>
        </p:txBody>
      </p:sp>
      <p:sp>
        <p:nvSpPr>
          <p:cNvPr id="25" name="TextBox 24">
            <a:extLst>
              <a:ext uri="{FF2B5EF4-FFF2-40B4-BE49-F238E27FC236}">
                <a16:creationId xmlns:a16="http://schemas.microsoft.com/office/drawing/2014/main" id="{05B38683-A4BF-AD64-C760-CBCDD42D3527}"/>
              </a:ext>
            </a:extLst>
          </p:cNvPr>
          <p:cNvSpPr txBox="1"/>
          <p:nvPr/>
        </p:nvSpPr>
        <p:spPr>
          <a:xfrm>
            <a:off x="2697655" y="1103586"/>
            <a:ext cx="66390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dirty="0"/>
              <a:t>Conclusion </a:t>
            </a:r>
            <a:endParaRPr lang="en-US"/>
          </a:p>
        </p:txBody>
      </p:sp>
      <p:sp>
        <p:nvSpPr>
          <p:cNvPr id="26" name="TextBox 25">
            <a:extLst>
              <a:ext uri="{FF2B5EF4-FFF2-40B4-BE49-F238E27FC236}">
                <a16:creationId xmlns:a16="http://schemas.microsoft.com/office/drawing/2014/main" id="{FE15A5EC-605D-82B1-9F1C-2212D488F743}"/>
              </a:ext>
            </a:extLst>
          </p:cNvPr>
          <p:cNvSpPr txBox="1"/>
          <p:nvPr/>
        </p:nvSpPr>
        <p:spPr>
          <a:xfrm>
            <a:off x="1629102" y="2172138"/>
            <a:ext cx="8933793"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dirty="0"/>
              <a:t>Businesses today gain a lot from globalization, but it also carries some very challenging issues with it, like issues with environmental degradation and issues with legal compliance. Robert Zoellner, the chief economist of the World Bank, asserts that the issues brought on by globalization can be solved.</a:t>
            </a:r>
          </a:p>
        </p:txBody>
      </p:sp>
    </p:spTree>
    <p:extLst>
      <p:ext uri="{BB962C8B-B14F-4D97-AF65-F5344CB8AC3E}">
        <p14:creationId xmlns:p14="http://schemas.microsoft.com/office/powerpoint/2010/main" val="1429429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57F14-C04C-F408-9B71-0232B632576F}"/>
              </a:ext>
            </a:extLst>
          </p:cNvPr>
          <p:cNvSpPr>
            <a:spLocks noGrp="1"/>
          </p:cNvSpPr>
          <p:nvPr>
            <p:ph type="title"/>
          </p:nvPr>
        </p:nvSpPr>
        <p:spPr>
          <a:xfrm>
            <a:off x="1362075" y="725708"/>
            <a:ext cx="5111750" cy="1204912"/>
          </a:xfrm>
        </p:spPr>
        <p:txBody>
          <a:bodyPr/>
          <a:lstStyle/>
          <a:p>
            <a:r>
              <a:rPr lang="en-US"/>
              <a:t>Reflection</a:t>
            </a:r>
          </a:p>
        </p:txBody>
      </p:sp>
      <p:sp>
        <p:nvSpPr>
          <p:cNvPr id="3" name="Text Placeholder 2">
            <a:extLst>
              <a:ext uri="{FF2B5EF4-FFF2-40B4-BE49-F238E27FC236}">
                <a16:creationId xmlns:a16="http://schemas.microsoft.com/office/drawing/2014/main" id="{D79C17FC-4336-7CCA-8F12-E6C8E3EC2A41}"/>
              </a:ext>
            </a:extLst>
          </p:cNvPr>
          <p:cNvSpPr>
            <a:spLocks noGrp="1"/>
          </p:cNvSpPr>
          <p:nvPr>
            <p:ph type="body" idx="1"/>
          </p:nvPr>
        </p:nvSpPr>
        <p:spPr>
          <a:xfrm>
            <a:off x="1309523" y="2539671"/>
            <a:ext cx="5111750" cy="1525588"/>
          </a:xfrm>
        </p:spPr>
        <p:txBody>
          <a:bodyPr vert="horz" lIns="91440" tIns="45720" rIns="91440" bIns="45720" rtlCol="0" anchor="t">
            <a:normAutofit lnSpcReduction="10000"/>
          </a:bodyPr>
          <a:lstStyle/>
          <a:p>
            <a:r>
              <a:rPr lang="en-US" sz="2000" dirty="0"/>
              <a:t>Globalization has an amazing and huge impact on business, but it also has some problems and challenges, so to have a great business environment you'll have to go through those challenges. </a:t>
            </a:r>
          </a:p>
        </p:txBody>
      </p:sp>
      <p:sp>
        <p:nvSpPr>
          <p:cNvPr id="4" name="Footer Placeholder 3">
            <a:extLst>
              <a:ext uri="{FF2B5EF4-FFF2-40B4-BE49-F238E27FC236}">
                <a16:creationId xmlns:a16="http://schemas.microsoft.com/office/drawing/2014/main" id="{FBDEB420-2853-A78B-A430-2A7ED1E0B80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D5DBD1BF-E00B-3AA3-653F-24729BBB410C}"/>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Tree>
    <p:extLst>
      <p:ext uri="{BB962C8B-B14F-4D97-AF65-F5344CB8AC3E}">
        <p14:creationId xmlns:p14="http://schemas.microsoft.com/office/powerpoint/2010/main" val="2769751159"/>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C7F809-A434-4A8D-A127-1C50C2DB389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BD5826B4-4DD2-4A9B-8D6D-E91CF9C2316C}">
  <ds:schemaRefs>
    <ds:schemaRef ds:uri="http://schemas.microsoft.com/sharepoint/v3/contenttype/forms"/>
  </ds:schemaRefs>
</ds:datastoreItem>
</file>

<file path=customXml/itemProps3.xml><?xml version="1.0" encoding="utf-8"?>
<ds:datastoreItem xmlns:ds="http://schemas.openxmlformats.org/officeDocument/2006/customXml" ds:itemID="{4DC6F004-8F9D-4F40-8394-6C4C67F709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Gallery</Template>
  <TotalTime>7</TotalTime>
  <Words>377</Words>
  <Application>Microsoft Office PowerPoint</Application>
  <PresentationFormat>Widescreen</PresentationFormat>
  <Paragraphs>73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Tenorite</vt:lpstr>
      <vt:lpstr>TT Norms Pro</vt:lpstr>
      <vt:lpstr>Office Theme</vt:lpstr>
      <vt:lpstr>The Problems in the context of globalization</vt:lpstr>
      <vt:lpstr>Table of contents </vt:lpstr>
      <vt:lpstr>INTRODUCTION</vt:lpstr>
      <vt:lpstr>Benefits of Globalization </vt:lpstr>
      <vt:lpstr>PowerPoint Presentation</vt:lpstr>
      <vt:lpstr>PowerPoint Presentation</vt:lpstr>
      <vt:lpstr>PowerPoint Presentation</vt:lpstr>
      <vt:lpstr>PowerPoint Presentation</vt:lpstr>
      <vt:lpstr>Reflection</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
  <cp:lastModifiedBy>Maher Fattouh</cp:lastModifiedBy>
  <cp:revision>272</cp:revision>
  <dcterms:created xsi:type="dcterms:W3CDTF">2023-01-03T23:12:28Z</dcterms:created>
  <dcterms:modified xsi:type="dcterms:W3CDTF">2023-02-23T07:19:55Z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