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"/>
  </p:notesMasterIdLst>
  <p:sldIdLst>
    <p:sldId id="256" r:id="rId2"/>
  </p:sldIdLst>
  <p:sldSz cx="43891200" cy="329184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Arial"/>
      </a:defRPr>
    </a:lvl1pPr>
    <a:lvl2pPr marL="0" marR="0" indent="457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Arial"/>
      </a:defRPr>
    </a:lvl2pPr>
    <a:lvl3pPr marL="0" marR="0" indent="914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Arial"/>
      </a:defRPr>
    </a:lvl3pPr>
    <a:lvl4pPr marL="0" marR="0" indent="1371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Arial"/>
      </a:defRPr>
    </a:lvl4pPr>
    <a:lvl5pPr marL="0" marR="0" indent="18288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Arial"/>
      </a:defRPr>
    </a:lvl5pPr>
    <a:lvl6pPr marL="0" marR="0" indent="22860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Arial"/>
      </a:defRPr>
    </a:lvl6pPr>
    <a:lvl7pPr marL="0" marR="0" indent="2743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Arial"/>
      </a:defRPr>
    </a:lvl7pPr>
    <a:lvl8pPr marL="0" marR="0" indent="3200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Arial"/>
      </a:defRPr>
    </a:lvl8pPr>
    <a:lvl9pPr marL="0" marR="0" indent="3657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84F90"/>
    <a:srgbClr val="473301"/>
    <a:srgbClr val="786840"/>
    <a:srgbClr val="37609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7EECD"/>
          </a:solidFill>
        </a:fill>
      </a:tcStyle>
    </a:wholeTbl>
    <a:band2H>
      <a:tcTxStyle/>
      <a:tcStyle>
        <a:tcBdr/>
        <a:fill>
          <a:solidFill>
            <a:srgbClr val="ECF7E7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FFE6CA"/>
          </a:solidFill>
        </a:fill>
      </a:tcStyle>
    </a:wholeTbl>
    <a:band2H>
      <a:tcTxStyle/>
      <a:tcStyle>
        <a:tcBdr/>
        <a:fill>
          <a:solidFill>
            <a:srgbClr val="FFF3E6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BE4DF"/>
          </a:solidFill>
        </a:fill>
      </a:tcStyle>
    </a:wholeTbl>
    <a:band2H>
      <a:tcTxStyle/>
      <a:tcStyle>
        <a:tcBdr/>
        <a:fill>
          <a:solidFill>
            <a:srgbClr val="E7F2EF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  <a:tblStyle styleId="{5940675A-B579-460E-94D1-54222C63F5DA}" styleName="بلا نمط، شبكة جدول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8FB837D-C827-4EFA-A057-4D05807E0F7C}" styleName="نمط ذو نسُق 1 - تمييز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35758FB7-9AC5-4552-8A53-C91805E547FA}" styleName="نمط ذو نسُق 1 - تمييز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775DCB02-9BB8-47FD-8907-85C794F793BA}" styleName="نمط ذو نسُق 1 - تمييز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284E427A-3D55-4303-BF80-6455036E1DE7}" styleName="نمط ذو نسُق 1 - تمييز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3C2FFA5D-87B4-456A-9821-1D502468CF0F}" styleName="نمط ذو نسُق 1 - تمييز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69C7853C-536D-4A76-A0AE-DD22124D55A5}" styleName="نمط ذو نسُق 1 - تمييز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327F97BB-C833-4FB7-BDE5-3F7075034690}" styleName="نمط ذو نسُق 2 - تمييز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6503" autoAdjust="0"/>
  </p:normalViewPr>
  <p:slideViewPr>
    <p:cSldViewPr>
      <p:cViewPr>
        <p:scale>
          <a:sx n="40" d="100"/>
          <a:sy n="40" d="100"/>
        </p:scale>
        <p:origin x="1476" y="3588"/>
      </p:cViewPr>
      <p:guideLst>
        <p:guide orient="horz" pos="10368"/>
        <p:guide pos="1382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Shape 122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23" name="Shape 123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068880990"/>
      </p:ext>
    </p:extLst>
  </p:cSld>
  <p:clrMap bg1="lt1" tx1="dk1" bg2="lt2" tx2="dk2" accent1="accent1" accent2="accent2" accent3="accent3" accent4="accent4" accent5="accent5" accent6="accent6" hlink="hlink" folHlink="folHlink"/>
  <p:notesStyle>
    <a:lvl1pPr latinLnBrk="0">
      <a:spcBef>
        <a:spcPts val="400"/>
      </a:spcBef>
      <a:defRPr sz="1200">
        <a:latin typeface="+mn-lt"/>
        <a:ea typeface="+mn-ea"/>
        <a:cs typeface="+mn-cs"/>
        <a:sym typeface="Arial"/>
      </a:defRPr>
    </a:lvl1pPr>
    <a:lvl2pPr indent="228600" latinLnBrk="0">
      <a:spcBef>
        <a:spcPts val="400"/>
      </a:spcBef>
      <a:defRPr sz="1200">
        <a:latin typeface="+mn-lt"/>
        <a:ea typeface="+mn-ea"/>
        <a:cs typeface="+mn-cs"/>
        <a:sym typeface="Arial"/>
      </a:defRPr>
    </a:lvl2pPr>
    <a:lvl3pPr indent="457200" latinLnBrk="0">
      <a:spcBef>
        <a:spcPts val="400"/>
      </a:spcBef>
      <a:defRPr sz="1200">
        <a:latin typeface="+mn-lt"/>
        <a:ea typeface="+mn-ea"/>
        <a:cs typeface="+mn-cs"/>
        <a:sym typeface="Arial"/>
      </a:defRPr>
    </a:lvl3pPr>
    <a:lvl4pPr indent="685800" latinLnBrk="0">
      <a:spcBef>
        <a:spcPts val="400"/>
      </a:spcBef>
      <a:defRPr sz="1200">
        <a:latin typeface="+mn-lt"/>
        <a:ea typeface="+mn-ea"/>
        <a:cs typeface="+mn-cs"/>
        <a:sym typeface="Arial"/>
      </a:defRPr>
    </a:lvl4pPr>
    <a:lvl5pPr indent="914400" latinLnBrk="0">
      <a:spcBef>
        <a:spcPts val="400"/>
      </a:spcBef>
      <a:defRPr sz="1200">
        <a:latin typeface="+mn-lt"/>
        <a:ea typeface="+mn-ea"/>
        <a:cs typeface="+mn-cs"/>
        <a:sym typeface="Arial"/>
      </a:defRPr>
    </a:lvl5pPr>
    <a:lvl6pPr indent="1143000" latinLnBrk="0">
      <a:spcBef>
        <a:spcPts val="400"/>
      </a:spcBef>
      <a:defRPr sz="1200">
        <a:latin typeface="+mn-lt"/>
        <a:ea typeface="+mn-ea"/>
        <a:cs typeface="+mn-cs"/>
        <a:sym typeface="Arial"/>
      </a:defRPr>
    </a:lvl6pPr>
    <a:lvl7pPr indent="1371600" latinLnBrk="0">
      <a:spcBef>
        <a:spcPts val="400"/>
      </a:spcBef>
      <a:defRPr sz="1200">
        <a:latin typeface="+mn-lt"/>
        <a:ea typeface="+mn-ea"/>
        <a:cs typeface="+mn-cs"/>
        <a:sym typeface="Arial"/>
      </a:defRPr>
    </a:lvl7pPr>
    <a:lvl8pPr indent="1600200" latinLnBrk="0">
      <a:spcBef>
        <a:spcPts val="400"/>
      </a:spcBef>
      <a:defRPr sz="1200">
        <a:latin typeface="+mn-lt"/>
        <a:ea typeface="+mn-ea"/>
        <a:cs typeface="+mn-cs"/>
        <a:sym typeface="Arial"/>
      </a:defRPr>
    </a:lvl8pPr>
    <a:lvl9pPr indent="1828800" latinLnBrk="0">
      <a:spcBef>
        <a:spcPts val="400"/>
      </a:spcBef>
      <a:defRPr sz="1200">
        <a:latin typeface="+mn-lt"/>
        <a:ea typeface="+mn-ea"/>
        <a:cs typeface="+mn-cs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0167130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Text"/>
          <p:cNvSpPr txBox="1">
            <a:spLocks noGrp="1"/>
          </p:cNvSpPr>
          <p:nvPr>
            <p:ph type="title"/>
          </p:nvPr>
        </p:nvSpPr>
        <p:spPr>
          <a:xfrm>
            <a:off x="3292475" y="10226675"/>
            <a:ext cx="37306250" cy="7054850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6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6583363" y="18653125"/>
            <a:ext cx="30724476" cy="8413750"/>
          </a:xfrm>
          <a:prstGeom prst="rect">
            <a:avLst/>
          </a:prstGeom>
        </p:spPr>
        <p:txBody>
          <a:bodyPr/>
          <a:lstStyle>
            <a:lvl1pPr marL="0" indent="0" algn="ctr">
              <a:buSzTx/>
              <a:buNone/>
            </a:lvl1pPr>
            <a:lvl2pPr marL="0" indent="457200" algn="ctr">
              <a:buSzTx/>
              <a:buNone/>
            </a:lvl2pPr>
            <a:lvl3pPr marL="0" indent="914400" algn="ctr">
              <a:buSzTx/>
              <a:buNone/>
            </a:lvl3pPr>
            <a:lvl4pPr marL="0" indent="1371600" algn="ctr">
              <a:buSzTx/>
              <a:buNone/>
            </a:lvl4pPr>
            <a:lvl5pPr marL="0" indent="1828800" algn="ctr">
              <a:buSzTx/>
              <a:buNone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97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9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Title Text"/>
          <p:cNvSpPr txBox="1">
            <a:spLocks noGrp="1"/>
          </p:cNvSpPr>
          <p:nvPr>
            <p:ph type="title"/>
          </p:nvPr>
        </p:nvSpPr>
        <p:spPr>
          <a:xfrm>
            <a:off x="31821437" y="1317625"/>
            <a:ext cx="9875838" cy="28089225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06" name="Body Level One…"/>
          <p:cNvSpPr txBox="1">
            <a:spLocks noGrp="1"/>
          </p:cNvSpPr>
          <p:nvPr>
            <p:ph type="body" idx="1"/>
          </p:nvPr>
        </p:nvSpPr>
        <p:spPr>
          <a:xfrm>
            <a:off x="2193925" y="1317625"/>
            <a:ext cx="29475113" cy="28089225"/>
          </a:xfrm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0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, Text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15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2193925" y="7680325"/>
            <a:ext cx="19675475" cy="21726525"/>
          </a:xfrm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1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25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Title Text"/>
          <p:cNvSpPr txBox="1">
            <a:spLocks noGrp="1"/>
          </p:cNvSpPr>
          <p:nvPr>
            <p:ph type="title"/>
          </p:nvPr>
        </p:nvSpPr>
        <p:spPr>
          <a:xfrm>
            <a:off x="3467100" y="21153437"/>
            <a:ext cx="37307838" cy="6537326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t>Title Text</a:t>
            </a:r>
          </a:p>
        </p:txBody>
      </p:sp>
      <p:sp>
        <p:nvSpPr>
          <p:cNvPr id="34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3467100" y="13952537"/>
            <a:ext cx="37307838" cy="7200901"/>
          </a:xfrm>
          <a:prstGeom prst="rect">
            <a:avLst/>
          </a:prstGeom>
        </p:spPr>
        <p:txBody>
          <a:bodyPr anchor="b"/>
          <a:lstStyle>
            <a:lvl1pPr marL="0" indent="0">
              <a:spcBef>
                <a:spcPts val="400"/>
              </a:spcBef>
              <a:buSzTx/>
              <a:buNone/>
              <a:defRPr sz="2000"/>
            </a:lvl1pPr>
            <a:lvl2pPr marL="0" indent="457200">
              <a:spcBef>
                <a:spcPts val="400"/>
              </a:spcBef>
              <a:buSzTx/>
              <a:buNone/>
              <a:defRPr sz="2000"/>
            </a:lvl2pPr>
            <a:lvl3pPr marL="0" indent="914400">
              <a:spcBef>
                <a:spcPts val="400"/>
              </a:spcBef>
              <a:buSzTx/>
              <a:buNone/>
              <a:defRPr sz="2000"/>
            </a:lvl3pPr>
            <a:lvl4pPr marL="0" indent="1371600">
              <a:spcBef>
                <a:spcPts val="400"/>
              </a:spcBef>
              <a:buSzTx/>
              <a:buNone/>
              <a:defRPr sz="2000"/>
            </a:lvl4pPr>
            <a:lvl5pPr marL="0" indent="1828800">
              <a:spcBef>
                <a:spcPts val="400"/>
              </a:spcBef>
              <a:buSzTx/>
              <a:buNone/>
              <a:defRPr sz="20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43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2193925" y="7680325"/>
            <a:ext cx="19675475" cy="21726525"/>
          </a:xfrm>
          <a:prstGeom prst="rect">
            <a:avLst/>
          </a:prstGeom>
        </p:spPr>
        <p:txBody>
          <a:bodyPr/>
          <a:lstStyle>
            <a:lvl1pPr>
              <a:spcBef>
                <a:spcPts val="600"/>
              </a:spcBef>
              <a:defRPr sz="2800"/>
            </a:lvl1pPr>
            <a:lvl2pPr marL="4067968" indent="-1716881">
              <a:spcBef>
                <a:spcPts val="600"/>
              </a:spcBef>
              <a:defRPr sz="2800"/>
            </a:lvl2pPr>
            <a:lvl3pPr marL="6343967" indent="-1640204">
              <a:spcBef>
                <a:spcPts val="600"/>
              </a:spcBef>
              <a:defRPr sz="2800"/>
            </a:lvl3pPr>
            <a:lvl4pPr marL="8879771" indent="-1824921">
              <a:spcBef>
                <a:spcPts val="600"/>
              </a:spcBef>
              <a:defRPr sz="2800"/>
            </a:lvl4pPr>
            <a:lvl5pPr marL="11235796" indent="-1829859">
              <a:spcBef>
                <a:spcPts val="600"/>
              </a:spcBef>
              <a:defRPr sz="28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4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5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2193925" y="7369175"/>
            <a:ext cx="19392900" cy="3070225"/>
          </a:xfrm>
          <a:prstGeom prst="rect">
            <a:avLst/>
          </a:prstGeom>
        </p:spPr>
        <p:txBody>
          <a:bodyPr anchor="b"/>
          <a:lstStyle>
            <a:lvl1pPr marL="0" indent="0">
              <a:spcBef>
                <a:spcPts val="500"/>
              </a:spcBef>
              <a:buSzTx/>
              <a:buNone/>
              <a:defRPr sz="2400" b="1"/>
            </a:lvl1pPr>
            <a:lvl2pPr marL="0" indent="457200">
              <a:spcBef>
                <a:spcPts val="500"/>
              </a:spcBef>
              <a:buSzTx/>
              <a:buNone/>
              <a:defRPr sz="2400" b="1"/>
            </a:lvl2pPr>
            <a:lvl3pPr marL="0" indent="914400">
              <a:spcBef>
                <a:spcPts val="500"/>
              </a:spcBef>
              <a:buSzTx/>
              <a:buNone/>
              <a:defRPr sz="2400" b="1"/>
            </a:lvl3pPr>
            <a:lvl4pPr marL="0" indent="1371600">
              <a:spcBef>
                <a:spcPts val="500"/>
              </a:spcBef>
              <a:buSzTx/>
              <a:buNone/>
              <a:defRPr sz="2400" b="1"/>
            </a:lvl4pPr>
            <a:lvl5pPr marL="0" indent="1828800">
              <a:spcBef>
                <a:spcPts val="500"/>
              </a:spcBef>
              <a:buSzTx/>
              <a:buNone/>
              <a:defRPr sz="2400" b="1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3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22296436" y="7369175"/>
            <a:ext cx="19400841" cy="3070225"/>
          </a:xfrm>
          <a:prstGeom prst="rect">
            <a:avLst/>
          </a:prstGeom>
        </p:spPr>
        <p:txBody>
          <a:bodyPr anchor="b"/>
          <a:lstStyle/>
          <a:p>
            <a:pPr marL="0" indent="0">
              <a:spcBef>
                <a:spcPts val="500"/>
              </a:spcBef>
              <a:buSzTx/>
              <a:buNone/>
              <a:defRPr sz="2400" b="1"/>
            </a:pPr>
            <a:endParaRPr/>
          </a:p>
        </p:txBody>
      </p:sp>
      <p:sp>
        <p:nvSpPr>
          <p:cNvPr id="54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62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Title Text"/>
          <p:cNvSpPr txBox="1">
            <a:spLocks noGrp="1"/>
          </p:cNvSpPr>
          <p:nvPr>
            <p:ph type="title"/>
          </p:nvPr>
        </p:nvSpPr>
        <p:spPr>
          <a:xfrm>
            <a:off x="2193925" y="1311275"/>
            <a:ext cx="14439900" cy="557688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t>Title Text</a:t>
            </a:r>
          </a:p>
        </p:txBody>
      </p:sp>
      <p:sp>
        <p:nvSpPr>
          <p:cNvPr id="77" name="Body Level One…"/>
          <p:cNvSpPr txBox="1">
            <a:spLocks noGrp="1"/>
          </p:cNvSpPr>
          <p:nvPr>
            <p:ph type="body" idx="1"/>
          </p:nvPr>
        </p:nvSpPr>
        <p:spPr>
          <a:xfrm>
            <a:off x="17160875" y="1311275"/>
            <a:ext cx="24536400" cy="28093988"/>
          </a:xfrm>
          <a:prstGeom prst="rect">
            <a:avLst/>
          </a:prstGeom>
        </p:spPr>
        <p:txBody>
          <a:bodyPr/>
          <a:lstStyle>
            <a:lvl1pPr>
              <a:spcBef>
                <a:spcPts val="700"/>
              </a:spcBef>
              <a:defRPr sz="3200"/>
            </a:lvl1pPr>
            <a:lvl2pPr marL="4032930" indent="-1681843">
              <a:spcBef>
                <a:spcPts val="700"/>
              </a:spcBef>
              <a:defRPr sz="3200"/>
            </a:lvl2pPr>
            <a:lvl3pPr marL="6265862" indent="-1562100">
              <a:spcBef>
                <a:spcPts val="700"/>
              </a:spcBef>
              <a:defRPr sz="3200"/>
            </a:lvl3pPr>
            <a:lvl4pPr marL="8931911" indent="-1877061">
              <a:spcBef>
                <a:spcPts val="700"/>
              </a:spcBef>
              <a:defRPr sz="3200"/>
            </a:lvl4pPr>
            <a:lvl5pPr marL="11288078" indent="-1882141">
              <a:spcBef>
                <a:spcPts val="700"/>
              </a:spcBef>
              <a:defRPr sz="32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8" name="Text Placeholder 3"/>
          <p:cNvSpPr>
            <a:spLocks noGrp="1"/>
          </p:cNvSpPr>
          <p:nvPr>
            <p:ph type="body" sz="half" idx="13"/>
          </p:nvPr>
        </p:nvSpPr>
        <p:spPr>
          <a:xfrm>
            <a:off x="2193925" y="6888163"/>
            <a:ext cx="14439900" cy="22517101"/>
          </a:xfrm>
          <a:prstGeom prst="rect">
            <a:avLst/>
          </a:prstGeom>
        </p:spPr>
        <p:txBody>
          <a:bodyPr/>
          <a:lstStyle/>
          <a:p>
            <a:pPr marL="0" indent="0">
              <a:spcBef>
                <a:spcPts val="300"/>
              </a:spcBef>
              <a:buSzTx/>
              <a:buNone/>
              <a:defRPr sz="1400"/>
            </a:pPr>
            <a:endParaRPr/>
          </a:p>
        </p:txBody>
      </p:sp>
      <p:sp>
        <p:nvSpPr>
          <p:cNvPr id="7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Title Text"/>
          <p:cNvSpPr txBox="1">
            <a:spLocks noGrp="1"/>
          </p:cNvSpPr>
          <p:nvPr>
            <p:ph type="title"/>
          </p:nvPr>
        </p:nvSpPr>
        <p:spPr>
          <a:xfrm>
            <a:off x="8602663" y="23042562"/>
            <a:ext cx="26335038" cy="2720976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t>Title Text</a:t>
            </a:r>
          </a:p>
        </p:txBody>
      </p:sp>
      <p:sp>
        <p:nvSpPr>
          <p:cNvPr id="87" name="Picture Placeholder 2"/>
          <p:cNvSpPr>
            <a:spLocks noGrp="1"/>
          </p:cNvSpPr>
          <p:nvPr>
            <p:ph type="pic" sz="half" idx="13"/>
          </p:nvPr>
        </p:nvSpPr>
        <p:spPr>
          <a:xfrm>
            <a:off x="8602663" y="2941638"/>
            <a:ext cx="26335038" cy="19750088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88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8602663" y="25763537"/>
            <a:ext cx="26335038" cy="3862388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300"/>
              </a:spcBef>
              <a:buSzTx/>
              <a:buNone/>
              <a:defRPr sz="1400"/>
            </a:lvl1pPr>
            <a:lvl2pPr marL="0" indent="457200">
              <a:spcBef>
                <a:spcPts val="300"/>
              </a:spcBef>
              <a:buSzTx/>
              <a:buNone/>
              <a:defRPr sz="1400"/>
            </a:lvl2pPr>
            <a:lvl3pPr marL="0" indent="914400">
              <a:spcBef>
                <a:spcPts val="300"/>
              </a:spcBef>
              <a:buSzTx/>
              <a:buNone/>
              <a:defRPr sz="1400"/>
            </a:lvl3pPr>
            <a:lvl4pPr marL="0" indent="1371600">
              <a:spcBef>
                <a:spcPts val="300"/>
              </a:spcBef>
              <a:buSzTx/>
              <a:buNone/>
              <a:defRPr sz="1400"/>
            </a:lvl4pPr>
            <a:lvl5pPr marL="0" indent="1828800">
              <a:spcBef>
                <a:spcPts val="300"/>
              </a:spcBef>
              <a:buSzTx/>
              <a:buNone/>
              <a:defRPr sz="1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8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New picture" descr="New picture"/>
          <p:cNvPicPr>
            <a:picLocks noChangeAspect="1"/>
          </p:cNvPicPr>
          <p:nvPr/>
        </p:nvPicPr>
        <p:blipFill>
          <a:blip r:embed="rId14">
            <a:extLst/>
          </a:blip>
          <a:stretch>
            <a:fillRect/>
          </a:stretch>
        </p:blipFill>
        <p:spPr>
          <a:xfrm rot="16200000">
            <a:off x="-11506200" y="16459200"/>
            <a:ext cx="14274800" cy="4368800"/>
          </a:xfrm>
          <a:prstGeom prst="rect">
            <a:avLst/>
          </a:prstGeom>
          <a:ln w="12700">
            <a:miter lim="400000"/>
          </a:ln>
        </p:spPr>
      </p:pic>
      <p:pic>
        <p:nvPicPr>
          <p:cNvPr id="3" name="New picture" descr="New picture"/>
          <p:cNvPicPr>
            <a:picLocks noChangeAspect="1"/>
          </p:cNvPicPr>
          <p:nvPr/>
        </p:nvPicPr>
        <p:blipFill>
          <a:blip r:embed="rId14">
            <a:extLst/>
          </a:blip>
          <a:stretch>
            <a:fillRect/>
          </a:stretch>
        </p:blipFill>
        <p:spPr>
          <a:xfrm rot="5400000">
            <a:off x="41122600" y="16459200"/>
            <a:ext cx="14274800" cy="4368800"/>
          </a:xfrm>
          <a:prstGeom prst="rect">
            <a:avLst/>
          </a:prstGeom>
          <a:ln w="12700">
            <a:miter lim="400000"/>
          </a:ln>
        </p:spPr>
      </p:pic>
      <p:pic>
        <p:nvPicPr>
          <p:cNvPr id="4" name="New picture" descr="New picture"/>
          <p:cNvPicPr>
            <a:picLocks noChangeAspect="1"/>
          </p:cNvPicPr>
          <p:nvPr/>
        </p:nvPicPr>
        <p:blipFill>
          <a:blip r:embed="rId15">
            <a:extLst/>
          </a:blip>
          <a:stretch>
            <a:fillRect/>
          </a:stretch>
        </p:blipFill>
        <p:spPr>
          <a:xfrm>
            <a:off x="6959600" y="33426400"/>
            <a:ext cx="29972000" cy="1549400"/>
          </a:xfrm>
          <a:prstGeom prst="rect">
            <a:avLst/>
          </a:prstGeom>
          <a:ln w="12700">
            <a:miter lim="400000"/>
          </a:ln>
        </p:spPr>
      </p:pic>
      <p:sp>
        <p:nvSpPr>
          <p:cNvPr id="5" name="New shape"/>
          <p:cNvSpPr txBox="1"/>
          <p:nvPr/>
        </p:nvSpPr>
        <p:spPr>
          <a:xfrm>
            <a:off x="6959600" y="34247901"/>
            <a:ext cx="21945600" cy="76999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 anchor="ctr">
            <a:spAutoFit/>
          </a:bodyPr>
          <a:lstStyle>
            <a:lvl1pPr>
              <a:defRPr sz="4800">
                <a:solidFill>
                  <a:srgbClr val="808080"/>
                </a:solidFill>
              </a:defRPr>
            </a:lvl1pPr>
          </a:lstStyle>
          <a:p>
            <a:r>
              <a:t>Template ID: philosophicalseafoam  Size: tri-fold</a:t>
            </a:r>
          </a:p>
        </p:txBody>
      </p:sp>
      <p:sp>
        <p:nvSpPr>
          <p:cNvPr id="6" name="Title Text"/>
          <p:cNvSpPr txBox="1">
            <a:spLocks noGrp="1"/>
          </p:cNvSpPr>
          <p:nvPr>
            <p:ph type="title"/>
          </p:nvPr>
        </p:nvSpPr>
        <p:spPr>
          <a:xfrm>
            <a:off x="2193925" y="1317625"/>
            <a:ext cx="39503350" cy="5486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235104" tIns="235104" rIns="235104" bIns="235104" anchor="ctr">
            <a:normAutofit/>
          </a:bodyPr>
          <a:lstStyle/>
          <a:p>
            <a:r>
              <a:t>Title Text</a:t>
            </a:r>
          </a:p>
        </p:txBody>
      </p:sp>
      <p:sp>
        <p:nvSpPr>
          <p:cNvPr id="7" name="Body Level One…"/>
          <p:cNvSpPr txBox="1">
            <a:spLocks noGrp="1"/>
          </p:cNvSpPr>
          <p:nvPr>
            <p:ph type="body" idx="1"/>
          </p:nvPr>
        </p:nvSpPr>
        <p:spPr>
          <a:xfrm>
            <a:off x="2193925" y="7680325"/>
            <a:ext cx="39503350" cy="2172652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235104" tIns="235104" rIns="235104" bIns="235104"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8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40211401" y="29978350"/>
            <a:ext cx="1485875" cy="1469410"/>
          </a:xfrm>
          <a:prstGeom prst="rect">
            <a:avLst/>
          </a:prstGeom>
          <a:ln w="12700">
            <a:miter lim="400000"/>
          </a:ln>
        </p:spPr>
        <p:txBody>
          <a:bodyPr wrap="none" lIns="235104" tIns="235104" rIns="235104" bIns="235104">
            <a:spAutoFit/>
          </a:bodyPr>
          <a:lstStyle>
            <a:lvl1pPr algn="r">
              <a:defRPr sz="7100"/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 spd="med"/>
  <p:txStyles>
    <p:titleStyle>
      <a:lvl1pPr marL="0" marR="0" indent="0" algn="ctr" defTabSz="4703762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2700" b="0" i="0" u="none" strike="noStrike" cap="none" spc="0" baseline="0">
          <a:ln>
            <a:noFill/>
          </a:ln>
          <a:solidFill>
            <a:srgbClr val="4E5B6F"/>
          </a:solidFill>
          <a:uFillTx/>
          <a:latin typeface="+mn-lt"/>
          <a:ea typeface="+mn-ea"/>
          <a:cs typeface="+mn-cs"/>
          <a:sym typeface="Arial"/>
        </a:defRPr>
      </a:lvl1pPr>
      <a:lvl2pPr marL="0" marR="0" indent="0" algn="ctr" defTabSz="4703762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2700" b="0" i="0" u="none" strike="noStrike" cap="none" spc="0" baseline="0">
          <a:ln>
            <a:noFill/>
          </a:ln>
          <a:solidFill>
            <a:srgbClr val="4E5B6F"/>
          </a:solidFill>
          <a:uFillTx/>
          <a:latin typeface="+mn-lt"/>
          <a:ea typeface="+mn-ea"/>
          <a:cs typeface="+mn-cs"/>
          <a:sym typeface="Arial"/>
        </a:defRPr>
      </a:lvl2pPr>
      <a:lvl3pPr marL="0" marR="0" indent="0" algn="ctr" defTabSz="4703762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2700" b="0" i="0" u="none" strike="noStrike" cap="none" spc="0" baseline="0">
          <a:ln>
            <a:noFill/>
          </a:ln>
          <a:solidFill>
            <a:srgbClr val="4E5B6F"/>
          </a:solidFill>
          <a:uFillTx/>
          <a:latin typeface="+mn-lt"/>
          <a:ea typeface="+mn-ea"/>
          <a:cs typeface="+mn-cs"/>
          <a:sym typeface="Arial"/>
        </a:defRPr>
      </a:lvl3pPr>
      <a:lvl4pPr marL="0" marR="0" indent="0" algn="ctr" defTabSz="4703762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2700" b="0" i="0" u="none" strike="noStrike" cap="none" spc="0" baseline="0">
          <a:ln>
            <a:noFill/>
          </a:ln>
          <a:solidFill>
            <a:srgbClr val="4E5B6F"/>
          </a:solidFill>
          <a:uFillTx/>
          <a:latin typeface="+mn-lt"/>
          <a:ea typeface="+mn-ea"/>
          <a:cs typeface="+mn-cs"/>
          <a:sym typeface="Arial"/>
        </a:defRPr>
      </a:lvl4pPr>
      <a:lvl5pPr marL="0" marR="0" indent="0" algn="ctr" defTabSz="4703762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2700" b="0" i="0" u="none" strike="noStrike" cap="none" spc="0" baseline="0">
          <a:ln>
            <a:noFill/>
          </a:ln>
          <a:solidFill>
            <a:srgbClr val="4E5B6F"/>
          </a:solidFill>
          <a:uFillTx/>
          <a:latin typeface="+mn-lt"/>
          <a:ea typeface="+mn-ea"/>
          <a:cs typeface="+mn-cs"/>
          <a:sym typeface="Arial"/>
        </a:defRPr>
      </a:lvl5pPr>
      <a:lvl6pPr marL="0" marR="0" indent="457200" algn="ctr" defTabSz="4703762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2700" b="0" i="0" u="none" strike="noStrike" cap="none" spc="0" baseline="0">
          <a:ln>
            <a:noFill/>
          </a:ln>
          <a:solidFill>
            <a:srgbClr val="4E5B6F"/>
          </a:solidFill>
          <a:uFillTx/>
          <a:latin typeface="+mn-lt"/>
          <a:ea typeface="+mn-ea"/>
          <a:cs typeface="+mn-cs"/>
          <a:sym typeface="Arial"/>
        </a:defRPr>
      </a:lvl6pPr>
      <a:lvl7pPr marL="0" marR="0" indent="914400" algn="ctr" defTabSz="4703762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2700" b="0" i="0" u="none" strike="noStrike" cap="none" spc="0" baseline="0">
          <a:ln>
            <a:noFill/>
          </a:ln>
          <a:solidFill>
            <a:srgbClr val="4E5B6F"/>
          </a:solidFill>
          <a:uFillTx/>
          <a:latin typeface="+mn-lt"/>
          <a:ea typeface="+mn-ea"/>
          <a:cs typeface="+mn-cs"/>
          <a:sym typeface="Arial"/>
        </a:defRPr>
      </a:lvl7pPr>
      <a:lvl8pPr marL="0" marR="0" indent="1371600" algn="ctr" defTabSz="4703762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2700" b="0" i="0" u="none" strike="noStrike" cap="none" spc="0" baseline="0">
          <a:ln>
            <a:noFill/>
          </a:ln>
          <a:solidFill>
            <a:srgbClr val="4E5B6F"/>
          </a:solidFill>
          <a:uFillTx/>
          <a:latin typeface="+mn-lt"/>
          <a:ea typeface="+mn-ea"/>
          <a:cs typeface="+mn-cs"/>
          <a:sym typeface="Arial"/>
        </a:defRPr>
      </a:lvl8pPr>
      <a:lvl9pPr marL="0" marR="0" indent="1828800" algn="ctr" defTabSz="4703762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2700" b="0" i="0" u="none" strike="noStrike" cap="none" spc="0" baseline="0">
          <a:ln>
            <a:noFill/>
          </a:ln>
          <a:solidFill>
            <a:srgbClr val="4E5B6F"/>
          </a:solidFill>
          <a:uFillTx/>
          <a:latin typeface="+mn-lt"/>
          <a:ea typeface="+mn-ea"/>
          <a:cs typeface="+mn-cs"/>
          <a:sym typeface="Arial"/>
        </a:defRPr>
      </a:lvl9pPr>
    </p:titleStyle>
    <p:bodyStyle>
      <a:lvl1pPr marL="1762125" marR="0" indent="-1762125" algn="l" defTabSz="4703762" rtl="0" latinLnBrk="0">
        <a:lnSpc>
          <a:spcPct val="100000"/>
        </a:lnSpc>
        <a:spcBef>
          <a:spcPts val="3900"/>
        </a:spcBef>
        <a:spcAft>
          <a:spcPts val="0"/>
        </a:spcAft>
        <a:buClrTx/>
        <a:buSzPct val="100000"/>
        <a:buFontTx/>
        <a:buChar char="•"/>
        <a:tabLst/>
        <a:defRPr sz="165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1pPr>
      <a:lvl2pPr marL="4037310" marR="0" indent="-1686223" algn="l" defTabSz="4703762" rtl="0" latinLnBrk="0">
        <a:lnSpc>
          <a:spcPct val="100000"/>
        </a:lnSpc>
        <a:spcBef>
          <a:spcPts val="3900"/>
        </a:spcBef>
        <a:spcAft>
          <a:spcPts val="0"/>
        </a:spcAft>
        <a:buClrTx/>
        <a:buSzPct val="100000"/>
        <a:buFontTx/>
        <a:buChar char="–"/>
        <a:tabLst/>
        <a:defRPr sz="165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2pPr>
      <a:lvl3pPr marL="6262713" marR="0" indent="-1558950" algn="l" defTabSz="4703762" rtl="0" latinLnBrk="0">
        <a:lnSpc>
          <a:spcPct val="100000"/>
        </a:lnSpc>
        <a:spcBef>
          <a:spcPts val="3900"/>
        </a:spcBef>
        <a:spcAft>
          <a:spcPts val="0"/>
        </a:spcAft>
        <a:buClrTx/>
        <a:buSzPct val="100000"/>
        <a:buFontTx/>
        <a:buChar char="•"/>
        <a:tabLst/>
        <a:defRPr sz="165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3pPr>
      <a:lvl4pPr marL="8934189" marR="0" indent="-1879339" algn="l" defTabSz="4703762" rtl="0" latinLnBrk="0">
        <a:lnSpc>
          <a:spcPct val="100000"/>
        </a:lnSpc>
        <a:spcBef>
          <a:spcPts val="3900"/>
        </a:spcBef>
        <a:spcAft>
          <a:spcPts val="0"/>
        </a:spcAft>
        <a:buClrTx/>
        <a:buSzPct val="100000"/>
        <a:buFontTx/>
        <a:buChar char="–"/>
        <a:tabLst/>
        <a:defRPr sz="165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4pPr>
      <a:lvl5pPr marL="11290362" marR="0" indent="-1884425" algn="l" defTabSz="4703762" rtl="0" latinLnBrk="0">
        <a:lnSpc>
          <a:spcPct val="100000"/>
        </a:lnSpc>
        <a:spcBef>
          <a:spcPts val="3900"/>
        </a:spcBef>
        <a:spcAft>
          <a:spcPts val="0"/>
        </a:spcAft>
        <a:buClrTx/>
        <a:buSzPct val="100000"/>
        <a:buFontTx/>
        <a:buChar char="»"/>
        <a:tabLst/>
        <a:defRPr sz="165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5pPr>
      <a:lvl6pPr marL="11747562" marR="0" indent="-1884425" algn="l" defTabSz="4703762" rtl="0" latinLnBrk="0">
        <a:lnSpc>
          <a:spcPct val="100000"/>
        </a:lnSpc>
        <a:spcBef>
          <a:spcPts val="3900"/>
        </a:spcBef>
        <a:spcAft>
          <a:spcPts val="0"/>
        </a:spcAft>
        <a:buClrTx/>
        <a:buSzPct val="100000"/>
        <a:buFontTx/>
        <a:buChar char="»"/>
        <a:tabLst/>
        <a:defRPr sz="165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6pPr>
      <a:lvl7pPr marL="12204762" marR="0" indent="-1884425" algn="l" defTabSz="4703762" rtl="0" latinLnBrk="0">
        <a:lnSpc>
          <a:spcPct val="100000"/>
        </a:lnSpc>
        <a:spcBef>
          <a:spcPts val="3900"/>
        </a:spcBef>
        <a:spcAft>
          <a:spcPts val="0"/>
        </a:spcAft>
        <a:buClrTx/>
        <a:buSzPct val="100000"/>
        <a:buFontTx/>
        <a:buChar char="»"/>
        <a:tabLst/>
        <a:defRPr sz="165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7pPr>
      <a:lvl8pPr marL="12661962" marR="0" indent="-1884425" algn="l" defTabSz="4703762" rtl="0" latinLnBrk="0">
        <a:lnSpc>
          <a:spcPct val="100000"/>
        </a:lnSpc>
        <a:spcBef>
          <a:spcPts val="3900"/>
        </a:spcBef>
        <a:spcAft>
          <a:spcPts val="0"/>
        </a:spcAft>
        <a:buClrTx/>
        <a:buSzPct val="100000"/>
        <a:buFontTx/>
        <a:buChar char="»"/>
        <a:tabLst/>
        <a:defRPr sz="165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8pPr>
      <a:lvl9pPr marL="13119162" marR="0" indent="-1884425" algn="l" defTabSz="4703762" rtl="0" latinLnBrk="0">
        <a:lnSpc>
          <a:spcPct val="100000"/>
        </a:lnSpc>
        <a:spcBef>
          <a:spcPts val="3900"/>
        </a:spcBef>
        <a:spcAft>
          <a:spcPts val="0"/>
        </a:spcAft>
        <a:buClrTx/>
        <a:buSzPct val="100000"/>
        <a:buFontTx/>
        <a:buChar char="»"/>
        <a:tabLst/>
        <a:defRPr sz="165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9pPr>
    </p:bodyStyle>
    <p:otherStyle>
      <a:lvl1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71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1pPr>
      <a:lvl2pPr marL="0" marR="0" indent="457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71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2pPr>
      <a:lvl3pPr marL="0" marR="0" indent="914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71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3pPr>
      <a:lvl4pPr marL="0" marR="0" indent="1371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71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4pPr>
      <a:lvl5pPr marL="0" marR="0" indent="18288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71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5pPr>
      <a:lvl6pPr marL="0" marR="0" indent="22860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71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6pPr>
      <a:lvl7pPr marL="0" marR="0" indent="2743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71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7pPr>
      <a:lvl8pPr marL="0" marR="0" indent="3200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71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8pPr>
      <a:lvl9pPr marL="0" marR="0" indent="3657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71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6.jpeg"/><Relationship Id="rId5" Type="http://schemas.openxmlformats.org/officeDocument/2006/relationships/image" Target="../media/image5.png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E7E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Does my teeth look mottled to you ?!…"/>
          <p:cNvSpPr/>
          <p:nvPr/>
        </p:nvSpPr>
        <p:spPr>
          <a:xfrm>
            <a:off x="-354736" y="0"/>
            <a:ext cx="44336048" cy="6065550"/>
          </a:xfrm>
          <a:prstGeom prst="roundRect">
            <a:avLst>
              <a:gd name="adj" fmla="val 11905"/>
            </a:avLst>
          </a:prstGeom>
          <a:solidFill>
            <a:schemeClr val="accent5">
              <a:lumMod val="60000"/>
              <a:lumOff val="40000"/>
            </a:schemeClr>
          </a:solidFill>
          <a:ln w="25400">
            <a:solidFill>
              <a:srgbClr val="384F90"/>
            </a:solidFill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/>
          <a:lstStyle/>
          <a:p>
            <a:pPr algn="ctr" defTabSz="3762375">
              <a:defRPr sz="8800">
                <a:solidFill>
                  <a:srgbClr val="FFFFFF"/>
                </a:solidFill>
                <a:latin typeface="Verdana"/>
                <a:ea typeface="Verdana"/>
                <a:cs typeface="Verdana"/>
                <a:sym typeface="Verdana"/>
              </a:defRPr>
            </a:pPr>
            <a:r>
              <a:rPr lang="en-US" sz="11500" b="1" dirty="0" smtClean="0">
                <a:solidFill>
                  <a:srgbClr val="384F90"/>
                </a:solidFill>
                <a:sym typeface="Verdana"/>
              </a:rPr>
              <a:t>Gut Microbiota in Different Stage </a:t>
            </a:r>
            <a:r>
              <a:rPr lang="en-US" sz="11500" b="1" dirty="0">
                <a:solidFill>
                  <a:srgbClr val="384F90"/>
                </a:solidFill>
                <a:sym typeface="Verdana"/>
              </a:rPr>
              <a:t>of </a:t>
            </a:r>
            <a:r>
              <a:rPr lang="en-US" sz="11500" b="1" dirty="0" smtClean="0">
                <a:solidFill>
                  <a:srgbClr val="384F90"/>
                </a:solidFill>
                <a:sym typeface="Verdana"/>
              </a:rPr>
              <a:t>Celiac Disease</a:t>
            </a:r>
            <a:r>
              <a:rPr lang="en-US" sz="9600" dirty="0" smtClean="0">
                <a:solidFill>
                  <a:schemeClr val="bg1"/>
                </a:solidFill>
                <a:sym typeface="Verdana"/>
              </a:rPr>
              <a:t/>
            </a:r>
            <a:br>
              <a:rPr lang="en-US" sz="9600" dirty="0" smtClean="0">
                <a:solidFill>
                  <a:schemeClr val="bg1"/>
                </a:solidFill>
                <a:sym typeface="Verdana"/>
              </a:rPr>
            </a:br>
            <a:r>
              <a:rPr lang="en-US" sz="8800" dirty="0" smtClean="0">
                <a:solidFill>
                  <a:srgbClr val="C00000"/>
                </a:solidFill>
              </a:rPr>
              <a:t>Libyan </a:t>
            </a:r>
            <a:r>
              <a:rPr lang="en-US" sz="8800" dirty="0">
                <a:solidFill>
                  <a:srgbClr val="C00000"/>
                </a:solidFill>
              </a:rPr>
              <a:t>International Medical </a:t>
            </a:r>
            <a:r>
              <a:rPr lang="en-US" sz="8800" dirty="0" smtClean="0">
                <a:solidFill>
                  <a:srgbClr val="C00000"/>
                </a:solidFill>
              </a:rPr>
              <a:t>University</a:t>
            </a:r>
            <a:r>
              <a:rPr lang="en-US" sz="8800" dirty="0" smtClean="0">
                <a:solidFill>
                  <a:srgbClr val="4E5B6F"/>
                </a:solidFill>
              </a:rPr>
              <a:t/>
            </a:r>
            <a:br>
              <a:rPr lang="en-US" sz="8800" dirty="0" smtClean="0">
                <a:solidFill>
                  <a:srgbClr val="4E5B6F"/>
                </a:solidFill>
              </a:rPr>
            </a:br>
            <a:r>
              <a:rPr lang="en-US" sz="7200" dirty="0" smtClean="0">
                <a:solidFill>
                  <a:srgbClr val="384F90"/>
                </a:solidFill>
              </a:rPr>
              <a:t> </a:t>
            </a:r>
            <a:r>
              <a:rPr lang="en-US" sz="7200" dirty="0">
                <a:solidFill>
                  <a:srgbClr val="384F90"/>
                </a:solidFill>
              </a:rPr>
              <a:t>Faculty Of Basic Medical Science</a:t>
            </a:r>
          </a:p>
          <a:p>
            <a:pPr algn="ctr" defTabSz="3762375">
              <a:defRPr sz="13800">
                <a:solidFill>
                  <a:schemeClr val="accent2"/>
                </a:solidFill>
                <a:latin typeface="Verdana"/>
                <a:ea typeface="Verdana"/>
                <a:cs typeface="Verdana"/>
                <a:sym typeface="Verdana"/>
              </a:defRPr>
            </a:pPr>
            <a:r>
              <a:rPr lang="en-US" sz="6000" b="1" dirty="0" smtClean="0">
                <a:solidFill>
                  <a:srgbClr val="C00000"/>
                </a:solidFill>
              </a:rPr>
              <a:t>Aya Faroug </a:t>
            </a:r>
            <a:endParaRPr sz="6000" b="1" dirty="0">
              <a:solidFill>
                <a:srgbClr val="C00000"/>
              </a:solidFill>
            </a:endParaRPr>
          </a:p>
        </p:txBody>
      </p:sp>
      <p:sp>
        <p:nvSpPr>
          <p:cNvPr id="126" name="Rectangle 47"/>
          <p:cNvSpPr/>
          <p:nvPr/>
        </p:nvSpPr>
        <p:spPr>
          <a:xfrm>
            <a:off x="15020505" y="6019080"/>
            <a:ext cx="28718296" cy="2689932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 sz="96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32" name="Rectangle 40"/>
          <p:cNvSpPr/>
          <p:nvPr/>
        </p:nvSpPr>
        <p:spPr>
          <a:xfrm>
            <a:off x="666220" y="8544334"/>
            <a:ext cx="9748896" cy="5354225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 sz="96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36" name="Text Box 6"/>
          <p:cNvSpPr txBox="1"/>
          <p:nvPr/>
        </p:nvSpPr>
        <p:spPr>
          <a:xfrm>
            <a:off x="774796" y="8306484"/>
            <a:ext cx="9748896" cy="7540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68580" tIns="68580" rIns="68580" bIns="68580">
            <a:spAutoFit/>
          </a:bodyPr>
          <a:lstStyle/>
          <a:p>
            <a:pPr defTabSz="4703762">
              <a:defRPr sz="4000">
                <a:latin typeface="Verdana"/>
                <a:ea typeface="Verdana"/>
                <a:cs typeface="Verdana"/>
                <a:sym typeface="Verdana"/>
              </a:defRPr>
            </a:pPr>
            <a:r>
              <a:rPr dirty="0" smtClean="0"/>
              <a:t>the</a:t>
            </a:r>
            <a:endParaRPr b="1" dirty="0"/>
          </a:p>
        </p:txBody>
      </p:sp>
      <p:sp>
        <p:nvSpPr>
          <p:cNvPr id="137" name="Text Box 6"/>
          <p:cNvSpPr txBox="1"/>
          <p:nvPr/>
        </p:nvSpPr>
        <p:spPr>
          <a:xfrm>
            <a:off x="12517033" y="8544334"/>
            <a:ext cx="9601201" cy="179731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68580" tIns="68580" rIns="68580" bIns="68580">
            <a:spAutoFit/>
          </a:bodyPr>
          <a:lstStyle/>
          <a:p>
            <a:pPr defTabSz="4703762">
              <a:defRPr sz="3600">
                <a:latin typeface="Verdana"/>
                <a:ea typeface="Verdana"/>
                <a:cs typeface="Verdana"/>
                <a:sym typeface="Verdana"/>
              </a:defRPr>
            </a:pPr>
            <a:r>
              <a:t> </a:t>
            </a:r>
            <a:r>
              <a:rPr>
                <a:latin typeface="Titillium Web"/>
                <a:ea typeface="Titillium Web"/>
                <a:cs typeface="Titillium Web"/>
                <a:sym typeface="Titillium Web"/>
              </a:rPr>
              <a:t> </a:t>
            </a:r>
            <a:endParaRPr sz="9300"/>
          </a:p>
          <a:p>
            <a:pPr defTabSz="4703762">
              <a:defRPr sz="3600">
                <a:latin typeface="Titillium Web"/>
                <a:ea typeface="Titillium Web"/>
                <a:cs typeface="Titillium Web"/>
                <a:sym typeface="Titillium Web"/>
              </a:defRPr>
            </a:pPr>
            <a:endParaRPr sz="9300"/>
          </a:p>
        </p:txBody>
      </p:sp>
      <p:sp>
        <p:nvSpPr>
          <p:cNvPr id="138" name="Text Box 6"/>
          <p:cNvSpPr txBox="1"/>
          <p:nvPr/>
        </p:nvSpPr>
        <p:spPr>
          <a:xfrm>
            <a:off x="22556551" y="8655030"/>
            <a:ext cx="9601201" cy="50546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68580" tIns="68580" rIns="68580" bIns="68580">
            <a:spAutoFit/>
          </a:bodyPr>
          <a:lstStyle>
            <a:lvl1pPr defTabSz="4703762">
              <a:defRPr sz="2400">
                <a:latin typeface="Titillium Web"/>
                <a:ea typeface="Titillium Web"/>
                <a:cs typeface="Titillium Web"/>
                <a:sym typeface="Titillium Web"/>
              </a:defRPr>
            </a:lvl1pPr>
          </a:lstStyle>
          <a:p>
            <a:r>
              <a:t>.</a:t>
            </a:r>
          </a:p>
        </p:txBody>
      </p:sp>
      <p:sp>
        <p:nvSpPr>
          <p:cNvPr id="139" name="Rectangle 50"/>
          <p:cNvSpPr/>
          <p:nvPr/>
        </p:nvSpPr>
        <p:spPr>
          <a:xfrm>
            <a:off x="31231790" y="6512404"/>
            <a:ext cx="12584559" cy="13626906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 sz="9600">
                <a:solidFill>
                  <a:srgbClr val="FFFFFF"/>
                </a:solidFill>
              </a:defRPr>
            </a:pPr>
            <a:endParaRPr/>
          </a:p>
        </p:txBody>
      </p:sp>
      <p:grpSp>
        <p:nvGrpSpPr>
          <p:cNvPr id="142" name="Rectangle 56"/>
          <p:cNvGrpSpPr/>
          <p:nvPr/>
        </p:nvGrpSpPr>
        <p:grpSpPr>
          <a:xfrm>
            <a:off x="30730577" y="18547432"/>
            <a:ext cx="13160624" cy="14401600"/>
            <a:chOff x="0" y="0"/>
            <a:chExt cx="10338724" cy="9546186"/>
          </a:xfrm>
        </p:grpSpPr>
        <p:sp>
          <p:nvSpPr>
            <p:cNvPr id="140" name="Rectangle"/>
            <p:cNvSpPr/>
            <p:nvPr/>
          </p:nvSpPr>
          <p:spPr>
            <a:xfrm>
              <a:off x="0" y="-1"/>
              <a:ext cx="10338725" cy="9546188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 sz="4000"/>
              </a:pPr>
              <a:endParaRPr/>
            </a:p>
          </p:txBody>
        </p:sp>
        <p:sp>
          <p:nvSpPr>
            <p:cNvPr id="141" name="https://www.medicalnewstoday.com/articles/154164.php…"/>
            <p:cNvSpPr txBox="1"/>
            <p:nvPr/>
          </p:nvSpPr>
          <p:spPr>
            <a:xfrm>
              <a:off x="0" y="2419872"/>
              <a:ext cx="10338725" cy="470644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45719" tIns="45719" rIns="45719" bIns="45719" numCol="1" anchor="ctr">
              <a:noAutofit/>
            </a:bodyPr>
            <a:lstStyle/>
            <a:p>
              <a:pPr marL="571500" indent="-571500">
                <a:buSzPct val="100000"/>
                <a:buFont typeface="Arial"/>
                <a:buChar char="•"/>
                <a:defRPr sz="4000"/>
              </a:pPr>
              <a:endParaRPr dirty="0"/>
            </a:p>
          </p:txBody>
        </p:sp>
      </p:grpSp>
      <p:pic>
        <p:nvPicPr>
          <p:cNvPr id="144" name="Picture 7" descr="Picture 7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37617349" y="1787453"/>
            <a:ext cx="6559550" cy="3818815"/>
          </a:xfrm>
          <a:prstGeom prst="rect">
            <a:avLst/>
          </a:prstGeom>
          <a:ln w="12700">
            <a:miter lim="400000"/>
          </a:ln>
        </p:spPr>
      </p:pic>
      <p:pic>
        <p:nvPicPr>
          <p:cNvPr id="145" name="Picture 8" descr="Picture 8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-354736" y="1787453"/>
            <a:ext cx="4833821" cy="4724951"/>
          </a:xfrm>
          <a:prstGeom prst="rect">
            <a:avLst/>
          </a:prstGeom>
          <a:ln w="12700">
            <a:miter lim="400000"/>
          </a:ln>
        </p:spPr>
      </p:pic>
      <p:sp>
        <p:nvSpPr>
          <p:cNvPr id="146" name="مستطيل 12"/>
          <p:cNvSpPr txBox="1"/>
          <p:nvPr/>
        </p:nvSpPr>
        <p:spPr>
          <a:xfrm>
            <a:off x="22189323" y="8669050"/>
            <a:ext cx="9570954" cy="7694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spAutoFit/>
          </a:bodyPr>
          <a:lstStyle/>
          <a:p>
            <a:pPr>
              <a:defRPr sz="4400">
                <a:latin typeface="Verdana"/>
                <a:ea typeface="Verdana"/>
                <a:cs typeface="Verdana"/>
                <a:sym typeface="Verdana"/>
              </a:defRPr>
            </a:pPr>
            <a:endParaRPr dirty="0"/>
          </a:p>
        </p:txBody>
      </p:sp>
      <p:sp>
        <p:nvSpPr>
          <p:cNvPr id="147" name="مستطيل 13"/>
          <p:cNvSpPr txBox="1"/>
          <p:nvPr/>
        </p:nvSpPr>
        <p:spPr>
          <a:xfrm>
            <a:off x="32990590" y="10237227"/>
            <a:ext cx="10222233" cy="7694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spAutoFit/>
          </a:bodyPr>
          <a:lstStyle/>
          <a:p>
            <a:pPr>
              <a:defRPr sz="4400">
                <a:latin typeface="Verdana"/>
                <a:ea typeface="Verdana"/>
                <a:cs typeface="Verdana"/>
                <a:sym typeface="Verdana"/>
              </a:defRPr>
            </a:pPr>
            <a:r>
              <a:rPr dirty="0"/>
              <a:t> </a:t>
            </a:r>
          </a:p>
        </p:txBody>
      </p:sp>
      <p:pic>
        <p:nvPicPr>
          <p:cNvPr id="148" name="Picture 2" descr="Picture 2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-172981" y="6019080"/>
            <a:ext cx="20606406" cy="7559799"/>
          </a:xfrm>
          <a:prstGeom prst="rect">
            <a:avLst/>
          </a:prstGeom>
          <a:ln w="12700">
            <a:miter lim="400000"/>
          </a:ln>
        </p:spPr>
      </p:pic>
      <p:sp>
        <p:nvSpPr>
          <p:cNvPr id="149" name="مربع نص 16"/>
          <p:cNvSpPr txBox="1"/>
          <p:nvPr/>
        </p:nvSpPr>
        <p:spPr>
          <a:xfrm>
            <a:off x="11054691" y="9162861"/>
            <a:ext cx="9309793" cy="7694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spAutoFit/>
          </a:bodyPr>
          <a:lstStyle/>
          <a:p>
            <a:pPr marL="571500" indent="-571500">
              <a:buSzPct val="100000"/>
              <a:buFont typeface="Arial"/>
              <a:buChar char="•"/>
              <a:defRPr sz="4400"/>
            </a:pPr>
            <a:endParaRPr dirty="0"/>
          </a:p>
        </p:txBody>
      </p:sp>
      <p:pic>
        <p:nvPicPr>
          <p:cNvPr id="150" name="Picture 6" descr="Picture 6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514239" y="27385880"/>
            <a:ext cx="11598170" cy="5532520"/>
          </a:xfrm>
          <a:prstGeom prst="rect">
            <a:avLst/>
          </a:prstGeom>
          <a:solidFill>
            <a:schemeClr val="accent5">
              <a:lumMod val="50000"/>
            </a:schemeClr>
          </a:solidFill>
          <a:ln w="12700">
            <a:miter lim="400000"/>
          </a:ln>
        </p:spPr>
      </p:pic>
      <p:sp>
        <p:nvSpPr>
          <p:cNvPr id="151" name="مربع نص 18"/>
          <p:cNvSpPr txBox="1"/>
          <p:nvPr/>
        </p:nvSpPr>
        <p:spPr>
          <a:xfrm>
            <a:off x="888611" y="15599198"/>
            <a:ext cx="9433664" cy="7694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spAutoFit/>
          </a:bodyPr>
          <a:lstStyle/>
          <a:p>
            <a:pPr marL="571500" indent="-571500">
              <a:buSzPct val="100000"/>
              <a:buFont typeface="Arial"/>
              <a:buChar char="•"/>
              <a:defRPr sz="4400"/>
            </a:pPr>
            <a:endParaRPr dirty="0"/>
          </a:p>
        </p:txBody>
      </p:sp>
      <p:pic>
        <p:nvPicPr>
          <p:cNvPr id="152" name="Picture 8" descr="Picture 8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-172982" y="13195044"/>
            <a:ext cx="20825253" cy="19788461"/>
          </a:xfrm>
          <a:prstGeom prst="rect">
            <a:avLst/>
          </a:prstGeom>
          <a:ln w="12700">
            <a:miter lim="400000"/>
          </a:ln>
        </p:spPr>
      </p:pic>
      <p:sp>
        <p:nvSpPr>
          <p:cNvPr id="156" name="مستطيل 22"/>
          <p:cNvSpPr txBox="1"/>
          <p:nvPr/>
        </p:nvSpPr>
        <p:spPr>
          <a:xfrm>
            <a:off x="11525908" y="27938964"/>
            <a:ext cx="8907516" cy="64633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spAutoFit/>
          </a:bodyPr>
          <a:lstStyle>
            <a:lvl1pPr>
              <a:defRPr sz="3600"/>
            </a:lvl1pPr>
          </a:lstStyle>
          <a:p>
            <a:r>
              <a:rPr dirty="0" smtClean="0"/>
              <a:t>.</a:t>
            </a:r>
            <a:endParaRPr dirty="0"/>
          </a:p>
        </p:txBody>
      </p:sp>
      <p:sp>
        <p:nvSpPr>
          <p:cNvPr id="41" name="Rectangle 32"/>
          <p:cNvSpPr/>
          <p:nvPr/>
        </p:nvSpPr>
        <p:spPr>
          <a:xfrm>
            <a:off x="-189282" y="6019080"/>
            <a:ext cx="14520722" cy="1626099"/>
          </a:xfrm>
          <a:prstGeom prst="rect">
            <a:avLst/>
          </a:prstGeom>
          <a:solidFill>
            <a:srgbClr val="384F90"/>
          </a:solidFill>
          <a:ln w="12700">
            <a:solidFill>
              <a:srgbClr val="384F9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8" tIns="34284" rIns="68568" bIns="34284" rtlCol="0" anchor="ctr"/>
          <a:lstStyle/>
          <a:p>
            <a:pPr algn="ctr" rtl="1"/>
            <a:r>
              <a:rPr lang="en-US" sz="6000" b="1" dirty="0" smtClean="0">
                <a:solidFill>
                  <a:schemeClr val="accent3">
                    <a:lumMod val="20000"/>
                    <a:lumOff val="80000"/>
                  </a:schemeClr>
                </a:solidFill>
              </a:rPr>
              <a:t>                Introduction            </a:t>
            </a:r>
            <a:endParaRPr lang="en-US" sz="6000" b="1" dirty="0">
              <a:solidFill>
                <a:schemeClr val="accent3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42" name="Text Box 189"/>
          <p:cNvSpPr txBox="1">
            <a:spLocks noChangeArrowheads="1"/>
          </p:cNvSpPr>
          <p:nvPr/>
        </p:nvSpPr>
        <p:spPr bwMode="auto">
          <a:xfrm rot="10800000" flipV="1">
            <a:off x="-210905" y="7959702"/>
            <a:ext cx="14542344" cy="5324488"/>
          </a:xfrm>
          <a:prstGeom prst="rect">
            <a:avLst/>
          </a:prstGeom>
          <a:solidFill>
            <a:sysClr val="window" lastClr="FFFFFF"/>
          </a:solidFill>
          <a:ln w="12700">
            <a:solidFill>
              <a:srgbClr val="4F81BD">
                <a:lumMod val="75000"/>
              </a:srgbClr>
            </a:solidFill>
          </a:ln>
          <a:effectLst/>
        </p:spPr>
        <p:txBody>
          <a:bodyPr wrap="square" lIns="137137" tIns="137137" rIns="137137" bIns="137137">
            <a:spAutoFit/>
          </a:bodyPr>
          <a:lstStyle>
            <a:lvl1pPr eaLnBrk="0" hangingPunct="0">
              <a:defRPr sz="2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571500" marR="0" lvl="0" indent="-571500" algn="l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6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10000"/>
                  </a:srgbClr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/>
            </a:r>
            <a:br>
              <a:rPr kumimoji="0" lang="en-US" sz="36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10000"/>
                  </a:srgbClr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</a:br>
            <a:r>
              <a:rPr kumimoji="0" lang="en-US" sz="36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10000"/>
                  </a:srgbClr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</a:t>
            </a:r>
            <a:r>
              <a:rPr kumimoji="0" 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10000"/>
                  </a:srgbClr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CD </a:t>
            </a:r>
            <a:r>
              <a:rPr kumimoji="0" lang="en-US" sz="32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10000"/>
                  </a:srgbClr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is an autoimmune disease of the </a:t>
            </a:r>
            <a:r>
              <a:rPr kumimoji="0" 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10000"/>
                  </a:srgbClr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small intestine </a:t>
            </a:r>
            <a:r>
              <a:rPr kumimoji="0" 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10000"/>
                  </a:srgbClr>
                </a:solidFill>
                <a:effectLst/>
                <a:uLnTx/>
                <a:uFillTx/>
                <a:latin typeface="Arial" pitchFamily="34" charset="0"/>
                <a:ea typeface="Verdana" pitchFamily="34" charset="0"/>
                <a:cs typeface="Arial" pitchFamily="34" charset="0"/>
              </a:rPr>
              <a:t>characterized by</a:t>
            </a:r>
            <a:r>
              <a:rPr kumimoji="0" lang="en-US" sz="3200" b="0" i="0" u="none" strike="noStrike" kern="0" cap="none" spc="0" normalizeH="0" noProof="0" dirty="0" smtClean="0">
                <a:ln>
                  <a:noFill/>
                </a:ln>
                <a:solidFill>
                  <a:srgbClr val="EEECE1">
                    <a:lumMod val="10000"/>
                  </a:srgbClr>
                </a:solidFill>
                <a:effectLst/>
                <a:uLnTx/>
                <a:uFillTx/>
                <a:latin typeface="Arial" pitchFamily="34" charset="0"/>
                <a:ea typeface="Verdana" pitchFamily="34" charset="0"/>
                <a:cs typeface="Arial" pitchFamily="34" charset="0"/>
              </a:rPr>
              <a:t> </a:t>
            </a:r>
            <a:r>
              <a:rPr kumimoji="0" 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10000"/>
                  </a:srgbClr>
                </a:solidFill>
                <a:effectLst/>
                <a:uLnTx/>
                <a:uFillTx/>
                <a:latin typeface="Arial" pitchFamily="34" charset="0"/>
                <a:ea typeface="Verdana" pitchFamily="34" charset="0"/>
                <a:cs typeface="Arial" pitchFamily="34" charset="0"/>
              </a:rPr>
              <a:t>permanent   intolerance  to </a:t>
            </a:r>
            <a:r>
              <a:rPr kumimoji="0" lang="en-US" sz="32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10000"/>
                  </a:srgbClr>
                </a:solidFill>
                <a:effectLst/>
                <a:uLnTx/>
                <a:uFillTx/>
                <a:latin typeface="Arial" pitchFamily="34" charset="0"/>
                <a:ea typeface="Verdana" pitchFamily="34" charset="0"/>
                <a:cs typeface="Arial" pitchFamily="34" charset="0"/>
              </a:rPr>
              <a:t>dietary gluten occurring </a:t>
            </a:r>
            <a:r>
              <a:rPr kumimoji="0" 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10000"/>
                  </a:srgbClr>
                </a:solidFill>
                <a:effectLst/>
                <a:uLnTx/>
                <a:uFillTx/>
                <a:latin typeface="Arial" pitchFamily="34" charset="0"/>
                <a:ea typeface="Verdana" pitchFamily="34" charset="0"/>
                <a:cs typeface="Arial" pitchFamily="34" charset="0"/>
              </a:rPr>
              <a:t>in</a:t>
            </a:r>
            <a:r>
              <a:rPr kumimoji="0" lang="en-US" sz="32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10000"/>
                  </a:srgbClr>
                </a:solidFill>
                <a:effectLst/>
                <a:uLnTx/>
                <a:uFillTx/>
                <a:latin typeface="Arial" pitchFamily="34" charset="0"/>
                <a:ea typeface="Verdana" pitchFamily="34" charset="0"/>
                <a:cs typeface="Arial" pitchFamily="34" charset="0"/>
              </a:rPr>
              <a:t> </a:t>
            </a:r>
            <a:r>
              <a:rPr kumimoji="0" 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10000"/>
                  </a:srgbClr>
                </a:solidFill>
                <a:effectLst/>
                <a:uLnTx/>
                <a:uFillTx/>
                <a:latin typeface="Arial" pitchFamily="34" charset="0"/>
                <a:ea typeface="Verdana" pitchFamily="34" charset="0"/>
                <a:cs typeface="Arial" pitchFamily="34" charset="0"/>
              </a:rPr>
              <a:t>genetically susceptible </a:t>
            </a:r>
            <a:r>
              <a:rPr kumimoji="0" lang="en-US" sz="32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10000"/>
                  </a:srgbClr>
                </a:solidFill>
                <a:effectLst/>
                <a:uLnTx/>
                <a:uFillTx/>
                <a:latin typeface="Arial" pitchFamily="34" charset="0"/>
                <a:ea typeface="Verdana" pitchFamily="34" charset="0"/>
                <a:cs typeface="Arial" pitchFamily="34" charset="0"/>
              </a:rPr>
              <a:t>individuals </a:t>
            </a:r>
            <a:r>
              <a:rPr lang="en-US" sz="3200" dirty="0">
                <a:solidFill>
                  <a:srgbClr val="EEECE1">
                    <a:lumMod val="10000"/>
                  </a:srgbClr>
                </a:solidFill>
                <a:latin typeface="Arial" pitchFamily="34" charset="0"/>
                <a:ea typeface="Verdana" pitchFamily="34" charset="0"/>
                <a:cs typeface="Arial" pitchFamily="34" charset="0"/>
              </a:rPr>
              <a:t> </a:t>
            </a:r>
            <a:r>
              <a:rPr kumimoji="0" 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10000"/>
                  </a:srgbClr>
                </a:solidFill>
                <a:effectLst/>
                <a:uLnTx/>
                <a:uFillTx/>
                <a:latin typeface="Arial" pitchFamily="34" charset="0"/>
                <a:ea typeface="Verdana" pitchFamily="34" charset="0"/>
                <a:cs typeface="Arial" pitchFamily="34" charset="0"/>
              </a:rPr>
              <a:t>(</a:t>
            </a:r>
            <a:r>
              <a:rPr kumimoji="0" lang="en-US" sz="32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10000"/>
                  </a:srgbClr>
                </a:solidFill>
                <a:effectLst/>
                <a:uLnTx/>
                <a:uFillTx/>
                <a:latin typeface="Arial" pitchFamily="34" charset="0"/>
                <a:ea typeface="Verdana" pitchFamily="34" charset="0"/>
                <a:cs typeface="Arial" pitchFamily="34" charset="0"/>
              </a:rPr>
              <a:t>HLA)-DQ2 </a:t>
            </a:r>
            <a:r>
              <a:rPr kumimoji="0" 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10000"/>
                  </a:srgbClr>
                </a:solidFill>
                <a:effectLst/>
                <a:uLnTx/>
                <a:uFillTx/>
                <a:latin typeface="Arial" pitchFamily="34" charset="0"/>
                <a:ea typeface="Verdana" pitchFamily="34" charset="0"/>
                <a:cs typeface="Arial" pitchFamily="34" charset="0"/>
              </a:rPr>
              <a:t>o rDQ8 haplotype </a:t>
            </a: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10000"/>
                  </a:srgbClr>
                </a:solidFill>
                <a:effectLst/>
                <a:uLnTx/>
                <a:uFillTx/>
                <a:latin typeface="Arial" pitchFamily="34" charset="0"/>
                <a:ea typeface="Verdana" pitchFamily="34" charset="0"/>
                <a:cs typeface="Arial" pitchFamily="34" charset="0"/>
              </a:rPr>
              <a:t>(1)</a:t>
            </a:r>
            <a:r>
              <a:rPr kumimoji="0" 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10000"/>
                  </a:srgbClr>
                </a:solidFill>
                <a:effectLst/>
                <a:uLnTx/>
                <a:uFillTx/>
                <a:latin typeface="Arial" pitchFamily="34" charset="0"/>
                <a:ea typeface="Verdana" pitchFamily="34" charset="0"/>
                <a:cs typeface="Arial" pitchFamily="34" charset="0"/>
              </a:rPr>
              <a:t/>
            </a:r>
            <a:br>
              <a:rPr kumimoji="0" 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10000"/>
                  </a:srgbClr>
                </a:solidFill>
                <a:effectLst/>
                <a:uLnTx/>
                <a:uFillTx/>
                <a:latin typeface="Arial" pitchFamily="34" charset="0"/>
                <a:ea typeface="Verdana" pitchFamily="34" charset="0"/>
                <a:cs typeface="Arial" pitchFamily="34" charset="0"/>
              </a:rPr>
            </a:br>
            <a:r>
              <a:rPr kumimoji="0" 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10000"/>
                  </a:srgbClr>
                </a:solidFill>
                <a:effectLst/>
                <a:uLnTx/>
                <a:uFillTx/>
                <a:latin typeface="Arial" pitchFamily="34" charset="0"/>
                <a:ea typeface="Verdana" pitchFamily="34" charset="0"/>
                <a:cs typeface="Arial" pitchFamily="34" charset="0"/>
              </a:rPr>
              <a:t/>
            </a:r>
            <a:br>
              <a:rPr kumimoji="0" 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10000"/>
                  </a:srgbClr>
                </a:solidFill>
                <a:effectLst/>
                <a:uLnTx/>
                <a:uFillTx/>
                <a:latin typeface="Arial" pitchFamily="34" charset="0"/>
                <a:ea typeface="Verdana" pitchFamily="34" charset="0"/>
                <a:cs typeface="Arial" pitchFamily="34" charset="0"/>
              </a:rPr>
            </a:br>
            <a:r>
              <a:rPr kumimoji="0" 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10000"/>
                  </a:srgbClr>
                </a:solidFill>
                <a:effectLst/>
                <a:uLnTx/>
                <a:uFillTx/>
                <a:latin typeface="Arial" pitchFamily="34" charset="0"/>
                <a:ea typeface="Verdana" pitchFamily="34" charset="0"/>
                <a:cs typeface="Arial" pitchFamily="34" charset="0"/>
              </a:rPr>
              <a:t> </a:t>
            </a:r>
            <a:r>
              <a:rPr kumimoji="0" 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When </a:t>
            </a:r>
            <a:r>
              <a:rPr kumimoji="0" lang="en-US" sz="3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gluten is ingested </a:t>
            </a:r>
            <a:r>
              <a:rPr kumimoji="0" 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the </a:t>
            </a:r>
            <a:r>
              <a:rPr kumimoji="0" lang="en-US" sz="3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intestine </a:t>
            </a:r>
            <a:r>
              <a:rPr kumimoji="0" 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is attacked by body’s</a:t>
            </a:r>
            <a:br>
              <a:rPr kumimoji="0" 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</a:br>
            <a:r>
              <a:rPr kumimoji="0" 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 </a:t>
            </a:r>
            <a:r>
              <a:rPr kumimoji="0" lang="en-US" sz="3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immune </a:t>
            </a:r>
            <a:r>
              <a:rPr kumimoji="0" 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The attack</a:t>
            </a:r>
            <a:r>
              <a:rPr lang="en-US" sz="3200" dirty="0">
                <a:solidFill>
                  <a:sysClr val="windowText" lastClr="000000"/>
                </a:solidFill>
              </a:rPr>
              <a:t> </a:t>
            </a:r>
            <a:r>
              <a:rPr kumimoji="0" 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intestine </a:t>
            </a:r>
            <a:r>
              <a:rPr kumimoji="0" lang="en-US" sz="3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causes </a:t>
            </a:r>
            <a:r>
              <a:rPr kumimoji="0" 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the </a:t>
            </a:r>
            <a:r>
              <a:rPr kumimoji="0" lang="en-US" sz="3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villi </a:t>
            </a:r>
            <a:r>
              <a:rPr kumimoji="0" 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become</a:t>
            </a:r>
            <a:r>
              <a:rPr kumimoji="0" lang="en-US" sz="3200" b="0" i="0" u="none" strike="noStrike" kern="0" cap="none" spc="0" normalizeH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flat</a:t>
            </a:r>
            <a:r>
              <a:rPr kumimoji="0" 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/>
            </a:r>
            <a:br>
              <a:rPr kumimoji="0" 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</a:br>
            <a:r>
              <a:rPr kumimoji="0" 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10000"/>
                  </a:srgbClr>
                </a:solidFill>
                <a:effectLst/>
                <a:uLnTx/>
                <a:uFillTx/>
                <a:latin typeface="Arial" pitchFamily="34" charset="0"/>
                <a:ea typeface="Verdana" pitchFamily="34" charset="0"/>
                <a:cs typeface="Arial" pitchFamily="34" charset="0"/>
              </a:rPr>
              <a:t/>
            </a:r>
            <a:br>
              <a:rPr kumimoji="0" 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10000"/>
                  </a:srgbClr>
                </a:solidFill>
                <a:effectLst/>
                <a:uLnTx/>
                <a:uFillTx/>
                <a:latin typeface="Arial" pitchFamily="34" charset="0"/>
                <a:ea typeface="Verdana" pitchFamily="34" charset="0"/>
                <a:cs typeface="Arial" pitchFamily="34" charset="0"/>
              </a:rPr>
            </a:br>
            <a:r>
              <a:rPr kumimoji="0" 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10000"/>
                  </a:srgbClr>
                </a:solidFill>
                <a:effectLst/>
                <a:uLnTx/>
                <a:uFillTx/>
                <a:latin typeface="Arial" pitchFamily="34" charset="0"/>
                <a:ea typeface="Verdana" pitchFamily="34" charset="0"/>
                <a:cs typeface="Arial" pitchFamily="34" charset="0"/>
              </a:rPr>
              <a:t> </a:t>
            </a:r>
            <a:r>
              <a:rPr kumimoji="0" 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CD  </a:t>
            </a:r>
            <a:r>
              <a:rPr kumimoji="0" lang="en-US" sz="3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is a multifactorial disorder  </a:t>
            </a:r>
            <a:r>
              <a:rPr lang="en-US" sz="3200" dirty="0" smtClean="0">
                <a:solidFill>
                  <a:sysClr val="windowText" lastClr="000000"/>
                </a:solidFill>
              </a:rPr>
              <a:t>this </a:t>
            </a:r>
            <a:r>
              <a:rPr kumimoji="0" 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</a:t>
            </a:r>
            <a:r>
              <a:rPr kumimoji="0" lang="en-US" sz="3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is a complex disorder </a:t>
            </a:r>
            <a:r>
              <a:rPr lang="en-US" sz="3200" dirty="0">
                <a:solidFill>
                  <a:sysClr val="windowText" lastClr="000000"/>
                </a:solidFill>
              </a:rPr>
              <a:t/>
            </a:r>
            <a:br>
              <a:rPr lang="en-US" sz="3200" dirty="0">
                <a:solidFill>
                  <a:sysClr val="windowText" lastClr="000000"/>
                </a:solidFill>
              </a:rPr>
            </a:br>
            <a:r>
              <a:rPr kumimoji="0" 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involving </a:t>
            </a:r>
            <a:r>
              <a:rPr kumimoji="0" lang="en-US" sz="3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both environmental and immune-genetic </a:t>
            </a:r>
            <a:r>
              <a:rPr kumimoji="0" 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factor </a:t>
            </a: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(2)</a:t>
            </a:r>
            <a:endParaRPr kumimoji="0" lang="ar-SA" sz="20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Verdana" pitchFamily="34" charset="0"/>
              <a:ea typeface="Verdana" pitchFamily="34" charset="0"/>
            </a:endParaRPr>
          </a:p>
        </p:txBody>
      </p:sp>
      <p:pic>
        <p:nvPicPr>
          <p:cNvPr id="43" name="صورة 4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09823" y="9932302"/>
            <a:ext cx="3297235" cy="3441672"/>
          </a:xfrm>
          <a:prstGeom prst="rect">
            <a:avLst/>
          </a:prstGeom>
          <a:ln>
            <a:solidFill>
              <a:schemeClr val="bg1"/>
            </a:solidFill>
          </a:ln>
        </p:spPr>
      </p:pic>
      <p:sp>
        <p:nvSpPr>
          <p:cNvPr id="47" name="Text Box 190"/>
          <p:cNvSpPr txBox="1">
            <a:spLocks noChangeArrowheads="1"/>
          </p:cNvSpPr>
          <p:nvPr/>
        </p:nvSpPr>
        <p:spPr bwMode="auto">
          <a:xfrm>
            <a:off x="-210906" y="15805828"/>
            <a:ext cx="14619687" cy="8525364"/>
          </a:xfrm>
          <a:prstGeom prst="rect">
            <a:avLst/>
          </a:prstGeom>
          <a:solidFill>
            <a:sysClr val="window" lastClr="FFFFFF"/>
          </a:solidFill>
          <a:ln w="12700">
            <a:solidFill>
              <a:srgbClr val="4F81BD">
                <a:lumMod val="75000"/>
              </a:srgbClr>
            </a:solidFill>
          </a:ln>
          <a:effectLst/>
        </p:spPr>
        <p:txBody>
          <a:bodyPr wrap="square" lIns="137137" tIns="137137" rIns="137137" bIns="137137">
            <a:spAutoFit/>
          </a:bodyPr>
          <a:lstStyle>
            <a:lvl1pPr eaLnBrk="0" hangingPunct="0">
              <a:defRPr sz="2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457200" indent="-457200" rtl="1">
              <a:buFont typeface="Arial" pitchFamily="34" charset="0"/>
              <a:buChar char="•"/>
            </a:pPr>
            <a:r>
              <a:rPr lang="ar-SA" sz="3200" dirty="0" smtClean="0">
                <a:solidFill>
                  <a:sysClr val="windowText" lastClr="000000"/>
                </a:solidFill>
                <a:latin typeface="Calibri"/>
              </a:rPr>
              <a:t/>
            </a:r>
            <a:br>
              <a:rPr lang="ar-SA" sz="3200" dirty="0" smtClean="0">
                <a:solidFill>
                  <a:sysClr val="windowText" lastClr="000000"/>
                </a:solidFill>
                <a:latin typeface="Calibri"/>
              </a:rPr>
            </a:br>
            <a:r>
              <a:rPr lang="en-US" sz="3200" dirty="0" smtClean="0">
                <a:solidFill>
                  <a:sysClr val="windowText" lastClr="000000"/>
                </a:solidFill>
                <a:latin typeface="Calibri"/>
              </a:rPr>
              <a:t>   </a:t>
            </a:r>
            <a:r>
              <a:rPr kumimoji="0" 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</a:rPr>
              <a:t>Although </a:t>
            </a:r>
            <a:r>
              <a:rPr kumimoji="0" lang="en-US" sz="3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</a:rPr>
              <a:t>gluten is the main environmental </a:t>
            </a:r>
            <a:r>
              <a:rPr kumimoji="0" 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</a:rPr>
              <a:t>, </a:t>
            </a:r>
            <a:r>
              <a:rPr kumimoji="0" lang="en-US" sz="3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</a:rPr>
              <a:t>the timing of disease </a:t>
            </a:r>
            <a:r>
              <a:rPr kumimoji="0" 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</a:rPr>
              <a:t>onset</a:t>
            </a:r>
            <a:r>
              <a:rPr lang="en-US" sz="3200" b="1" noProof="0" dirty="0"/>
              <a:t> </a:t>
            </a:r>
            <a:r>
              <a:rPr lang="en-US" sz="3200" noProof="0" dirty="0" smtClean="0"/>
              <a:t>following</a:t>
            </a:r>
            <a:r>
              <a:rPr lang="en-US" sz="3200" b="1" dirty="0" smtClean="0"/>
              <a:t/>
            </a:r>
            <a:br>
              <a:rPr lang="en-US" sz="3200" b="1" dirty="0" smtClean="0"/>
            </a:br>
            <a:r>
              <a:rPr lang="en-US" sz="3200" b="1" dirty="0" smtClean="0"/>
              <a:t>  </a:t>
            </a:r>
            <a:r>
              <a:rPr kumimoji="0" 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</a:rPr>
              <a:t>gluten </a:t>
            </a:r>
            <a:r>
              <a:rPr kumimoji="0" lang="en-US" sz="3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</a:rPr>
              <a:t>exposure varies greatly , Suggeting that other factors are </a:t>
            </a:r>
            <a:r>
              <a:rPr kumimoji="0" 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</a:rPr>
              <a:t>involveds </a:t>
            </a:r>
            <a:r>
              <a:rPr kumimoji="0" lang="en-US" sz="3200" b="0" i="0" u="none" strike="noStrike" kern="0" cap="none" spc="0" normalizeH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</a:rPr>
              <a:t> . </a:t>
            </a:r>
            <a:r>
              <a:rPr kumimoji="0" lang="en-US" sz="3200" b="1" i="0" u="none" strike="noStrike" kern="0" cap="none" spc="0" normalizeH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</a:rPr>
              <a:t>Fig1</a:t>
            </a:r>
            <a:r>
              <a:rPr kumimoji="0" lang="en-US" sz="32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</a:rPr>
              <a:t> </a:t>
            </a:r>
            <a:r>
              <a:rPr kumimoji="0" 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</a:rPr>
              <a:t> </a:t>
            </a:r>
            <a:br>
              <a:rPr kumimoji="0" 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</a:rPr>
            </a:br>
            <a:r>
              <a:rPr kumimoji="0" lang="en-US" sz="3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</a:rPr>
              <a:t/>
            </a:r>
            <a:br>
              <a:rPr kumimoji="0" lang="en-US" sz="3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</a:rPr>
            </a:br>
            <a:r>
              <a:rPr kumimoji="0" 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</a:rPr>
              <a:t>   The </a:t>
            </a:r>
            <a:r>
              <a:rPr kumimoji="0" lang="en-US" sz="3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</a:rPr>
              <a:t>pathogenic mechanisms that contribute towards CD  </a:t>
            </a:r>
            <a:r>
              <a:rPr kumimoji="0" 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</a:rPr>
              <a:t>may be triggered by   </a:t>
            </a:r>
            <a:br>
              <a:rPr kumimoji="0" 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</a:rPr>
            </a:br>
            <a:r>
              <a:rPr kumimoji="0" 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</a:rPr>
              <a:t>   Environmental  </a:t>
            </a:r>
            <a:r>
              <a:rPr kumimoji="0" lang="en-US" sz="3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</a:rPr>
              <a:t>factors include that could amplify the response to gluten in </a:t>
            </a:r>
            <a:r>
              <a:rPr kumimoji="0" lang="ar-SA" sz="32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</a:rPr>
              <a:t/>
            </a:r>
            <a:br>
              <a:rPr kumimoji="0" lang="ar-SA" sz="32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</a:rPr>
            </a:br>
            <a:r>
              <a:rPr kumimoji="0" lang="ar-SA" sz="20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</a:rPr>
              <a:t>(2) </a:t>
            </a: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</a:rPr>
              <a:t>    </a:t>
            </a:r>
            <a:r>
              <a:rPr kumimoji="0" 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</a:rPr>
              <a:t>predisposed individuals</a:t>
            </a:r>
            <a:br>
              <a:rPr kumimoji="0" 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</a:rPr>
            </a:br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sz="3200" dirty="0" smtClean="0"/>
              <a:t> </a:t>
            </a:r>
            <a:br>
              <a:rPr lang="en-US" sz="3200" dirty="0" smtClean="0"/>
            </a:br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sz="2400" b="1" dirty="0"/>
              <a:t>Fig. 1. </a:t>
            </a:r>
            <a:r>
              <a:rPr lang="en-US" sz="2400" dirty="0"/>
              <a:t>Factors contributing to the onset of celiac disease. Both genetic and environmental </a:t>
            </a:r>
            <a:r>
              <a:rPr lang="en-US" sz="2400" dirty="0" smtClean="0"/>
              <a:t>factors contribute </a:t>
            </a:r>
            <a:r>
              <a:rPr lang="en-US" sz="2400" dirty="0"/>
              <a:t>to the development </a:t>
            </a:r>
            <a:r>
              <a:rPr lang="en-US" sz="2400" dirty="0" smtClean="0"/>
              <a:t>of CD </a:t>
            </a:r>
            <a:r>
              <a:rPr lang="ar-SA" sz="3200" dirty="0" smtClean="0"/>
              <a:t>  </a:t>
            </a:r>
            <a:endParaRPr lang="en-US" sz="3200" dirty="0"/>
          </a:p>
        </p:txBody>
      </p:sp>
      <p:pic>
        <p:nvPicPr>
          <p:cNvPr id="48" name="Picture 4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42291" y="19843575"/>
            <a:ext cx="14473730" cy="3109779"/>
          </a:xfrm>
          <a:prstGeom prst="rect">
            <a:avLst/>
          </a:prstGeom>
          <a:solidFill>
            <a:srgbClr val="384F90"/>
          </a:solidFill>
          <a:ln>
            <a:noFill/>
          </a:ln>
          <a:effectLst/>
          <a:extLst/>
        </p:spPr>
      </p:pic>
      <p:pic>
        <p:nvPicPr>
          <p:cNvPr id="54" name="Picture 3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979666" y="7864219"/>
            <a:ext cx="12651863" cy="62138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5" name="Text Box 189"/>
          <p:cNvSpPr txBox="1">
            <a:spLocks noChangeArrowheads="1"/>
          </p:cNvSpPr>
          <p:nvPr/>
        </p:nvSpPr>
        <p:spPr bwMode="auto">
          <a:xfrm>
            <a:off x="15979666" y="13922466"/>
            <a:ext cx="12590670" cy="2862276"/>
          </a:xfrm>
          <a:prstGeom prst="rect">
            <a:avLst/>
          </a:prstGeom>
          <a:solidFill>
            <a:schemeClr val="bg1"/>
          </a:solidFill>
          <a:ln w="12700">
            <a:solidFill>
              <a:schemeClr val="bg1"/>
            </a:solidFill>
          </a:ln>
          <a:effectLst/>
        </p:spPr>
        <p:txBody>
          <a:bodyPr wrap="square" lIns="137137" tIns="137137" rIns="137137" bIns="137137">
            <a:spAutoFit/>
          </a:bodyPr>
          <a:lstStyle>
            <a:lvl1pPr eaLnBrk="0" hangingPunct="0">
              <a:defRPr sz="2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2400" dirty="0"/>
              <a:t> </a:t>
            </a:r>
            <a:r>
              <a:rPr lang="en-US" sz="28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Mean bacterial burden in different disease </a:t>
            </a:r>
            <a:r>
              <a:rPr lang="en-US" sz="2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states</a:t>
            </a:r>
            <a:r>
              <a:rPr lang="en-US" sz="28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sz="2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sz="2800" dirty="0" smtClean="0">
                <a:solidFill>
                  <a:srgbClr val="C00000"/>
                </a:solidFill>
              </a:rPr>
              <a:t>differed significantly </a:t>
            </a:r>
            <a:r>
              <a:rPr lang="en-US" sz="2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among </a:t>
            </a:r>
            <a:r>
              <a:rPr lang="en-US" sz="28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the three groups (</a:t>
            </a:r>
            <a:r>
              <a:rPr lang="en-US" sz="2800" i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P</a:t>
            </a:r>
            <a:r>
              <a:rPr lang="en-US" sz="28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&lt;0.05</a:t>
            </a:r>
            <a:r>
              <a:rPr lang="en-US" sz="2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,) Microbial </a:t>
            </a:r>
            <a:r>
              <a:rPr lang="en-US" sz="28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composition also differs. Bold indicates significant differences among phyla. </a:t>
            </a:r>
            <a:r>
              <a:rPr lang="en-US" sz="2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/>
            </a:r>
            <a:br>
              <a:rPr lang="en-US" sz="2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en-US" sz="2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Note </a:t>
            </a:r>
            <a:r>
              <a:rPr lang="en-US" sz="2800" dirty="0">
                <a:solidFill>
                  <a:srgbClr val="C00000"/>
                </a:solidFill>
              </a:rPr>
              <a:t>low</a:t>
            </a:r>
            <a:r>
              <a:rPr lang="en-US" sz="28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sz="2800" dirty="0">
                <a:solidFill>
                  <a:srgbClr val="473301"/>
                </a:solidFill>
              </a:rPr>
              <a:t>actinobacteria</a:t>
            </a:r>
            <a:r>
              <a:rPr lang="en-US" sz="28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sz="2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levels (commensal organisms) </a:t>
            </a:r>
            <a:r>
              <a:rPr lang="en-US" sz="28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in </a:t>
            </a:r>
            <a:r>
              <a:rPr lang="en-US" sz="2800" dirty="0" smtClean="0">
                <a:solidFill>
                  <a:srgbClr val="FF0000"/>
                </a:solidFill>
              </a:rPr>
              <a:t>RCD</a:t>
            </a:r>
            <a:endParaRPr lang="en-US" sz="2800" dirty="0">
              <a:solidFill>
                <a:srgbClr val="FF0000"/>
              </a:solidFill>
              <a:latin typeface="Calibri" pitchFamily="34" charset="0"/>
            </a:endParaRPr>
          </a:p>
        </p:txBody>
      </p:sp>
      <p:pic>
        <p:nvPicPr>
          <p:cNvPr id="56" name="Picture 2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76376" y="16784742"/>
            <a:ext cx="12755153" cy="54133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7" name="Picture 2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76376" y="25101756"/>
            <a:ext cx="12755153" cy="55716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8" name="TextBox 37"/>
          <p:cNvSpPr txBox="1"/>
          <p:nvPr/>
        </p:nvSpPr>
        <p:spPr>
          <a:xfrm>
            <a:off x="15747116" y="22391322"/>
            <a:ext cx="12884413" cy="2167311"/>
          </a:xfrm>
          <a:prstGeom prst="rect">
            <a:avLst/>
          </a:prstGeom>
          <a:noFill/>
        </p:spPr>
        <p:txBody>
          <a:bodyPr wrap="square" lIns="91440" tIns="91440" rIns="91440" bIns="91440" rtlCol="0">
            <a:noAutofit/>
          </a:bodyPr>
          <a:lstStyle/>
          <a:p>
            <a:r>
              <a:rPr lang="en-US" sz="2400" dirty="0"/>
              <a:t>The microbiome of </a:t>
            </a:r>
            <a:r>
              <a:rPr lang="en-US" sz="2400" dirty="0" smtClean="0">
                <a:solidFill>
                  <a:srgbClr val="FF0000"/>
                </a:solidFill>
              </a:rPr>
              <a:t>RCD</a:t>
            </a:r>
            <a:r>
              <a:rPr lang="en-US" sz="2400" dirty="0" smtClean="0"/>
              <a:t> </a:t>
            </a:r>
            <a:r>
              <a:rPr lang="en-US" sz="2400" dirty="0"/>
              <a:t>differs from </a:t>
            </a:r>
            <a:r>
              <a:rPr lang="en-US" sz="2400" dirty="0">
                <a:solidFill>
                  <a:srgbClr val="FF0000"/>
                </a:solidFill>
              </a:rPr>
              <a:t>GFD</a:t>
            </a:r>
            <a:r>
              <a:rPr lang="en-US" sz="2400" dirty="0"/>
              <a:t> </a:t>
            </a:r>
            <a:r>
              <a:rPr lang="en-US" sz="2400" dirty="0" smtClean="0"/>
              <a:t> </a:t>
            </a:r>
            <a:r>
              <a:rPr lang="en-US" sz="2400" dirty="0"/>
              <a:t>and more closely resembles </a:t>
            </a:r>
            <a:r>
              <a:rPr lang="en-US" sz="2400" dirty="0" smtClean="0"/>
              <a:t> composition </a:t>
            </a:r>
            <a:r>
              <a:rPr lang="en-US" sz="2400" dirty="0"/>
              <a:t>of </a:t>
            </a:r>
            <a:r>
              <a:rPr lang="en-US" sz="2400" dirty="0" smtClean="0"/>
              <a:t>ACD </a:t>
            </a:r>
            <a:br>
              <a:rPr lang="en-US" sz="2400" dirty="0" smtClean="0"/>
            </a:br>
            <a:r>
              <a:rPr lang="en-US" sz="2400" dirty="0" smtClean="0"/>
              <a:t> </a:t>
            </a:r>
            <a:br>
              <a:rPr lang="en-US" sz="2400" dirty="0" smtClean="0"/>
            </a:br>
            <a:r>
              <a:rPr lang="en-US" sz="2400" dirty="0" smtClean="0"/>
              <a:t>This </a:t>
            </a:r>
            <a:r>
              <a:rPr lang="en-US" sz="2400" dirty="0"/>
              <a:t>graph shows the most abundant genera in GFD vs. </a:t>
            </a:r>
            <a:r>
              <a:rPr lang="en-US" sz="2400" dirty="0" smtClean="0"/>
              <a:t>RCD </a:t>
            </a:r>
            <a:r>
              <a:rPr lang="en-US" sz="2400" dirty="0"/>
              <a:t> </a:t>
            </a:r>
            <a:r>
              <a:rPr lang="en-US" sz="2400" dirty="0" smtClean="0"/>
              <a:t>A </a:t>
            </a:r>
            <a:r>
              <a:rPr lang="en-US" sz="2400" dirty="0">
                <a:solidFill>
                  <a:srgbClr val="FF0000"/>
                </a:solidFill>
              </a:rPr>
              <a:t>significant difference </a:t>
            </a:r>
            <a:r>
              <a:rPr lang="en-US" sz="2400" dirty="0"/>
              <a:t>in </a:t>
            </a:r>
            <a:r>
              <a:rPr lang="en-US" sz="2400" dirty="0">
                <a:solidFill>
                  <a:schemeClr val="accent3">
                    <a:lumMod val="75000"/>
                  </a:schemeClr>
                </a:solidFill>
              </a:rPr>
              <a:t>Corynebacterium </a:t>
            </a:r>
            <a:r>
              <a:rPr lang="en-US" sz="2400" dirty="0"/>
              <a:t>levels is seen; </a:t>
            </a:r>
            <a:r>
              <a:rPr lang="en-US" sz="2400" dirty="0">
                <a:solidFill>
                  <a:srgbClr val="C00000"/>
                </a:solidFill>
              </a:rPr>
              <a:t>low</a:t>
            </a:r>
            <a:r>
              <a:rPr lang="en-US" sz="2400" dirty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in </a:t>
            </a:r>
            <a:r>
              <a:rPr lang="en-US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RCD </a:t>
            </a:r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and </a:t>
            </a:r>
            <a:r>
              <a:rPr lang="en-US" sz="2400" dirty="0">
                <a:solidFill>
                  <a:srgbClr val="C00000"/>
                </a:solidFill>
              </a:rPr>
              <a:t>high</a:t>
            </a:r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in GFD</a:t>
            </a:r>
            <a:r>
              <a:rPr lang="en-US" sz="2400" dirty="0" smtClean="0"/>
              <a:t>.</a:t>
            </a:r>
            <a:br>
              <a:rPr lang="en-US" sz="2400" dirty="0" smtClean="0"/>
            </a:br>
            <a:r>
              <a:rPr lang="en-US" sz="2400" dirty="0"/>
              <a:t/>
            </a:r>
            <a:br>
              <a:rPr lang="en-US" sz="2400" dirty="0"/>
            </a:br>
            <a:r>
              <a:rPr lang="en-US" sz="2400" dirty="0" smtClean="0"/>
              <a:t> </a:t>
            </a:r>
            <a:r>
              <a:rPr lang="en-US" sz="2400" dirty="0"/>
              <a:t>Levels of </a:t>
            </a:r>
            <a:r>
              <a:rPr lang="en-US" sz="2400" dirty="0">
                <a:solidFill>
                  <a:schemeClr val="accent5">
                    <a:lumMod val="50000"/>
                  </a:schemeClr>
                </a:solidFill>
              </a:rPr>
              <a:t>Fusobacterium </a:t>
            </a:r>
            <a:r>
              <a:rPr lang="en-US" sz="2400" dirty="0"/>
              <a:t>and </a:t>
            </a:r>
            <a:r>
              <a:rPr lang="en-US" sz="2400" dirty="0">
                <a:solidFill>
                  <a:schemeClr val="accent1">
                    <a:lumMod val="75000"/>
                  </a:schemeClr>
                </a:solidFill>
              </a:rPr>
              <a:t>Cloacibacteriumare </a:t>
            </a:r>
            <a:r>
              <a:rPr lang="en-US" sz="2400" dirty="0">
                <a:solidFill>
                  <a:srgbClr val="C00000"/>
                </a:solidFill>
              </a:rPr>
              <a:t>higher</a:t>
            </a:r>
            <a:r>
              <a:rPr lang="en-US" sz="2400" dirty="0"/>
              <a:t> in </a:t>
            </a:r>
            <a:r>
              <a:rPr lang="en-US" sz="2400" dirty="0" smtClean="0">
                <a:solidFill>
                  <a:srgbClr val="FF0000"/>
                </a:solidFill>
              </a:rPr>
              <a:t>RCD</a:t>
            </a:r>
            <a:r>
              <a:rPr lang="en-US" sz="2400" dirty="0" smtClean="0"/>
              <a:t>  </a:t>
            </a:r>
            <a:r>
              <a:rPr lang="en-US" sz="2400" dirty="0"/>
              <a:t>compared to </a:t>
            </a:r>
            <a:r>
              <a:rPr lang="en-US" sz="2400" dirty="0" smtClean="0"/>
              <a:t> </a:t>
            </a:r>
            <a:r>
              <a:rPr lang="en-US" sz="2400" dirty="0">
                <a:solidFill>
                  <a:srgbClr val="FF0000"/>
                </a:solidFill>
              </a:rPr>
              <a:t>GFD</a:t>
            </a:r>
          </a:p>
        </p:txBody>
      </p:sp>
      <p:sp>
        <p:nvSpPr>
          <p:cNvPr id="59" name="Text Box 192"/>
          <p:cNvSpPr txBox="1">
            <a:spLocks noChangeArrowheads="1"/>
          </p:cNvSpPr>
          <p:nvPr/>
        </p:nvSpPr>
        <p:spPr bwMode="auto">
          <a:xfrm>
            <a:off x="15876376" y="31148832"/>
            <a:ext cx="12117896" cy="1540968"/>
          </a:xfrm>
          <a:prstGeom prst="rect">
            <a:avLst/>
          </a:prstGeom>
          <a:solidFill>
            <a:schemeClr val="bg1"/>
          </a:solidFill>
          <a:ln w="12700">
            <a:solidFill>
              <a:schemeClr val="bg1"/>
            </a:solidFill>
          </a:ln>
          <a:effectLst/>
        </p:spPr>
        <p:txBody>
          <a:bodyPr lIns="137137" tIns="137137" rIns="137137" bIns="137137">
            <a:noAutofit/>
          </a:bodyPr>
          <a:lstStyle>
            <a:lvl1pPr eaLnBrk="0" hangingPunct="0">
              <a:defRPr sz="2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sz="2800" dirty="0">
                <a:solidFill>
                  <a:srgbClr val="000000"/>
                </a:solidFill>
              </a:rPr>
              <a:t> The most abundantly identified genera (matched pairs n=4). . The only significant difference is the </a:t>
            </a:r>
            <a:r>
              <a:rPr lang="en-US" sz="2800" dirty="0">
                <a:solidFill>
                  <a:srgbClr val="C00000"/>
                </a:solidFill>
              </a:rPr>
              <a:t>lower</a:t>
            </a:r>
            <a:r>
              <a:rPr lang="en-US" sz="2800" dirty="0">
                <a:solidFill>
                  <a:srgbClr val="000000"/>
                </a:solidFill>
              </a:rPr>
              <a:t> levels of </a:t>
            </a:r>
            <a:r>
              <a:rPr lang="en-US" sz="2800" dirty="0">
                <a:solidFill>
                  <a:schemeClr val="accent3">
                    <a:lumMod val="75000"/>
                  </a:schemeClr>
                </a:solidFill>
              </a:rPr>
              <a:t>Corynebacterium sp</a:t>
            </a:r>
            <a:r>
              <a:rPr lang="en-US" sz="2800" dirty="0">
                <a:solidFill>
                  <a:srgbClr val="000000"/>
                </a:solidFill>
              </a:rPr>
              <a:t>. in </a:t>
            </a:r>
            <a:r>
              <a:rPr lang="en-US" sz="2800" dirty="0">
                <a:solidFill>
                  <a:srgbClr val="FF0000"/>
                </a:solidFill>
              </a:rPr>
              <a:t>ACD</a:t>
            </a:r>
            <a:r>
              <a:rPr lang="en-US" sz="2800" dirty="0">
                <a:solidFill>
                  <a:srgbClr val="000000"/>
                </a:solidFill>
              </a:rPr>
              <a:t> compared to </a:t>
            </a:r>
            <a:r>
              <a:rPr lang="en-US" sz="2800" dirty="0">
                <a:solidFill>
                  <a:srgbClr val="FF0000"/>
                </a:solidFill>
              </a:rPr>
              <a:t>GFD</a:t>
            </a:r>
            <a:endParaRPr lang="ar-SA" sz="2800" dirty="0">
              <a:solidFill>
                <a:srgbClr val="FF0000"/>
              </a:solidFill>
            </a:endParaRPr>
          </a:p>
        </p:txBody>
      </p:sp>
      <p:sp>
        <p:nvSpPr>
          <p:cNvPr id="61" name="Rectangle 35"/>
          <p:cNvSpPr/>
          <p:nvPr/>
        </p:nvSpPr>
        <p:spPr>
          <a:xfrm>
            <a:off x="30730577" y="6019080"/>
            <a:ext cx="13107889" cy="1626099"/>
          </a:xfrm>
          <a:prstGeom prst="rect">
            <a:avLst/>
          </a:prstGeom>
          <a:solidFill>
            <a:srgbClr val="384F90"/>
          </a:solidFill>
          <a:ln w="127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lIns="68568" tIns="34284" rIns="68568" bIns="34284" rtlCol="0" anchor="ctr"/>
          <a:lstStyle/>
          <a:p>
            <a:pPr lvl="0" algn="ctr" hangingPunct="1"/>
            <a:r>
              <a:rPr lang="en-US" sz="5400" b="1" dirty="0">
                <a:solidFill>
                  <a:schemeClr val="bg1"/>
                </a:solidFill>
              </a:rPr>
              <a:t>New Research Gives </a:t>
            </a:r>
            <a:r>
              <a:rPr lang="en-US" sz="5400" b="1" dirty="0" smtClean="0">
                <a:solidFill>
                  <a:schemeClr val="bg1"/>
                </a:solidFill>
              </a:rPr>
              <a:t>Hope                    </a:t>
            </a:r>
            <a:r>
              <a:rPr lang="en-US" sz="5400" b="1" dirty="0">
                <a:solidFill>
                  <a:schemeClr val="bg1"/>
                </a:solidFill>
              </a:rPr>
              <a:t>to </a:t>
            </a:r>
            <a:r>
              <a:rPr lang="en-US" sz="5400" b="1" dirty="0" smtClean="0">
                <a:solidFill>
                  <a:schemeClr val="bg1"/>
                </a:solidFill>
              </a:rPr>
              <a:t>celiac sufferrs</a:t>
            </a:r>
            <a:endParaRPr kumimoji="0" lang="en-US" sz="5400" b="1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62" name="Text Box 191"/>
          <p:cNvSpPr txBox="1">
            <a:spLocks noChangeArrowheads="1"/>
          </p:cNvSpPr>
          <p:nvPr/>
        </p:nvSpPr>
        <p:spPr bwMode="auto">
          <a:xfrm>
            <a:off x="30864851" y="7645179"/>
            <a:ext cx="12951497" cy="7663590"/>
          </a:xfrm>
          <a:prstGeom prst="rect">
            <a:avLst/>
          </a:prstGeom>
          <a:solidFill>
            <a:sysClr val="window" lastClr="FFFFFF"/>
          </a:solidFill>
          <a:ln w="12700">
            <a:solidFill>
              <a:srgbClr val="4F81BD">
                <a:lumMod val="75000"/>
              </a:srgbClr>
            </a:solidFill>
          </a:ln>
          <a:effectLst/>
        </p:spPr>
        <p:txBody>
          <a:bodyPr wrap="square" lIns="137137" tIns="137137" rIns="137137" bIns="137137">
            <a:spAutoFit/>
          </a:bodyPr>
          <a:lstStyle>
            <a:lvl1pPr eaLnBrk="0" hangingPunct="0">
              <a:defRPr sz="2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457200" marR="0" lvl="0" indent="-4572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charset="0"/>
              </a:rPr>
              <a:t/>
            </a:r>
            <a:br>
              <a:rPr kumimoji="0" lang="en-US" sz="32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charset="0"/>
              </a:rPr>
            </a:br>
            <a:r>
              <a:rPr kumimoji="0" lang="en-US" sz="32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</a:t>
            </a:r>
            <a:r>
              <a:rPr kumimoji="0" lang="en-US" sz="320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</a:rPr>
              <a:t>Researchers  </a:t>
            </a:r>
            <a:r>
              <a:rPr kumimoji="0" lang="en-US" sz="320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</a:rPr>
              <a:t>found that gluten, </a:t>
            </a:r>
            <a:r>
              <a:rPr kumimoji="0" lang="en-US" sz="320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</a:rPr>
              <a:t> </a:t>
            </a:r>
            <a:r>
              <a:rPr kumimoji="0" lang="en-US" sz="320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</a:rPr>
              <a:t>which is not well digested by the </a:t>
            </a:r>
            <a:r>
              <a:rPr kumimoji="0" lang="en-US" sz="320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</a:rPr>
              <a:t>gut</a:t>
            </a:r>
            <a:r>
              <a:rPr kumimoji="0" lang="en-US" sz="3200" i="0" u="none" strike="noStrike" kern="0" cap="none" spc="0" normalizeH="0" noProof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</a:rPr>
              <a:t> </a:t>
            </a:r>
            <a:r>
              <a:rPr kumimoji="0" lang="en-US" sz="320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</a:rPr>
              <a:t>enzymes</a:t>
            </a:r>
            <a:r>
              <a:rPr kumimoji="0" lang="en-US" sz="320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</a:rPr>
              <a:t>, could be metabolized by </a:t>
            </a:r>
            <a:r>
              <a:rPr kumimoji="0" lang="en-US" sz="320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</a:rPr>
              <a:t>bacteria</a:t>
            </a:r>
            <a:br>
              <a:rPr kumimoji="0" lang="en-US" sz="320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</a:rPr>
            </a:br>
            <a:endParaRPr kumimoji="0" lang="en-US" sz="320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uLnTx/>
              <a:uFillTx/>
            </a:endParaRPr>
          </a:p>
          <a:p>
            <a:pPr marL="457200" marR="0" lvl="0" indent="-4572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</a:rPr>
              <a:t> The </a:t>
            </a:r>
            <a:r>
              <a:rPr kumimoji="0" lang="en-US" sz="320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</a:rPr>
              <a:t>scientists of discovered that mice that harboured in their gut </a:t>
            </a:r>
            <a:r>
              <a:rPr kumimoji="0" lang="en-US" sz="320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</a:rPr>
              <a:t>  the   (</a:t>
            </a:r>
            <a:r>
              <a:rPr kumimoji="0" lang="en-US" sz="320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</a:rPr>
              <a:t>Psa) isolated from celiac patients, metabolized gluten differently than mice treated with Lactobacillus, </a:t>
            </a:r>
          </a:p>
          <a:p>
            <a:pPr marL="457200" marR="0" lvl="0" indent="-4572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320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uLnTx/>
              <a:uFillTx/>
            </a:endParaRPr>
          </a:p>
          <a:p>
            <a:pPr marL="457200" marR="0" lvl="0" indent="-4572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</a:rPr>
              <a:t>  More </a:t>
            </a:r>
            <a:r>
              <a:rPr kumimoji="0" lang="en-US" sz="320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</a:rPr>
              <a:t>interestingly, when the chemistry of gluten metabolism , the </a:t>
            </a:r>
            <a:r>
              <a:rPr kumimoji="0" lang="en-US" sz="320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</a:rPr>
              <a:t>     researchers </a:t>
            </a:r>
            <a:r>
              <a:rPr kumimoji="0" lang="en-US" sz="320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</a:rPr>
              <a:t>found that Psa produced gluten sequences that stimulated inflammation </a:t>
            </a:r>
            <a:r>
              <a:rPr kumimoji="0" lang="en-US" sz="320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</a:rPr>
              <a:t>, </a:t>
            </a:r>
            <a:r>
              <a:rPr kumimoji="0" lang="en-US" sz="320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</a:rPr>
              <a:t>while Lactobacillus was able to detoxify </a:t>
            </a:r>
            <a:r>
              <a:rPr kumimoji="0" lang="en-US" sz="320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</a:rPr>
              <a:t> gluten.</a:t>
            </a:r>
            <a:br>
              <a:rPr kumimoji="0" lang="en-US" sz="320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</a:rPr>
            </a:br>
            <a:r>
              <a:rPr kumimoji="0" lang="en-US" sz="320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</a:rPr>
              <a:t/>
            </a:r>
            <a:br>
              <a:rPr kumimoji="0" lang="en-US" sz="320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</a:rPr>
            </a:br>
            <a:r>
              <a:rPr kumimoji="0" lang="en-US" sz="320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</a:rPr>
              <a:t>  These </a:t>
            </a:r>
            <a:r>
              <a:rPr kumimoji="0" lang="en-US" sz="320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</a:rPr>
              <a:t>bacteria could have an important role in gluten metabolism </a:t>
            </a:r>
            <a:r>
              <a:rPr kumimoji="0" lang="en-US" sz="320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</a:rPr>
              <a:t>    and </a:t>
            </a:r>
            <a:r>
              <a:rPr kumimoji="0" lang="en-US" sz="320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</a:rPr>
              <a:t>could offer promising new treatment modalities for </a:t>
            </a:r>
            <a:r>
              <a:rPr kumimoji="0" lang="en-US" sz="320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</a:rPr>
              <a:t>CD </a:t>
            </a:r>
            <a:r>
              <a:rPr kumimoji="0" lang="en-US" sz="200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</a:rPr>
              <a:t>(5)</a:t>
            </a:r>
            <a:endParaRPr kumimoji="0" lang="ar-SA" sz="200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uLnTx/>
              <a:uFillTx/>
            </a:endParaRPr>
          </a:p>
        </p:txBody>
      </p:sp>
      <p:grpSp>
        <p:nvGrpSpPr>
          <p:cNvPr id="39" name="Rectangle 56"/>
          <p:cNvGrpSpPr/>
          <p:nvPr/>
        </p:nvGrpSpPr>
        <p:grpSpPr>
          <a:xfrm>
            <a:off x="30730577" y="17627836"/>
            <a:ext cx="13116458" cy="14947839"/>
            <a:chOff x="0" y="-1"/>
            <a:chExt cx="10424748" cy="9908264"/>
          </a:xfrm>
        </p:grpSpPr>
        <p:sp>
          <p:nvSpPr>
            <p:cNvPr id="40" name="Rectangle"/>
            <p:cNvSpPr/>
            <p:nvPr/>
          </p:nvSpPr>
          <p:spPr>
            <a:xfrm>
              <a:off x="0" y="-1"/>
              <a:ext cx="10338725" cy="9546188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 sz="4000"/>
              </a:pPr>
              <a:endParaRPr/>
            </a:p>
          </p:txBody>
        </p:sp>
        <p:sp>
          <p:nvSpPr>
            <p:cNvPr id="45" name="https://www.medicalnewstoday.com/articles/154164.php…"/>
            <p:cNvSpPr txBox="1"/>
            <p:nvPr/>
          </p:nvSpPr>
          <p:spPr>
            <a:xfrm>
              <a:off x="86023" y="5201821"/>
              <a:ext cx="10338725" cy="470644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45719" tIns="45719" rIns="45719" bIns="45719" numCol="1" anchor="ctr">
              <a:noAutofit/>
            </a:bodyPr>
            <a:lstStyle/>
            <a:p>
              <a:pPr marL="571500" indent="-571500">
                <a:buSzPct val="100000"/>
                <a:buFont typeface="Arial"/>
                <a:buChar char="•"/>
                <a:defRPr sz="4000"/>
              </a:pPr>
              <a:endParaRPr dirty="0"/>
            </a:p>
          </p:txBody>
        </p:sp>
      </p:grpSp>
      <p:sp>
        <p:nvSpPr>
          <p:cNvPr id="2" name="مستطيل 1"/>
          <p:cNvSpPr/>
          <p:nvPr/>
        </p:nvSpPr>
        <p:spPr>
          <a:xfrm>
            <a:off x="30751448" y="17751932"/>
            <a:ext cx="12938030" cy="5201424"/>
          </a:xfrm>
          <a:prstGeom prst="rect">
            <a:avLst/>
          </a:prstGeom>
          <a:ln>
            <a:solidFill>
              <a:srgbClr val="384F90"/>
            </a:solidFill>
          </a:ln>
        </p:spPr>
        <p:txBody>
          <a:bodyPr wrap="square">
            <a:spAutoFit/>
          </a:bodyPr>
          <a:lstStyle/>
          <a:p>
            <a:pPr marL="457200" indent="-457200">
              <a:buFont typeface="Arial" pitchFamily="34" charset="0"/>
              <a:buChar char="•"/>
            </a:pPr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sz="3200" dirty="0" smtClean="0"/>
              <a:t> Celiac </a:t>
            </a:r>
            <a:r>
              <a:rPr lang="en-US" sz="3200" dirty="0"/>
              <a:t>disease patients with active </a:t>
            </a:r>
            <a:r>
              <a:rPr lang="en-US" sz="3200" dirty="0" smtClean="0"/>
              <a:t>inflammation (ACD</a:t>
            </a:r>
            <a:r>
              <a:rPr lang="en-US" sz="3200" dirty="0"/>
              <a:t>, RCD1) show an increased bacterial </a:t>
            </a:r>
            <a:r>
              <a:rPr lang="en-US" sz="3200" dirty="0" smtClean="0"/>
              <a:t>burden and </a:t>
            </a:r>
            <a:r>
              <a:rPr lang="en-US" sz="3200" dirty="0"/>
              <a:t>alterations of the duodenal </a:t>
            </a:r>
            <a:r>
              <a:rPr lang="en-US" sz="3200" dirty="0" smtClean="0"/>
              <a:t> than </a:t>
            </a:r>
            <a:r>
              <a:rPr lang="en-US" sz="3200" dirty="0"/>
              <a:t>controls, indicating dysbiosis.</a:t>
            </a:r>
            <a:br>
              <a:rPr lang="en-US" sz="3200" dirty="0"/>
            </a:br>
            <a:r>
              <a:rPr lang="en-US" sz="3200" dirty="0"/>
              <a:t/>
            </a:r>
            <a:br>
              <a:rPr lang="en-US" sz="3200" dirty="0"/>
            </a:br>
            <a:r>
              <a:rPr lang="en-US" sz="3200" dirty="0" smtClean="0"/>
              <a:t>  Differences </a:t>
            </a:r>
            <a:r>
              <a:rPr lang="en-US" sz="3200" dirty="0"/>
              <a:t>in the duodenal microbial </a:t>
            </a:r>
            <a:r>
              <a:rPr lang="en-US" sz="3200" dirty="0" smtClean="0"/>
              <a:t>composition  of  </a:t>
            </a:r>
            <a:r>
              <a:rPr lang="en-US" sz="3200" dirty="0"/>
              <a:t>RCD patients compared to those on a </a:t>
            </a:r>
            <a:r>
              <a:rPr lang="en-US" sz="3200" dirty="0" smtClean="0"/>
              <a:t>GFD ( and </a:t>
            </a:r>
            <a:r>
              <a:rPr lang="en-US" sz="3200" dirty="0"/>
              <a:t>similarities to those with active </a:t>
            </a:r>
            <a:r>
              <a:rPr lang="en-US" sz="3200" dirty="0" smtClean="0"/>
              <a:t>disease</a:t>
            </a:r>
            <a:r>
              <a:rPr lang="en-US" sz="3200" b="1" dirty="0" smtClean="0"/>
              <a:t>)  suggests </a:t>
            </a:r>
            <a:r>
              <a:rPr lang="en-US" sz="3200" dirty="0"/>
              <a:t>a link between certain bacteria and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sz="3200" dirty="0"/>
              <a:t>inflammation; cause or effect </a:t>
            </a:r>
            <a:r>
              <a:rPr lang="en-US" sz="3200" dirty="0" smtClean="0"/>
              <a:t>await</a:t>
            </a:r>
            <a:r>
              <a:rPr lang="en-US" dirty="0"/>
              <a:t> </a:t>
            </a:r>
            <a:r>
              <a:rPr lang="en-US" sz="3200" dirty="0"/>
              <a:t>further studies </a:t>
            </a:r>
            <a:br>
              <a:rPr lang="en-US" sz="3200" dirty="0"/>
            </a:br>
            <a:endParaRPr lang="ar-SA" sz="3200" dirty="0"/>
          </a:p>
        </p:txBody>
      </p:sp>
      <p:graphicFrame>
        <p:nvGraphicFramePr>
          <p:cNvPr id="3" name="جدول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40226722"/>
              </p:ext>
            </p:extLst>
          </p:nvPr>
        </p:nvGraphicFramePr>
        <p:xfrm>
          <a:off x="-3899384" y="7722778"/>
          <a:ext cx="208280" cy="25195621"/>
        </p:xfrm>
        <a:graphic>
          <a:graphicData uri="http://schemas.openxmlformats.org/drawingml/2006/table">
            <a:tbl>
              <a:tblPr rtl="1" firstRow="1" bandRow="1">
                <a:tableStyleId>{5940675A-B579-460E-94D1-54222C63F5DA}</a:tableStyleId>
              </a:tblPr>
              <a:tblGrid>
                <a:gridCol w="208280"/>
              </a:tblGrid>
              <a:tr h="25195621"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/>
                      </a:r>
                      <a:br>
                        <a:rPr lang="en-US" dirty="0" smtClean="0"/>
                      </a:br>
                      <a:endParaRPr lang="ar-SA" dirty="0">
                        <a:solidFill>
                          <a:srgbClr val="376092"/>
                        </a:solidFill>
                      </a:endParaRPr>
                    </a:p>
                  </a:txBody>
                  <a:tcPr>
                    <a:solidFill>
                      <a:srgbClr val="384F90"/>
                    </a:solidFill>
                  </a:tcPr>
                </a:tc>
              </a:tr>
            </a:tbl>
          </a:graphicData>
        </a:graphic>
      </p:graphicFrame>
      <p:sp>
        <p:nvSpPr>
          <p:cNvPr id="6" name="مستطيل 5"/>
          <p:cNvSpPr/>
          <p:nvPr/>
        </p:nvSpPr>
        <p:spPr>
          <a:xfrm>
            <a:off x="-218810" y="26385893"/>
            <a:ext cx="14579778" cy="6124754"/>
          </a:xfrm>
          <a:prstGeom prst="rect">
            <a:avLst/>
          </a:prstGeom>
          <a:solidFill>
            <a:schemeClr val="bg1"/>
          </a:solidFill>
          <a:ln>
            <a:solidFill>
              <a:srgbClr val="384F90"/>
            </a:solidFill>
          </a:ln>
        </p:spPr>
        <p:txBody>
          <a:bodyPr wrap="square">
            <a:spAutoFit/>
          </a:bodyPr>
          <a:lstStyle/>
          <a:p>
            <a:pPr marL="457200" indent="-457200">
              <a:buFont typeface="Arial" pitchFamily="34" charset="0"/>
              <a:buChar char="•"/>
            </a:pPr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sz="3200" dirty="0" smtClean="0"/>
              <a:t> Individuals </a:t>
            </a:r>
            <a:r>
              <a:rPr lang="en-US" sz="3200" dirty="0"/>
              <a:t>with CD have perturbations in the gut microbial </a:t>
            </a:r>
            <a:r>
              <a:rPr lang="en-US" sz="3200" dirty="0" smtClean="0"/>
              <a:t>signature</a:t>
            </a:r>
            <a:br>
              <a:rPr lang="en-US" sz="3200" dirty="0" smtClean="0"/>
            </a:br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sz="3200" dirty="0" smtClean="0"/>
              <a:t> </a:t>
            </a:r>
            <a:r>
              <a:rPr lang="en-US" sz="3600" b="1" dirty="0" smtClean="0"/>
              <a:t>the purpose </a:t>
            </a:r>
            <a:r>
              <a:rPr lang="en-US" sz="3200" dirty="0"/>
              <a:t>of </a:t>
            </a:r>
            <a:r>
              <a:rPr lang="en-US" sz="3200" dirty="0" smtClean="0"/>
              <a:t>study </a:t>
            </a:r>
            <a:r>
              <a:rPr lang="en-US" sz="3200" dirty="0"/>
              <a:t>was to </a:t>
            </a:r>
            <a:r>
              <a:rPr lang="en-US" sz="3200" dirty="0" smtClean="0"/>
              <a:t>compare  duodenal microbiome of adulth CD </a:t>
            </a:r>
            <a:br>
              <a:rPr lang="en-US" sz="3200" dirty="0" smtClean="0"/>
            </a:br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sz="3600" b="1" dirty="0" smtClean="0"/>
              <a:t> Methods</a:t>
            </a:r>
            <a:r>
              <a:rPr lang="en-US" sz="3200" dirty="0"/>
              <a:t>: Microbiota in duodenal biopsy samples obtained from </a:t>
            </a:r>
            <a:r>
              <a:rPr lang="en-US" sz="3200" dirty="0" smtClean="0"/>
              <a:t>30</a:t>
            </a:r>
            <a:br>
              <a:rPr lang="en-US" sz="3200" dirty="0" smtClean="0"/>
            </a:br>
            <a:r>
              <a:rPr lang="en-US" sz="3200" dirty="0" smtClean="0"/>
              <a:t> </a:t>
            </a:r>
            <a:r>
              <a:rPr lang="en-US" sz="3200" dirty="0"/>
              <a:t>patients with  </a:t>
            </a:r>
            <a:r>
              <a:rPr lang="en-US" sz="3200" dirty="0">
                <a:solidFill>
                  <a:srgbClr val="C00000"/>
                </a:solidFill>
              </a:rPr>
              <a:t>active CD </a:t>
            </a:r>
            <a:r>
              <a:rPr lang="en-US" sz="3200" dirty="0">
                <a:solidFill>
                  <a:schemeClr val="accent5">
                    <a:lumMod val="50000"/>
                  </a:schemeClr>
                </a:solidFill>
              </a:rPr>
              <a:t>(ACD, n=30)</a:t>
            </a:r>
            <a:r>
              <a:rPr lang="en-US" sz="3200" dirty="0"/>
              <a:t>, those on a </a:t>
            </a:r>
            <a:r>
              <a:rPr lang="en-US" sz="3200" dirty="0">
                <a:solidFill>
                  <a:srgbClr val="C00000"/>
                </a:solidFill>
              </a:rPr>
              <a:t>gluten free diet </a:t>
            </a:r>
            <a:r>
              <a:rPr lang="en-US" sz="3200" dirty="0">
                <a:solidFill>
                  <a:schemeClr val="accent5">
                    <a:lumMod val="50000"/>
                  </a:schemeClr>
                </a:solidFill>
              </a:rPr>
              <a:t>(GFD, n=24</a:t>
            </a:r>
            <a:r>
              <a:rPr lang="en-US" sz="3200" dirty="0" smtClean="0">
                <a:solidFill>
                  <a:schemeClr val="accent5">
                    <a:lumMod val="50000"/>
                  </a:schemeClr>
                </a:solidFill>
              </a:rPr>
              <a:t>) </a:t>
            </a:r>
            <a:r>
              <a:rPr lang="en-US" sz="3200" dirty="0" smtClean="0"/>
              <a:t>  patients </a:t>
            </a:r>
            <a:r>
              <a:rPr lang="en-US" sz="3200" dirty="0"/>
              <a:t>with </a:t>
            </a:r>
            <a:r>
              <a:rPr lang="en-US" sz="3200" dirty="0">
                <a:solidFill>
                  <a:srgbClr val="C00000"/>
                </a:solidFill>
              </a:rPr>
              <a:t>refractory to a gluten free diet</a:t>
            </a:r>
            <a:r>
              <a:rPr lang="en-US" sz="3200" dirty="0"/>
              <a:t>, </a:t>
            </a:r>
            <a:r>
              <a:rPr lang="en-US" sz="3200" dirty="0">
                <a:solidFill>
                  <a:schemeClr val="accent5">
                    <a:lumMod val="50000"/>
                  </a:schemeClr>
                </a:solidFill>
              </a:rPr>
              <a:t>(RCD1, n=26</a:t>
            </a:r>
            <a:r>
              <a:rPr lang="en-US" sz="3200" dirty="0"/>
              <a:t>)  and  controls </a:t>
            </a:r>
            <a:r>
              <a:rPr lang="en-US" sz="3200" dirty="0">
                <a:solidFill>
                  <a:schemeClr val="accent5">
                    <a:lumMod val="50000"/>
                  </a:schemeClr>
                </a:solidFill>
              </a:rPr>
              <a:t>(n=23</a:t>
            </a:r>
            <a:r>
              <a:rPr lang="en-US" sz="3200" dirty="0" smtClean="0">
                <a:solidFill>
                  <a:schemeClr val="accent5">
                    <a:lumMod val="50000"/>
                  </a:schemeClr>
                </a:solidFill>
              </a:rPr>
              <a:t>)</a:t>
            </a:r>
            <a:br>
              <a:rPr lang="en-US" sz="3200" dirty="0" smtClean="0">
                <a:solidFill>
                  <a:schemeClr val="accent5">
                    <a:lumMod val="50000"/>
                  </a:schemeClr>
                </a:solidFill>
              </a:rPr>
            </a:br>
            <a:r>
              <a:rPr lang="en-US" sz="3200" dirty="0" smtClean="0"/>
              <a:t>  were </a:t>
            </a:r>
            <a:r>
              <a:rPr lang="en-US" sz="3200" dirty="0"/>
              <a:t>analyzed using PCR denaturing gradient gel electrophoresis and a subset </a:t>
            </a:r>
            <a:r>
              <a:rPr lang="en-US" sz="3200" dirty="0" smtClean="0"/>
              <a:t>of  samples </a:t>
            </a:r>
            <a:r>
              <a:rPr lang="en-US" sz="3200" dirty="0"/>
              <a:t>additionally by the 16S ribosomal RNA gene sequencing</a:t>
            </a:r>
            <a:r>
              <a:rPr lang="en-US" sz="3200" dirty="0" smtClean="0"/>
              <a:t>.  (</a:t>
            </a:r>
            <a:r>
              <a:rPr lang="en-US" sz="2000" dirty="0" smtClean="0"/>
              <a:t>3)(4</a:t>
            </a:r>
            <a:r>
              <a:rPr lang="en-US" sz="3200" dirty="0" smtClean="0"/>
              <a:t>)</a:t>
            </a:r>
            <a:endParaRPr lang="ar-SA" sz="3200" dirty="0"/>
          </a:p>
        </p:txBody>
      </p:sp>
      <p:sp>
        <p:nvSpPr>
          <p:cNvPr id="7" name="مستطيل 6"/>
          <p:cNvSpPr/>
          <p:nvPr/>
        </p:nvSpPr>
        <p:spPr>
          <a:xfrm>
            <a:off x="33703995" y="25448727"/>
            <a:ext cx="7789848" cy="677106"/>
          </a:xfrm>
          <a:prstGeom prst="rect">
            <a:avLst/>
          </a:prstGeom>
          <a:solidFill>
            <a:srgbClr val="384F90"/>
          </a:solidFill>
          <a:ln w="25400" cap="flat">
            <a:solidFill>
              <a:srgbClr val="384F90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dirty="0" smtClean="0"/>
              <a:t>   Refrance </a:t>
            </a:r>
            <a:endParaRPr kumimoji="0" lang="ar-SA" sz="3800" b="0" i="0" u="none" strike="noStrike" cap="none" spc="0" normalizeH="0" baseline="0" dirty="0">
              <a:ln>
                <a:noFill/>
              </a:ln>
              <a:solidFill>
                <a:schemeClr val="bg1"/>
              </a:solidFill>
              <a:effectLst/>
              <a:uFillTx/>
              <a:latin typeface="+mn-lt"/>
              <a:ea typeface="+mn-ea"/>
              <a:cs typeface="+mn-cs"/>
              <a:sym typeface="Arial"/>
            </a:endParaRPr>
          </a:p>
        </p:txBody>
      </p:sp>
      <p:sp>
        <p:nvSpPr>
          <p:cNvPr id="8" name="مستطيل 7"/>
          <p:cNvSpPr/>
          <p:nvPr/>
        </p:nvSpPr>
        <p:spPr>
          <a:xfrm>
            <a:off x="30647357" y="25046873"/>
            <a:ext cx="13160622" cy="7478968"/>
          </a:xfrm>
          <a:prstGeom prst="rect">
            <a:avLst/>
          </a:prstGeom>
          <a:solidFill>
            <a:srgbClr val="FFFFFF"/>
          </a:solidFill>
          <a:ln w="25400" cap="flat">
            <a:solidFill>
              <a:srgbClr val="384F90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r>
              <a:rPr lang="en-US" sz="2400" dirty="0" smtClean="0"/>
              <a:t> </a:t>
            </a:r>
            <a:br>
              <a:rPr lang="en-US" sz="2400" dirty="0" smtClean="0"/>
            </a:br>
            <a:r>
              <a:rPr lang="en-US" sz="2400" dirty="0" smtClean="0"/>
              <a:t>1 Ludvigsson </a:t>
            </a:r>
            <a:r>
              <a:rPr lang="en-US" sz="2400" dirty="0"/>
              <a:t>JF, Leffler DA, Bai JC, Biagi F, Fasano A, Green PH, et al. The Oslo definitions for coeliac disease and related </a:t>
            </a:r>
            <a:r>
              <a:rPr lang="en-US" sz="2400" dirty="0" smtClean="0"/>
              <a:t>terms. Gut </a:t>
            </a:r>
            <a:r>
              <a:rPr lang="en-US" sz="2400" dirty="0"/>
              <a:t>2013;62(1):43e52 </a:t>
            </a: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>2  Dubois </a:t>
            </a:r>
            <a:r>
              <a:rPr lang="en-US" sz="2400" dirty="0"/>
              <a:t>PC, Trynka G, Franke L, Hunt KA, Romanos J, Curtotti A, et al. Multiple common variants for celiac disease influencing immune gene expression. Nat Genet 2010;42(4):295e302 </a:t>
            </a: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/>
              <a:t/>
            </a:r>
            <a:br>
              <a:rPr lang="en-US" sz="2400" dirty="0"/>
            </a:br>
            <a:r>
              <a:rPr lang="en-US" sz="2400" dirty="0" smtClean="0"/>
              <a:t>3  Cheng </a:t>
            </a:r>
            <a:r>
              <a:rPr lang="en-US" sz="2400" dirty="0"/>
              <a:t>J, Kalliomaki M, Heilig HG, et al. Duodenal microbiota composition and mucosal homeostasis in pediatric celiac</a:t>
            </a:r>
            <a:br>
              <a:rPr lang="en-US" sz="2400" dirty="0"/>
            </a:br>
            <a:r>
              <a:rPr lang="en-US" sz="2400" dirty="0"/>
              <a:t>disease. BMC gastroenterology. 2013;13:113 </a:t>
            </a: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/>
              <a:t/>
            </a:r>
            <a:br>
              <a:rPr lang="en-US" sz="2400" dirty="0"/>
            </a:br>
            <a:r>
              <a:rPr lang="en-US" sz="2400" dirty="0"/>
              <a:t/>
            </a:r>
            <a:br>
              <a:rPr lang="en-US" sz="2400" dirty="0"/>
            </a:br>
            <a:r>
              <a:rPr lang="en-US" sz="2400" dirty="0" smtClean="0"/>
              <a:t>4  Leonard </a:t>
            </a:r>
            <a:r>
              <a:rPr lang="en-US" sz="2400" dirty="0"/>
              <a:t>MM, Camhi S, Huedo-Medina TB, Fasano A. Celiac Disease Genomic, </a:t>
            </a:r>
            <a:r>
              <a:rPr lang="en-US" sz="2400" dirty="0" smtClean="0"/>
              <a:t>Environmental,Microbiome</a:t>
            </a:r>
            <a:r>
              <a:rPr lang="en-US" sz="2400" dirty="0"/>
              <a:t>, </a:t>
            </a:r>
            <a:r>
              <a:rPr lang="en-US" sz="2400" dirty="0" smtClean="0"/>
              <a:t>andMetabolomic </a:t>
            </a:r>
            <a:r>
              <a:rPr lang="en-US" sz="2400" dirty="0"/>
              <a:t>(CDGEMM) Study Design: Approach to the Future of Personalized Prevention of Celiac Disease. </a:t>
            </a:r>
            <a:r>
              <a:rPr lang="en-US" sz="2400" dirty="0" smtClean="0"/>
              <a:t>Nutrients. 2015;7(11</a:t>
            </a:r>
            <a:r>
              <a:rPr lang="en-US" sz="2400" dirty="0"/>
              <a:t>):9325-9336 </a:t>
            </a: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> 5  Mamone</a:t>
            </a:r>
            <a:r>
              <a:rPr lang="en-US" sz="2400" dirty="0"/>
              <a:t>, G., Ferranti, P., Rossi, M., Roepstorff, P., Fierro, O., Malorni, A., &amp; Addeo, F. (2007). Identification of a peptide from </a:t>
            </a:r>
            <a:r>
              <a:rPr lang="el-GR" sz="2400" dirty="0"/>
              <a:t>α-</a:t>
            </a:r>
            <a:r>
              <a:rPr lang="en-US" sz="2400" dirty="0"/>
              <a:t>gliadin resistant to digestive enzymes: Implications for celiac disease. </a:t>
            </a:r>
            <a:r>
              <a:rPr lang="en-US" sz="2400" i="1" dirty="0"/>
              <a:t>Journal of Chromatography B</a:t>
            </a:r>
            <a:r>
              <a:rPr lang="en-US" sz="2400" dirty="0"/>
              <a:t>, </a:t>
            </a:r>
            <a:r>
              <a:rPr lang="en-US" sz="2400" i="1" dirty="0"/>
              <a:t>855</a:t>
            </a:r>
            <a:r>
              <a:rPr lang="en-US" sz="2400" dirty="0"/>
              <a:t>(2), 236-24</a:t>
            </a:r>
            <a:br>
              <a:rPr lang="en-US" sz="2400" dirty="0"/>
            </a:br>
            <a:endParaRPr kumimoji="0" lang="ar-SA" sz="24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sym typeface="Arial"/>
            </a:endParaRPr>
          </a:p>
        </p:txBody>
      </p:sp>
      <p:sp>
        <p:nvSpPr>
          <p:cNvPr id="51" name="Conclusion"/>
          <p:cNvSpPr/>
          <p:nvPr/>
        </p:nvSpPr>
        <p:spPr>
          <a:xfrm>
            <a:off x="30684782" y="16368639"/>
            <a:ext cx="13085772" cy="1383293"/>
          </a:xfrm>
          <a:prstGeom prst="rect">
            <a:avLst/>
          </a:prstGeom>
          <a:solidFill>
            <a:srgbClr val="384F90"/>
          </a:solidFill>
          <a:ln w="25400" cap="flat">
            <a:solidFill>
              <a:schemeClr val="bg1"/>
            </a:solidFill>
            <a:prstDash val="solid"/>
            <a:round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45719" tIns="45719" rIns="45719" bIns="45719" numCol="1" anchor="t">
            <a:noAutofit/>
          </a:bodyPr>
          <a:lstStyle>
            <a:lvl1pPr algn="ctr">
              <a:defRPr sz="5600" b="1" i="1"/>
            </a:lvl1pPr>
          </a:lstStyle>
          <a:p>
            <a:r>
              <a:rPr sz="6000" i="0" dirty="0">
                <a:solidFill>
                  <a:schemeClr val="bg1"/>
                </a:solidFill>
              </a:rPr>
              <a:t>Conclusion</a:t>
            </a:r>
          </a:p>
        </p:txBody>
      </p:sp>
      <p:sp>
        <p:nvSpPr>
          <p:cNvPr id="64" name="Reference"/>
          <p:cNvSpPr/>
          <p:nvPr/>
        </p:nvSpPr>
        <p:spPr>
          <a:xfrm>
            <a:off x="30647357" y="23804016"/>
            <a:ext cx="13085772" cy="1135086"/>
          </a:xfrm>
          <a:prstGeom prst="rect">
            <a:avLst/>
          </a:prstGeom>
          <a:solidFill>
            <a:srgbClr val="384F90"/>
          </a:solidFill>
          <a:ln w="25400" cap="flat">
            <a:solidFill>
              <a:srgbClr val="384F90"/>
            </a:solidFill>
            <a:prstDash val="solid"/>
            <a:round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45719" tIns="45719" rIns="45719" bIns="45719" numCol="1" anchor="t">
            <a:noAutofit/>
          </a:bodyPr>
          <a:lstStyle>
            <a:lvl1pPr algn="ctr">
              <a:defRPr sz="5600" i="1"/>
            </a:lvl1pPr>
          </a:lstStyle>
          <a:p>
            <a:r>
              <a:rPr sz="6000" b="1" i="0" dirty="0" smtClean="0">
                <a:solidFill>
                  <a:schemeClr val="bg1"/>
                </a:solidFill>
              </a:rPr>
              <a:t>Reference</a:t>
            </a:r>
            <a:r>
              <a:rPr lang="ar-SA" sz="6000" i="0" dirty="0" smtClean="0">
                <a:solidFill>
                  <a:schemeClr val="bg1"/>
                </a:solidFill>
              </a:rPr>
              <a:t> </a:t>
            </a:r>
            <a:endParaRPr sz="6000" i="0" dirty="0">
              <a:solidFill>
                <a:schemeClr val="bg1"/>
              </a:solidFill>
            </a:endParaRPr>
          </a:p>
        </p:txBody>
      </p:sp>
      <p:sp>
        <p:nvSpPr>
          <p:cNvPr id="68" name="Reference"/>
          <p:cNvSpPr/>
          <p:nvPr/>
        </p:nvSpPr>
        <p:spPr>
          <a:xfrm>
            <a:off x="-228951" y="25046873"/>
            <a:ext cx="14686175" cy="1270002"/>
          </a:xfrm>
          <a:prstGeom prst="rect">
            <a:avLst/>
          </a:prstGeom>
          <a:solidFill>
            <a:srgbClr val="384F90"/>
          </a:solidFill>
          <a:ln w="25400" cap="flat">
            <a:solidFill>
              <a:srgbClr val="384F90"/>
            </a:solidFill>
            <a:prstDash val="solid"/>
            <a:round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45719" tIns="45719" rIns="45719" bIns="45719" numCol="1" anchor="t">
            <a:noAutofit/>
          </a:bodyPr>
          <a:lstStyle>
            <a:lvl1pPr algn="ctr">
              <a:defRPr sz="5600" i="1"/>
            </a:lvl1pPr>
          </a:lstStyle>
          <a:p>
            <a:r>
              <a:rPr lang="en-US" sz="6000" b="1" i="0" dirty="0" smtClean="0">
                <a:solidFill>
                  <a:schemeClr val="bg1"/>
                </a:solidFill>
              </a:rPr>
              <a:t>Microbiome </a:t>
            </a:r>
            <a:r>
              <a:rPr lang="en-US" sz="6000" b="1" i="0" dirty="0">
                <a:solidFill>
                  <a:schemeClr val="bg1"/>
                </a:solidFill>
              </a:rPr>
              <a:t>alteration</a:t>
            </a:r>
            <a:endParaRPr sz="6000" b="1" i="0" dirty="0">
              <a:solidFill>
                <a:schemeClr val="bg1"/>
              </a:solidFill>
            </a:endParaRPr>
          </a:p>
        </p:txBody>
      </p:sp>
      <p:sp>
        <p:nvSpPr>
          <p:cNvPr id="69" name="Rectangle 32"/>
          <p:cNvSpPr/>
          <p:nvPr/>
        </p:nvSpPr>
        <p:spPr>
          <a:xfrm>
            <a:off x="14387157" y="6019080"/>
            <a:ext cx="16343420" cy="1626099"/>
          </a:xfrm>
          <a:prstGeom prst="rect">
            <a:avLst/>
          </a:prstGeom>
          <a:solidFill>
            <a:srgbClr val="384F90"/>
          </a:solidFill>
          <a:ln w="12700">
            <a:solidFill>
              <a:srgbClr val="384F9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8" tIns="34284" rIns="68568" bIns="34284" rtlCol="0" anchor="ctr"/>
          <a:lstStyle/>
          <a:p>
            <a:pPr lvl="6"/>
            <a:r>
              <a:rPr lang="en-US" sz="6000" dirty="0" smtClean="0">
                <a:solidFill>
                  <a:schemeClr val="accent3">
                    <a:lumMod val="20000"/>
                    <a:lumOff val="80000"/>
                  </a:schemeClr>
                </a:solidFill>
              </a:rPr>
              <a:t>                 </a:t>
            </a:r>
            <a:r>
              <a:rPr lang="en-US" sz="6000" b="1" dirty="0" smtClean="0">
                <a:solidFill>
                  <a:schemeClr val="accent3">
                    <a:lumMod val="20000"/>
                    <a:lumOff val="80000"/>
                  </a:schemeClr>
                </a:solidFill>
              </a:rPr>
              <a:t>Result      </a:t>
            </a:r>
            <a:r>
              <a:rPr lang="en-US" sz="6000" dirty="0" smtClean="0">
                <a:solidFill>
                  <a:schemeClr val="accent3">
                    <a:lumMod val="20000"/>
                    <a:lumOff val="80000"/>
                  </a:schemeClr>
                </a:solidFill>
              </a:rPr>
              <a:t>          </a:t>
            </a:r>
            <a:endParaRPr lang="en-US" sz="6000" dirty="0">
              <a:solidFill>
                <a:schemeClr val="accent3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71" name="Reference"/>
          <p:cNvSpPr/>
          <p:nvPr/>
        </p:nvSpPr>
        <p:spPr>
          <a:xfrm>
            <a:off x="-142291" y="14454407"/>
            <a:ext cx="14529447" cy="1351421"/>
          </a:xfrm>
          <a:prstGeom prst="rect">
            <a:avLst/>
          </a:prstGeom>
          <a:solidFill>
            <a:srgbClr val="384F90"/>
          </a:solidFill>
          <a:ln w="25400" cap="flat">
            <a:solidFill>
              <a:srgbClr val="384F90"/>
            </a:solidFill>
            <a:prstDash val="solid"/>
            <a:round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45719" tIns="45719" rIns="45719" bIns="45719" numCol="1" anchor="t">
            <a:noAutofit/>
          </a:bodyPr>
          <a:lstStyle>
            <a:lvl1pPr algn="ctr">
              <a:defRPr sz="5600" i="1"/>
            </a:lvl1pPr>
          </a:lstStyle>
          <a:p>
            <a:r>
              <a:rPr lang="en-US" sz="6000" b="1" i="0" dirty="0">
                <a:solidFill>
                  <a:schemeClr val="bg1"/>
                </a:solidFill>
              </a:rPr>
              <a:t>Environmental factor</a:t>
            </a:r>
            <a:endParaRPr sz="60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0000FF"/>
      </a:hlink>
      <a:folHlink>
        <a:srgbClr val="FF00FF"/>
      </a:folHlink>
    </a:clrScheme>
    <a:fontScheme name="Default Design">
      <a:majorFont>
        <a:latin typeface="Helvetica"/>
        <a:ea typeface="Helvetica"/>
        <a:cs typeface="Helvetica"/>
      </a:majorFont>
      <a:minorFont>
        <a:latin typeface="Arial"/>
        <a:ea typeface="Arial"/>
        <a:cs typeface="Arial"/>
      </a:minorFont>
    </a:fontScheme>
    <a:fmtScheme name="Default Design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38100" dist="20000" dir="5400000" rotWithShape="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Default Design">
  <a:themeElements>
    <a:clrScheme name="Default Design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0000FF"/>
      </a:hlink>
      <a:folHlink>
        <a:srgbClr val="FF00FF"/>
      </a:folHlink>
    </a:clrScheme>
    <a:fontScheme name="Default Design">
      <a:majorFont>
        <a:latin typeface="Helvetica"/>
        <a:ea typeface="Helvetica"/>
        <a:cs typeface="Helvetica"/>
      </a:majorFont>
      <a:minorFont>
        <a:latin typeface="Arial"/>
        <a:ea typeface="Arial"/>
        <a:cs typeface="Arial"/>
      </a:minorFont>
    </a:fontScheme>
    <a:fmtScheme name="Default Design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38100" dist="20000" dir="5400000" rotWithShape="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559</TotalTime>
  <Words>105</Words>
  <Application>Microsoft Office PowerPoint</Application>
  <PresentationFormat>مخصص</PresentationFormat>
  <Paragraphs>29</Paragraphs>
  <Slides>1</Slides>
  <Notes>1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1</vt:i4>
      </vt:variant>
    </vt:vector>
  </HeadingPairs>
  <TitlesOfParts>
    <vt:vector size="2" baseType="lpstr">
      <vt:lpstr>Default Design</vt:lpstr>
      <vt:lpstr>عرض تقديمي في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عرض تقديمي في PowerPoint</dc:title>
  <cp:lastModifiedBy>DQA</cp:lastModifiedBy>
  <cp:revision>48</cp:revision>
  <dcterms:modified xsi:type="dcterms:W3CDTF">2019-01-05T22:26:05Z</dcterms:modified>
</cp:coreProperties>
</file>