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sldIdLst>
    <p:sldId id="32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2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83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2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2341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61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02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26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54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41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109728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941763"/>
            <a:ext cx="109728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38623-B617-4E42-AFAB-99FE614182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0379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53848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09600" y="3941763"/>
            <a:ext cx="109728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4C79-2858-42B4-B31C-ED33A39691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40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74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ACE5A-F0D3-4CF5-9463-0C97D62D5A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9478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53848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941763"/>
            <a:ext cx="53848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07E6B-C968-43AE-B373-E083D7B840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1315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53159-68AF-42ED-BB9A-D04221BFD9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2768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44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1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56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4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3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2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9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39E18-7C11-446D-BD44-5CE80E2E9516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B3800-DD2B-4984-AA0E-0D50D899D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933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06739" y="152400"/>
            <a:ext cx="6154737" cy="1752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BASIC SURGICAL INSTRUMENTS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114800"/>
            <a:ext cx="6400800" cy="1752600"/>
          </a:xfrm>
        </p:spPr>
        <p:txBody>
          <a:bodyPr rtlCol="0"/>
          <a:lstStyle/>
          <a:p>
            <a:pPr>
              <a:spcBef>
                <a:spcPts val="600"/>
              </a:spcBef>
              <a:buClr>
                <a:srgbClr val="7DFFB1"/>
              </a:buClr>
              <a:buSzPts val="2400"/>
              <a:defRPr/>
            </a:pPr>
            <a:r>
              <a:rPr lang="en-US" kern="0" dirty="0">
                <a:solidFill>
                  <a:srgbClr val="8B81D2">
                    <a:lumMod val="60000"/>
                    <a:lumOff val="40000"/>
                  </a:srgbClr>
                </a:solidFill>
                <a:latin typeface="Titillium Web Light"/>
                <a:sym typeface="Titillium Web Light"/>
              </a:rPr>
              <a:t>Dr. Othman Tajoury</a:t>
            </a:r>
          </a:p>
          <a:p>
            <a:pPr>
              <a:spcBef>
                <a:spcPts val="600"/>
              </a:spcBef>
              <a:buClr>
                <a:srgbClr val="7DFFB1"/>
              </a:buClr>
              <a:buSzPts val="2400"/>
              <a:defRPr/>
            </a:pPr>
            <a:r>
              <a:rPr lang="en-US" kern="0" dirty="0">
                <a:solidFill>
                  <a:srgbClr val="8B81D2">
                    <a:lumMod val="60000"/>
                    <a:lumOff val="40000"/>
                  </a:srgbClr>
                </a:solidFill>
                <a:latin typeface="Titillium Web Light"/>
                <a:sym typeface="Titillium Web Light"/>
              </a:rPr>
              <a:t>MD,MRCS(Eng.),FEBS(Euro. Board)</a:t>
            </a:r>
          </a:p>
          <a:p>
            <a:pPr>
              <a:spcBef>
                <a:spcPts val="600"/>
              </a:spcBef>
              <a:buClr>
                <a:srgbClr val="7DFFB1"/>
              </a:buClr>
              <a:buSzPts val="2400"/>
              <a:defRPr/>
            </a:pPr>
            <a:r>
              <a:rPr lang="en-US" kern="0" dirty="0" smtClean="0">
                <a:solidFill>
                  <a:srgbClr val="8B81D2">
                    <a:lumMod val="60000"/>
                    <a:lumOff val="40000"/>
                  </a:srgbClr>
                </a:solidFill>
                <a:latin typeface="Titillium Web Light"/>
                <a:sym typeface="Titillium Web Light"/>
              </a:rPr>
              <a:t>Vice dean Faculty of Medicine LIMU</a:t>
            </a:r>
            <a:endParaRPr lang="en-US" kern="0" dirty="0">
              <a:solidFill>
                <a:srgbClr val="8B81D2">
                  <a:lumMod val="60000"/>
                  <a:lumOff val="40000"/>
                </a:srgbClr>
              </a:solidFill>
              <a:latin typeface="Titillium Web Light"/>
              <a:sym typeface="Titillium Web Light"/>
            </a:endParaRPr>
          </a:p>
        </p:txBody>
      </p:sp>
    </p:spTree>
    <p:extLst>
      <p:ext uri="{BB962C8B-B14F-4D97-AF65-F5344CB8AC3E}">
        <p14:creationId xmlns:p14="http://schemas.microsoft.com/office/powerpoint/2010/main" val="20692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-33338"/>
            <a:ext cx="6554788" cy="1524001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Retracting and Exposing Instruments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1295400"/>
            <a:ext cx="6554788" cy="2319338"/>
          </a:xfrm>
        </p:spPr>
        <p:txBody>
          <a:bodyPr/>
          <a:lstStyle/>
          <a:p>
            <a:pPr eaLnBrk="1" hangingPunct="1"/>
            <a:r>
              <a:rPr lang="en-US" altLang="en-US" sz="2400"/>
              <a:t>An </a:t>
            </a:r>
            <a:r>
              <a:rPr lang="en-US" altLang="en-US" sz="2400" b="1"/>
              <a:t>Army-Navy</a:t>
            </a:r>
            <a:r>
              <a:rPr lang="en-US" altLang="en-US" sz="2400"/>
              <a:t> </a:t>
            </a:r>
            <a:r>
              <a:rPr lang="en-US" altLang="en-US" sz="2400" b="1"/>
              <a:t>retractor</a:t>
            </a:r>
            <a:r>
              <a:rPr lang="en-US" altLang="en-US" sz="2400"/>
              <a:t> (manual) is used to </a:t>
            </a:r>
            <a:r>
              <a:rPr lang="en-US" altLang="en-US" sz="2400" u="sng"/>
              <a:t>retract</a:t>
            </a:r>
            <a:r>
              <a:rPr lang="en-US" altLang="en-US" sz="2400"/>
              <a:t> shallow or superficial incisions.  Other names: USA, US Army. </a:t>
            </a:r>
          </a:p>
          <a:p>
            <a:pPr eaLnBrk="1" hangingPunct="1">
              <a:buFontTx/>
              <a:buNone/>
            </a:pPr>
            <a:endParaRPr lang="en-US" altLang="en-US" sz="2400"/>
          </a:p>
        </p:txBody>
      </p:sp>
      <p:pic>
        <p:nvPicPr>
          <p:cNvPr id="14340" name="Picture 6" descr="Arthrex - Army Navy Retractors, Radiolucent - AR-13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819401"/>
            <a:ext cx="739140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7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1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n-US" smtClean="0"/>
              <a:t>Skin Hook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Clr>
                <a:srgbClr val="FE94FE"/>
              </a:buClr>
            </a:pPr>
            <a:r>
              <a:rPr lang="en-US" altLang="en-US" sz="2400"/>
              <a:t>Flat end is a blunt retractor</a:t>
            </a:r>
          </a:p>
          <a:p>
            <a:pPr eaLnBrk="1" hangingPunct="1">
              <a:buClr>
                <a:srgbClr val="FE94FE"/>
              </a:buClr>
            </a:pPr>
            <a:r>
              <a:rPr lang="en-US" altLang="en-US" sz="2400"/>
              <a:t>Three-prong end may be sharp to dull</a:t>
            </a:r>
          </a:p>
          <a:p>
            <a:pPr eaLnBrk="1" hangingPunct="1">
              <a:buClr>
                <a:srgbClr val="FE94FE"/>
              </a:buClr>
            </a:pPr>
            <a:r>
              <a:rPr lang="en-US" altLang="en-US" sz="2400"/>
              <a:t>Used to retract small incisions or secure a skin edge for suturing</a:t>
            </a:r>
          </a:p>
        </p:txBody>
      </p:sp>
      <p:pic>
        <p:nvPicPr>
          <p:cNvPr id="15364" name="Picture 6" descr="09180920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3657601"/>
            <a:ext cx="5943600" cy="2493963"/>
          </a:xfrm>
          <a:noFill/>
        </p:spPr>
      </p:pic>
    </p:spTree>
    <p:extLst>
      <p:ext uri="{BB962C8B-B14F-4D97-AF65-F5344CB8AC3E}">
        <p14:creationId xmlns:p14="http://schemas.microsoft.com/office/powerpoint/2010/main" val="255329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67001" y="517401"/>
            <a:ext cx="6734175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100" dirty="0"/>
              <a:t>Morris</a:t>
            </a:r>
            <a:r>
              <a:rPr sz="3600" spc="-204" dirty="0"/>
              <a:t> </a:t>
            </a:r>
            <a:r>
              <a:rPr sz="3600" spc="114" dirty="0"/>
              <a:t>Retractor</a:t>
            </a:r>
            <a:endParaRPr sz="3600" dirty="0"/>
          </a:p>
        </p:txBody>
      </p:sp>
      <p:sp>
        <p:nvSpPr>
          <p:cNvPr id="16387" name="object 4"/>
          <p:cNvSpPr txBox="1">
            <a:spLocks noChangeArrowheads="1"/>
          </p:cNvSpPr>
          <p:nvPr/>
        </p:nvSpPr>
        <p:spPr bwMode="auto">
          <a:xfrm>
            <a:off x="2151063" y="1655764"/>
            <a:ext cx="3763962" cy="433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while making  and closing abdominal  incisions for ease of  working in the deeper  layers.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retract  Pectoralis major in  MRM for better  visualization during  axillary dissection.</a:t>
            </a:r>
          </a:p>
        </p:txBody>
      </p:sp>
      <p:pic>
        <p:nvPicPr>
          <p:cNvPr id="1638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6" y="1149351"/>
            <a:ext cx="2314575" cy="491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Sculape Morris retractor Small: Amazon.in: Health &amp; Personal Ca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9" y="1270000"/>
            <a:ext cx="2439987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998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68476" y="793626"/>
            <a:ext cx="7299325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tabLst>
                <a:tab pos="3053080" algn="l"/>
              </a:tabLst>
              <a:defRPr/>
            </a:pPr>
            <a:r>
              <a:rPr sz="3600" spc="-555" dirty="0"/>
              <a:t>J</a:t>
            </a:r>
            <a:r>
              <a:rPr sz="3600" spc="265" dirty="0"/>
              <a:t>ol</a:t>
            </a:r>
            <a:r>
              <a:rPr sz="3600" spc="195" dirty="0"/>
              <a:t>l</a:t>
            </a:r>
            <a:r>
              <a:rPr sz="3600" spc="-530" dirty="0"/>
              <a:t>’</a:t>
            </a:r>
            <a:r>
              <a:rPr sz="3600" spc="240" dirty="0"/>
              <a:t>s</a:t>
            </a:r>
            <a:r>
              <a:rPr sz="3600" spc="-204" dirty="0"/>
              <a:t> </a:t>
            </a:r>
            <a:r>
              <a:rPr sz="3600" spc="60" dirty="0"/>
              <a:t>T</a:t>
            </a:r>
            <a:r>
              <a:rPr sz="3600" spc="-15" dirty="0"/>
              <a:t>h</a:t>
            </a:r>
            <a:r>
              <a:rPr sz="3600" spc="-5" dirty="0"/>
              <a:t>y</a:t>
            </a:r>
            <a:r>
              <a:rPr sz="3600" spc="-60" dirty="0"/>
              <a:t>r</a:t>
            </a:r>
            <a:r>
              <a:rPr sz="3600" spc="254" dirty="0"/>
              <a:t>oid</a:t>
            </a:r>
            <a:r>
              <a:rPr sz="3600" dirty="0"/>
              <a:t>	</a:t>
            </a:r>
            <a:r>
              <a:rPr sz="3600" spc="-130" dirty="0"/>
              <a:t>R</a:t>
            </a:r>
            <a:r>
              <a:rPr sz="3600" spc="160" dirty="0"/>
              <a:t>et</a:t>
            </a:r>
            <a:r>
              <a:rPr sz="3600" spc="110" dirty="0"/>
              <a:t>r</a:t>
            </a:r>
            <a:r>
              <a:rPr sz="3600" spc="175" dirty="0"/>
              <a:t>ac</a:t>
            </a:r>
            <a:r>
              <a:rPr sz="3600" spc="60" dirty="0"/>
              <a:t>t</a:t>
            </a:r>
            <a:r>
              <a:rPr sz="3600" spc="160" dirty="0"/>
              <a:t>or</a:t>
            </a:r>
            <a:endParaRPr sz="3600" dirty="0"/>
          </a:p>
        </p:txBody>
      </p:sp>
      <p:sp>
        <p:nvSpPr>
          <p:cNvPr id="17411" name="object 4"/>
          <p:cNvSpPr txBox="1">
            <a:spLocks noChangeArrowheads="1"/>
          </p:cNvSpPr>
          <p:nvPr/>
        </p:nvSpPr>
        <p:spPr bwMode="auto">
          <a:xfrm>
            <a:off x="1754188" y="1925638"/>
            <a:ext cx="3257550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</a:pPr>
            <a:r>
              <a:rPr lang="en-US" altLang="en-US" sz="2200">
                <a:solidFill>
                  <a:srgbClr val="EF7E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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It is a self retaining  retractor used in  thyroid surgeries to  retract the skin.</a:t>
            </a:r>
          </a:p>
        </p:txBody>
      </p:sp>
      <p:pic>
        <p:nvPicPr>
          <p:cNvPr id="1741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8288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925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>
          <a:xfrm>
            <a:off x="2590800" y="-73025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Retracting and Exposing Instruments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273300" y="1295401"/>
            <a:ext cx="6554788" cy="1827213"/>
          </a:xfrm>
        </p:spPr>
        <p:txBody>
          <a:bodyPr/>
          <a:lstStyle/>
          <a:p>
            <a:pPr eaLnBrk="1" hangingPunct="1"/>
            <a:r>
              <a:rPr lang="en-US" altLang="en-US" sz="2400"/>
              <a:t>A </a:t>
            </a:r>
            <a:r>
              <a:rPr lang="en-US" altLang="en-US" sz="2400" b="1"/>
              <a:t>Weitlaner </a:t>
            </a:r>
            <a:r>
              <a:rPr lang="en-US" altLang="en-US" sz="2400"/>
              <a:t>retractor (self-retaining) is used to </a:t>
            </a:r>
            <a:r>
              <a:rPr lang="en-US" altLang="en-US" sz="2400" u="sng"/>
              <a:t>retract</a:t>
            </a:r>
            <a:r>
              <a:rPr lang="en-US" altLang="en-US" sz="2400"/>
              <a:t> shallow incisions. </a:t>
            </a:r>
          </a:p>
        </p:txBody>
      </p:sp>
      <p:pic>
        <p:nvPicPr>
          <p:cNvPr id="18436" name="Picture 6" descr="Weitlaner Retractor, Self-Retaining | Surgical Instrument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9" y="2663826"/>
            <a:ext cx="6130925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07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Grp="1" noChangeArrowheads="1"/>
          </p:cNvSpPr>
          <p:nvPr>
            <p:ph type="title"/>
          </p:nvPr>
        </p:nvSpPr>
        <p:spPr>
          <a:xfrm>
            <a:off x="2667000" y="36513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Retracting and Exposing Instruments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533400"/>
            <a:ext cx="6554788" cy="3767138"/>
          </a:xfrm>
        </p:spPr>
        <p:txBody>
          <a:bodyPr/>
          <a:lstStyle/>
          <a:p>
            <a:pPr eaLnBrk="1" hangingPunct="1"/>
            <a:r>
              <a:rPr lang="en-US" altLang="en-US" sz="2400"/>
              <a:t>A </a:t>
            </a:r>
            <a:r>
              <a:rPr lang="en-US" altLang="en-US" sz="2400" b="1"/>
              <a:t>Gelpi</a:t>
            </a:r>
            <a:r>
              <a:rPr lang="en-US" altLang="en-US" sz="2400"/>
              <a:t> retractor (self-retaining) is used to </a:t>
            </a:r>
            <a:r>
              <a:rPr lang="en-US" altLang="en-US" sz="2400" u="sng"/>
              <a:t>retract</a:t>
            </a:r>
            <a:r>
              <a:rPr lang="en-US" altLang="en-US" sz="2400"/>
              <a:t> shallow incisions.</a:t>
            </a:r>
            <a:r>
              <a:rPr lang="en-US" altLang="en-US" smtClean="0"/>
              <a:t> </a:t>
            </a:r>
          </a:p>
        </p:txBody>
      </p:sp>
      <p:pic>
        <p:nvPicPr>
          <p:cNvPr id="19460" name="Picture 6" descr="Gelpi Retractor, Self-Retaining | Surgical Instruments, Research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88" y="2971801"/>
            <a:ext cx="6705600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0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bject 2"/>
          <p:cNvSpPr txBox="1">
            <a:spLocks noChangeArrowheads="1"/>
          </p:cNvSpPr>
          <p:nvPr/>
        </p:nvSpPr>
        <p:spPr bwMode="auto">
          <a:xfrm>
            <a:off x="1828801" y="609601"/>
            <a:ext cx="8004175" cy="108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5085" rIns="0" bIns="0">
            <a:spAutoFit/>
          </a:bodyPr>
          <a:lstStyle>
            <a:lvl1pPr marL="355600" indent="-3429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ts val="2675"/>
              </a:lnSpc>
              <a:spcBef>
                <a:spcPts val="350"/>
              </a:spcBef>
              <a:buFontTx/>
              <a:buChar char="•"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Balfour with bladder blade </a:t>
            </a: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(self-retaining) is used to </a:t>
            </a:r>
            <a:r>
              <a:rPr lang="en-US" altLang="en-US" sz="2400" u="sng">
                <a:latin typeface="Arial" panose="020B0604020202020204" pitchFamily="34" charset="0"/>
                <a:cs typeface="Arial" panose="020B0604020202020204" pitchFamily="34" charset="0"/>
              </a:rPr>
              <a:t> retract</a:t>
            </a: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 wound edges during deep abdominal procedures.</a:t>
            </a: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828801"/>
            <a:ext cx="7434263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348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0" y="109538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Grasping and Holding Instruments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447800"/>
            <a:ext cx="4800600" cy="4419600"/>
          </a:xfrm>
        </p:spPr>
        <p:txBody>
          <a:bodyPr/>
          <a:lstStyle/>
          <a:p>
            <a:pPr eaLnBrk="1" hangingPunct="1"/>
            <a:r>
              <a:rPr lang="en-US" altLang="en-US" sz="2400" b="1"/>
              <a:t>Pick ups, thumb forceps and tissue forceps</a:t>
            </a:r>
            <a:r>
              <a:rPr lang="en-US" altLang="en-US" sz="2400"/>
              <a:t> are available in various lengths, with or without teeth, and smooth or serrated jaws. </a:t>
            </a:r>
          </a:p>
        </p:txBody>
      </p:sp>
      <p:pic>
        <p:nvPicPr>
          <p:cNvPr id="21508" name="Picture 6" descr="GOS TRADERS: Forceps &amp; TWISS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447800"/>
            <a:ext cx="3276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19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81326" y="537408"/>
            <a:ext cx="621982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tabLst>
                <a:tab pos="4469130" algn="l"/>
              </a:tabLst>
              <a:defRPr/>
            </a:pPr>
            <a:r>
              <a:rPr spc="15" dirty="0">
                <a:latin typeface="Times New Roman"/>
                <a:cs typeface="Times New Roman"/>
              </a:rPr>
              <a:t>T</a:t>
            </a:r>
            <a:r>
              <a:rPr spc="35" dirty="0">
                <a:latin typeface="Times New Roman"/>
                <a:cs typeface="Times New Roman"/>
              </a:rPr>
              <a:t>o</a:t>
            </a:r>
            <a:r>
              <a:rPr dirty="0" smtClean="0">
                <a:latin typeface="Times New Roman"/>
                <a:cs typeface="Times New Roman"/>
              </a:rPr>
              <a:t>othe</a:t>
            </a:r>
            <a:r>
              <a:rPr spc="5" dirty="0">
                <a:latin typeface="Times New Roman"/>
                <a:cs typeface="Times New Roman"/>
              </a:rPr>
              <a:t>d</a:t>
            </a:r>
            <a:r>
              <a:rPr dirty="0" smtClean="0">
                <a:latin typeface="Times New Roman"/>
                <a:cs typeface="Times New Roman"/>
              </a:rPr>
              <a:t> </a:t>
            </a:r>
            <a:r>
              <a:rPr spc="15" dirty="0">
                <a:latin typeface="Times New Roman"/>
                <a:cs typeface="Times New Roman"/>
              </a:rPr>
              <a:t>T</a:t>
            </a:r>
            <a:r>
              <a:rPr spc="-165" dirty="0">
                <a:latin typeface="Times New Roman"/>
                <a:cs typeface="Times New Roman"/>
              </a:rPr>
              <a:t>is</a:t>
            </a:r>
            <a:r>
              <a:rPr spc="-110" dirty="0">
                <a:latin typeface="Times New Roman"/>
                <a:cs typeface="Times New Roman"/>
              </a:rPr>
              <a:t>s</a:t>
            </a:r>
            <a:r>
              <a:rPr spc="-50" dirty="0">
                <a:latin typeface="Times New Roman"/>
                <a:cs typeface="Times New Roman"/>
              </a:rPr>
              <a:t>u</a:t>
            </a:r>
            <a:r>
              <a:rPr spc="-125" dirty="0">
                <a:latin typeface="Times New Roman"/>
                <a:cs typeface="Times New Roman"/>
              </a:rPr>
              <a:t>e</a:t>
            </a:r>
            <a:r>
              <a:rPr lang="en-CA" dirty="0" smtClean="0">
                <a:latin typeface="Times New Roman"/>
                <a:cs typeface="Times New Roman"/>
              </a:rPr>
              <a:t> </a:t>
            </a:r>
            <a:r>
              <a:rPr spc="15" dirty="0">
                <a:latin typeface="Times New Roman"/>
                <a:cs typeface="Times New Roman"/>
              </a:rPr>
              <a:t>F</a:t>
            </a:r>
            <a:r>
              <a:rPr spc="35" dirty="0">
                <a:latin typeface="Times New Roman"/>
                <a:cs typeface="Times New Roman"/>
              </a:rPr>
              <a:t>o</a:t>
            </a:r>
            <a:r>
              <a:rPr spc="-60" dirty="0">
                <a:latin typeface="Times New Roman"/>
                <a:cs typeface="Times New Roman"/>
              </a:rPr>
              <a:t>r</a:t>
            </a:r>
            <a:r>
              <a:rPr spc="-70" dirty="0">
                <a:latin typeface="Times New Roman"/>
                <a:cs typeface="Times New Roman"/>
              </a:rPr>
              <a:t>c</a:t>
            </a:r>
            <a:r>
              <a:rPr spc="-45" dirty="0">
                <a:latin typeface="Times New Roman"/>
                <a:cs typeface="Times New Roman"/>
              </a:rPr>
              <a:t>e</a:t>
            </a:r>
            <a:r>
              <a:rPr spc="-50" dirty="0">
                <a:latin typeface="Times New Roman"/>
                <a:cs typeface="Times New Roman"/>
              </a:rPr>
              <a:t>p</a:t>
            </a:r>
            <a:r>
              <a:rPr spc="-110" dirty="0">
                <a:latin typeface="Times New Roman"/>
                <a:cs typeface="Times New Roman"/>
              </a:rPr>
              <a:t>s</a:t>
            </a:r>
          </a:p>
        </p:txBody>
      </p:sp>
      <p:sp>
        <p:nvSpPr>
          <p:cNvPr id="22531" name="object 3"/>
          <p:cNvSpPr txBox="1">
            <a:spLocks noChangeArrowheads="1"/>
          </p:cNvSpPr>
          <p:nvPr/>
        </p:nvSpPr>
        <p:spPr bwMode="auto">
          <a:xfrm>
            <a:off x="2060575" y="1633538"/>
            <a:ext cx="3771900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355600" indent="-3429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 for grasping and  holding tissue, muscle  or skin surrounding a  wound</a:t>
            </a:r>
          </a:p>
          <a:p>
            <a:pPr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Single toothed on one  side; fits between two  teeth on the other  side</a:t>
            </a:r>
          </a:p>
          <a:p>
            <a:pPr>
              <a:spcBef>
                <a:spcPts val="588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Available as 1x2 or  2x3 or 3x4</a:t>
            </a:r>
          </a:p>
        </p:txBody>
      </p:sp>
      <p:sp>
        <p:nvSpPr>
          <p:cNvPr id="22532" name="object 4"/>
          <p:cNvSpPr>
            <a:spLocks noChangeArrowheads="1"/>
          </p:cNvSpPr>
          <p:nvPr/>
        </p:nvSpPr>
        <p:spPr bwMode="auto">
          <a:xfrm>
            <a:off x="5486400" y="3960813"/>
            <a:ext cx="4038600" cy="19859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3" name="object 5"/>
          <p:cNvSpPr>
            <a:spLocks noChangeArrowheads="1"/>
          </p:cNvSpPr>
          <p:nvPr/>
        </p:nvSpPr>
        <p:spPr bwMode="auto">
          <a:xfrm>
            <a:off x="7086600" y="1522413"/>
            <a:ext cx="2362200" cy="21891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4751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22689" y="537408"/>
            <a:ext cx="474027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tabLst>
                <a:tab pos="1233170" algn="l"/>
              </a:tabLst>
              <a:defRPr/>
            </a:pPr>
            <a:r>
              <a:rPr spc="-110" dirty="0">
                <a:latin typeface="Times New Roman"/>
                <a:cs typeface="Times New Roman"/>
              </a:rPr>
              <a:t>Plain	</a:t>
            </a:r>
            <a:r>
              <a:rPr dirty="0">
                <a:latin typeface="Times New Roman"/>
                <a:cs typeface="Times New Roman"/>
              </a:rPr>
              <a:t>Thumb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40" dirty="0">
                <a:latin typeface="Times New Roman"/>
                <a:cs typeface="Times New Roman"/>
              </a:rPr>
              <a:t>Forceps</a:t>
            </a:r>
          </a:p>
        </p:txBody>
      </p:sp>
      <p:sp>
        <p:nvSpPr>
          <p:cNvPr id="23555" name="object 3"/>
          <p:cNvSpPr txBox="1">
            <a:spLocks noChangeArrowheads="1"/>
          </p:cNvSpPr>
          <p:nvPr/>
        </p:nvSpPr>
        <p:spPr bwMode="auto">
          <a:xfrm>
            <a:off x="2133601" y="3582988"/>
            <a:ext cx="7356475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85725" rIns="0" bIns="0">
            <a:spAutoFit/>
          </a:bodyPr>
          <a:lstStyle>
            <a:lvl1pPr marL="355600" indent="-3429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ts val="675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Used to hold tissue in place when applying  sutures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Used to gently move tissues out of the way  during exploratory surgery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Used to insert packing into or remove objects  from deep cavities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Used to hold delicate  visceral organs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Used to hold the Hernial sac in hernia  repair.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Used to hold blood  vessels and nerves  while dissecting.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endParaRPr lang="en-US" altLang="en-US" sz="240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556" name="object 4"/>
          <p:cNvSpPr>
            <a:spLocks noChangeArrowheads="1"/>
          </p:cNvSpPr>
          <p:nvPr/>
        </p:nvSpPr>
        <p:spPr bwMode="auto">
          <a:xfrm>
            <a:off x="2443164" y="1295401"/>
            <a:ext cx="7297737" cy="21891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0402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06739" y="152400"/>
            <a:ext cx="6154737" cy="1752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BASIC SURGICAL INSTRUMENTS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114800"/>
            <a:ext cx="6400800" cy="1752600"/>
          </a:xfrm>
        </p:spPr>
        <p:txBody>
          <a:bodyPr rtlCol="0">
            <a:normAutofit/>
          </a:bodyPr>
          <a:lstStyle/>
          <a:p>
            <a:pPr>
              <a:spcBef>
                <a:spcPts val="600"/>
              </a:spcBef>
              <a:buClr>
                <a:srgbClr val="7DFFB1"/>
              </a:buClr>
              <a:buSzPts val="2400"/>
              <a:defRPr/>
            </a:pPr>
            <a:r>
              <a:rPr lang="en-US" kern="0" dirty="0">
                <a:solidFill>
                  <a:srgbClr val="8B81D2">
                    <a:lumMod val="60000"/>
                    <a:lumOff val="40000"/>
                  </a:srgbClr>
                </a:solidFill>
                <a:latin typeface="Titillium Web Light"/>
                <a:sym typeface="Titillium Web Light"/>
              </a:rPr>
              <a:t>Dr. Othman Tajoury</a:t>
            </a:r>
          </a:p>
          <a:p>
            <a:pPr>
              <a:spcBef>
                <a:spcPts val="600"/>
              </a:spcBef>
              <a:buClr>
                <a:srgbClr val="7DFFB1"/>
              </a:buClr>
              <a:buSzPts val="2400"/>
              <a:defRPr/>
            </a:pPr>
            <a:r>
              <a:rPr lang="en-US" kern="0" dirty="0">
                <a:solidFill>
                  <a:srgbClr val="8B81D2">
                    <a:lumMod val="60000"/>
                    <a:lumOff val="40000"/>
                  </a:srgbClr>
                </a:solidFill>
                <a:latin typeface="Titillium Web Light"/>
                <a:sym typeface="Titillium Web Light"/>
              </a:rPr>
              <a:t>MD,MRCS(Eng.),FEBS(Euro. Board)</a:t>
            </a:r>
          </a:p>
          <a:p>
            <a:pPr>
              <a:spcBef>
                <a:spcPts val="600"/>
              </a:spcBef>
              <a:buClr>
                <a:srgbClr val="7DFFB1"/>
              </a:buClr>
              <a:buSzPts val="2400"/>
              <a:defRPr/>
            </a:pPr>
            <a:r>
              <a:rPr lang="en-US" kern="0" dirty="0" smtClean="0">
                <a:solidFill>
                  <a:srgbClr val="8B81D2">
                    <a:lumMod val="60000"/>
                    <a:lumOff val="40000"/>
                  </a:srgbClr>
                </a:solidFill>
                <a:latin typeface="Titillium Web Light"/>
                <a:sym typeface="Titillium Web Light"/>
              </a:rPr>
              <a:t>Vice dean Faculty of Medicine LIMU</a:t>
            </a:r>
            <a:endParaRPr lang="en-US" kern="0" dirty="0">
              <a:solidFill>
                <a:srgbClr val="8B81D2">
                  <a:lumMod val="60000"/>
                  <a:lumOff val="40000"/>
                </a:srgbClr>
              </a:solidFill>
              <a:latin typeface="Titillium Web Light"/>
              <a:sym typeface="Titillium Web Light"/>
            </a:endParaRPr>
          </a:p>
        </p:txBody>
      </p:sp>
    </p:spTree>
    <p:extLst>
      <p:ext uri="{BB962C8B-B14F-4D97-AF65-F5344CB8AC3E}">
        <p14:creationId xmlns:p14="http://schemas.microsoft.com/office/powerpoint/2010/main" val="316168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bject 2"/>
          <p:cNvSpPr>
            <a:spLocks noGrp="1"/>
          </p:cNvSpPr>
          <p:nvPr>
            <p:ph type="title"/>
          </p:nvPr>
        </p:nvSpPr>
        <p:spPr bwMode="auto">
          <a:xfrm>
            <a:off x="2057400" y="4641991"/>
            <a:ext cx="6554788" cy="1231619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270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24138" indent="-2611438">
              <a:spcBef>
                <a:spcPts val="100"/>
              </a:spcBef>
            </a:pPr>
            <a:r>
              <a:rPr lang="en-US" altLang="en-US" cap="none" smtClean="0">
                <a:ln>
                  <a:noFill/>
                </a:ln>
              </a:rPr>
              <a:t>BROWN-ADSON (THUMB) TISSUE  FORCEPS</a:t>
            </a:r>
          </a:p>
        </p:txBody>
      </p:sp>
      <p:grpSp>
        <p:nvGrpSpPr>
          <p:cNvPr id="24579" name="object 3"/>
          <p:cNvGrpSpPr>
            <a:grpSpLocks/>
          </p:cNvGrpSpPr>
          <p:nvPr/>
        </p:nvGrpSpPr>
        <p:grpSpPr bwMode="auto">
          <a:xfrm>
            <a:off x="1981200" y="381000"/>
            <a:ext cx="7772400" cy="4114800"/>
            <a:chOff x="304800" y="1371600"/>
            <a:chExt cx="7772400" cy="4114800"/>
          </a:xfrm>
        </p:grpSpPr>
        <p:sp>
          <p:nvSpPr>
            <p:cNvPr id="24580" name="object 4"/>
            <p:cNvSpPr>
              <a:spLocks noChangeArrowheads="1"/>
            </p:cNvSpPr>
            <p:nvPr/>
          </p:nvSpPr>
          <p:spPr bwMode="auto">
            <a:xfrm>
              <a:off x="304800" y="1371600"/>
              <a:ext cx="7772400" cy="36957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581" name="object 5"/>
            <p:cNvSpPr>
              <a:spLocks noChangeArrowheads="1"/>
            </p:cNvSpPr>
            <p:nvPr/>
          </p:nvSpPr>
          <p:spPr bwMode="auto">
            <a:xfrm>
              <a:off x="5256133" y="3467100"/>
              <a:ext cx="2821067" cy="20193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5542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Grasping and Holding Instruments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412875" y="881064"/>
            <a:ext cx="4724400" cy="3767137"/>
          </a:xfrm>
        </p:spPr>
        <p:txBody>
          <a:bodyPr/>
          <a:lstStyle/>
          <a:p>
            <a:pPr eaLnBrk="1" hangingPunct="1"/>
            <a:r>
              <a:rPr lang="en-US" altLang="en-US" sz="2400" b="1"/>
              <a:t>DeBakey forceps</a:t>
            </a:r>
            <a:r>
              <a:rPr lang="en-US" altLang="en-US" sz="2400"/>
              <a:t> are used to </a:t>
            </a:r>
            <a:r>
              <a:rPr lang="en-US" altLang="en-US" sz="2400" u="sng"/>
              <a:t>grasp</a:t>
            </a:r>
            <a:r>
              <a:rPr lang="en-US" altLang="en-US" sz="2400"/>
              <a:t> delicate tissue, particularly in cardiovascular surgery.</a:t>
            </a:r>
            <a:r>
              <a:rPr lang="en-US" altLang="en-US" smtClean="0"/>
              <a:t> </a:t>
            </a:r>
          </a:p>
        </p:txBody>
      </p:sp>
      <p:pic>
        <p:nvPicPr>
          <p:cNvPr id="25604" name="Picture 6" descr="Debakey Forceps Atraumatic Tissue Forceps Vascular Procedur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66800"/>
            <a:ext cx="472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68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81200" y="641226"/>
            <a:ext cx="7848600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180" dirty="0"/>
              <a:t>Toothed </a:t>
            </a:r>
            <a:r>
              <a:rPr sz="3600" spc="220" dirty="0"/>
              <a:t>Dissecting</a:t>
            </a:r>
            <a:r>
              <a:rPr sz="3600" spc="-310" dirty="0"/>
              <a:t> </a:t>
            </a:r>
            <a:r>
              <a:rPr sz="3600" spc="114" dirty="0"/>
              <a:t>Forceps</a:t>
            </a:r>
            <a:endParaRPr sz="3600" dirty="0"/>
          </a:p>
        </p:txBody>
      </p:sp>
      <p:sp>
        <p:nvSpPr>
          <p:cNvPr id="26627" name="object 4"/>
          <p:cNvSpPr txBox="1">
            <a:spLocks noChangeArrowheads="1"/>
          </p:cNvSpPr>
          <p:nvPr/>
        </p:nvSpPr>
        <p:spPr bwMode="auto">
          <a:xfrm>
            <a:off x="2151064" y="1655764"/>
            <a:ext cx="8288337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just"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hold tough  structures like skin  while suturing.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	to hold scalp  while scalp suturing.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hold rectus  sheath while closure of  abdomen.</a:t>
            </a:r>
          </a:p>
        </p:txBody>
      </p:sp>
      <p:grpSp>
        <p:nvGrpSpPr>
          <p:cNvPr id="26628" name="object 3"/>
          <p:cNvGrpSpPr>
            <a:grpSpLocks/>
          </p:cNvGrpSpPr>
          <p:nvPr/>
        </p:nvGrpSpPr>
        <p:grpSpPr bwMode="auto">
          <a:xfrm>
            <a:off x="2362200" y="3124200"/>
            <a:ext cx="8077200" cy="3429000"/>
            <a:chOff x="228600" y="1371600"/>
            <a:chExt cx="8077200" cy="4419600"/>
          </a:xfrm>
        </p:grpSpPr>
        <p:sp>
          <p:nvSpPr>
            <p:cNvPr id="26629" name="object 4"/>
            <p:cNvSpPr>
              <a:spLocks noChangeArrowheads="1"/>
            </p:cNvSpPr>
            <p:nvPr/>
          </p:nvSpPr>
          <p:spPr bwMode="auto">
            <a:xfrm>
              <a:off x="228600" y="1371600"/>
              <a:ext cx="7772400" cy="38862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30" name="object 5"/>
            <p:cNvSpPr>
              <a:spLocks noChangeArrowheads="1"/>
            </p:cNvSpPr>
            <p:nvPr/>
          </p:nvSpPr>
          <p:spPr bwMode="auto">
            <a:xfrm>
              <a:off x="5029200" y="3733800"/>
              <a:ext cx="3276600" cy="20574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9766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44751" y="107989"/>
            <a:ext cx="728662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5" dirty="0"/>
              <a:t>Adson </a:t>
            </a:r>
            <a:r>
              <a:rPr spc="-10" dirty="0"/>
              <a:t>(thumb) </a:t>
            </a:r>
            <a:r>
              <a:rPr spc="-5" dirty="0"/>
              <a:t>tissue</a:t>
            </a:r>
            <a:r>
              <a:rPr spc="-45" dirty="0"/>
              <a:t> </a:t>
            </a:r>
            <a:r>
              <a:rPr spc="-5" dirty="0"/>
              <a:t>forceps</a:t>
            </a:r>
          </a:p>
        </p:txBody>
      </p:sp>
      <p:grpSp>
        <p:nvGrpSpPr>
          <p:cNvPr id="27651" name="object 3"/>
          <p:cNvGrpSpPr>
            <a:grpSpLocks/>
          </p:cNvGrpSpPr>
          <p:nvPr/>
        </p:nvGrpSpPr>
        <p:grpSpPr bwMode="auto">
          <a:xfrm>
            <a:off x="2201863" y="766763"/>
            <a:ext cx="7772400" cy="5789612"/>
            <a:chOff x="1066800" y="839469"/>
            <a:chExt cx="7772400" cy="5789930"/>
          </a:xfrm>
        </p:grpSpPr>
        <p:sp>
          <p:nvSpPr>
            <p:cNvPr id="27652" name="object 4"/>
            <p:cNvSpPr>
              <a:spLocks noChangeArrowheads="1"/>
            </p:cNvSpPr>
            <p:nvPr/>
          </p:nvSpPr>
          <p:spPr bwMode="auto">
            <a:xfrm>
              <a:off x="1066800" y="839469"/>
              <a:ext cx="7772400" cy="382397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653" name="object 5"/>
            <p:cNvSpPr>
              <a:spLocks noChangeArrowheads="1"/>
            </p:cNvSpPr>
            <p:nvPr/>
          </p:nvSpPr>
          <p:spPr bwMode="auto">
            <a:xfrm>
              <a:off x="1219200" y="3352799"/>
              <a:ext cx="3227070" cy="3276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51755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6554788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/>
              <a:t>Clamping and Occluding Instruments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533400"/>
            <a:ext cx="6554788" cy="3767138"/>
          </a:xfrm>
        </p:spPr>
        <p:txBody>
          <a:bodyPr/>
          <a:lstStyle/>
          <a:p>
            <a:pPr eaLnBrk="1" hangingPunct="1"/>
            <a:r>
              <a:rPr lang="en-US" altLang="en-US" sz="2400"/>
              <a:t>A</a:t>
            </a:r>
            <a:r>
              <a:rPr lang="en-US" altLang="en-US" sz="2400" b="1"/>
              <a:t> hemostat</a:t>
            </a:r>
            <a:r>
              <a:rPr lang="en-US" altLang="en-US" sz="2400"/>
              <a:t> is used to </a:t>
            </a:r>
            <a:r>
              <a:rPr lang="en-US" altLang="en-US" sz="2400" u="sng"/>
              <a:t>clamp</a:t>
            </a:r>
            <a:r>
              <a:rPr lang="en-US" altLang="en-US" sz="2400"/>
              <a:t> blood vessels or tag sutures.  Its jaws may be straight or curved.  Other names: crile, snap or stat. </a:t>
            </a:r>
          </a:p>
        </p:txBody>
      </p:sp>
      <p:pic>
        <p:nvPicPr>
          <p:cNvPr id="2867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276601"/>
            <a:ext cx="8732838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33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0" y="-152400"/>
            <a:ext cx="6554788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/>
              <a:t>Clamping and Occluding Instruments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782639"/>
            <a:ext cx="6554788" cy="3768725"/>
          </a:xfrm>
        </p:spPr>
        <p:txBody>
          <a:bodyPr/>
          <a:lstStyle/>
          <a:p>
            <a:pPr eaLnBrk="1" hangingPunct="1"/>
            <a:r>
              <a:rPr lang="en-US" altLang="en-US" sz="2400"/>
              <a:t>A </a:t>
            </a:r>
            <a:r>
              <a:rPr lang="en-US" altLang="en-US" sz="2400" b="1"/>
              <a:t>right angle</a:t>
            </a:r>
            <a:r>
              <a:rPr lang="en-US" altLang="en-US" sz="2400"/>
              <a:t> is used to </a:t>
            </a:r>
            <a:r>
              <a:rPr lang="en-US" altLang="en-US" sz="2400" u="sng"/>
              <a:t>clamp</a:t>
            </a:r>
            <a:r>
              <a:rPr lang="en-US" altLang="en-US" sz="2400"/>
              <a:t> hard-to-reach vessels and to place sutures behind or around a vessel.  A right angle with a suture attached is called a "tie on a passer."  Other names: Mixter.</a:t>
            </a:r>
            <a:r>
              <a:rPr lang="en-US" altLang="en-US" smtClean="0"/>
              <a:t> 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2970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657600"/>
            <a:ext cx="5791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0801" y="799345"/>
            <a:ext cx="609917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80" dirty="0">
                <a:latin typeface="Times New Roman"/>
                <a:cs typeface="Times New Roman"/>
              </a:rPr>
              <a:t>Curved </a:t>
            </a:r>
            <a:r>
              <a:rPr spc="-70" dirty="0">
                <a:latin typeface="Times New Roman"/>
                <a:cs typeface="Times New Roman"/>
              </a:rPr>
              <a:t>Mosquito</a:t>
            </a:r>
            <a:r>
              <a:rPr spc="6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Hemostat</a:t>
            </a:r>
          </a:p>
        </p:txBody>
      </p:sp>
      <p:sp>
        <p:nvSpPr>
          <p:cNvPr id="30723" name="object 3"/>
          <p:cNvSpPr txBox="1">
            <a:spLocks noChangeArrowheads="1"/>
          </p:cNvSpPr>
          <p:nvPr/>
        </p:nvSpPr>
        <p:spPr bwMode="auto">
          <a:xfrm>
            <a:off x="1838326" y="2281238"/>
            <a:ext cx="3825875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355600" indent="-3429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 to hold delicate  tissue</a:t>
            </a:r>
          </a:p>
          <a:p>
            <a:pPr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 to compress  bleeding vessels</a:t>
            </a:r>
          </a:p>
          <a:p>
            <a:pPr>
              <a:spcBef>
                <a:spcPts val="588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Jaws are fully serrated</a:t>
            </a:r>
          </a:p>
        </p:txBody>
      </p:sp>
      <p:pic>
        <p:nvPicPr>
          <p:cNvPr id="3072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38" y="1752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-60325"/>
            <a:ext cx="89154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031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82926" y="184189"/>
            <a:ext cx="601662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5" dirty="0"/>
              <a:t>Crile hemostatic</a:t>
            </a:r>
            <a:r>
              <a:rPr spc="-70" dirty="0"/>
              <a:t> </a:t>
            </a:r>
            <a:r>
              <a:rPr spc="-5" dirty="0"/>
              <a:t>forceps</a:t>
            </a:r>
          </a:p>
        </p:txBody>
      </p:sp>
      <p:grpSp>
        <p:nvGrpSpPr>
          <p:cNvPr id="31747" name="object 3"/>
          <p:cNvGrpSpPr>
            <a:grpSpLocks/>
          </p:cNvGrpSpPr>
          <p:nvPr/>
        </p:nvGrpSpPr>
        <p:grpSpPr bwMode="auto">
          <a:xfrm>
            <a:off x="2151063" y="849314"/>
            <a:ext cx="7878762" cy="5813425"/>
            <a:chOff x="609600" y="838200"/>
            <a:chExt cx="7879080" cy="5814060"/>
          </a:xfrm>
        </p:grpSpPr>
        <p:sp>
          <p:nvSpPr>
            <p:cNvPr id="31748" name="object 4"/>
            <p:cNvSpPr>
              <a:spLocks noChangeArrowheads="1"/>
            </p:cNvSpPr>
            <p:nvPr/>
          </p:nvSpPr>
          <p:spPr bwMode="auto">
            <a:xfrm>
              <a:off x="1010920" y="838200"/>
              <a:ext cx="6455409" cy="41148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749" name="object 5"/>
            <p:cNvSpPr>
              <a:spLocks noChangeArrowheads="1"/>
            </p:cNvSpPr>
            <p:nvPr/>
          </p:nvSpPr>
          <p:spPr bwMode="auto">
            <a:xfrm>
              <a:off x="5334000" y="4649470"/>
              <a:ext cx="3154679" cy="1875789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750" name="object 6"/>
            <p:cNvSpPr>
              <a:spLocks noChangeArrowheads="1"/>
            </p:cNvSpPr>
            <p:nvPr/>
          </p:nvSpPr>
          <p:spPr bwMode="auto">
            <a:xfrm>
              <a:off x="609600" y="4725670"/>
              <a:ext cx="4025900" cy="1926589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72999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Kelly Hemostat</a:t>
            </a:r>
          </a:p>
        </p:txBody>
      </p:sp>
      <p:pic>
        <p:nvPicPr>
          <p:cNvPr id="32771" name="Picture 11" descr="P102010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007" y="1686863"/>
            <a:ext cx="4039985" cy="2015836"/>
          </a:xfrm>
          <a:noFill/>
        </p:spPr>
      </p:pic>
      <p:pic>
        <p:nvPicPr>
          <p:cNvPr id="32772" name="Picture 10" descr="P10201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4800600"/>
            <a:ext cx="4114800" cy="1905000"/>
          </a:xfrm>
          <a:noFill/>
        </p:spPr>
      </p:pic>
      <p:sp>
        <p:nvSpPr>
          <p:cNvPr id="32773" name="Rectangle 14"/>
          <p:cNvSpPr>
            <a:spLocks noGrp="1" noChangeArrowheads="1"/>
          </p:cNvSpPr>
          <p:nvPr>
            <p:ph type="body" sz="half" idx="3"/>
          </p:nvPr>
        </p:nvSpPr>
        <p:spPr>
          <a:xfrm>
            <a:off x="1676400" y="892176"/>
            <a:ext cx="8229600" cy="2189163"/>
          </a:xfrm>
        </p:spPr>
        <p:txBody>
          <a:bodyPr/>
          <a:lstStyle/>
          <a:p>
            <a:pPr eaLnBrk="1" hangingPunct="1">
              <a:buClr>
                <a:srgbClr val="FE94FE"/>
              </a:buClr>
            </a:pPr>
            <a:r>
              <a:rPr lang="en-US" altLang="en-US" sz="2400"/>
              <a:t>Used to clamp small vessels or hold tissue</a:t>
            </a:r>
          </a:p>
          <a:p>
            <a:pPr eaLnBrk="1" hangingPunct="1">
              <a:buClr>
                <a:srgbClr val="FE94FE"/>
              </a:buClr>
            </a:pPr>
            <a:r>
              <a:rPr lang="en-US" altLang="en-US" sz="2400"/>
              <a:t>Jaws are partially serrated</a:t>
            </a:r>
          </a:p>
          <a:p>
            <a:pPr eaLnBrk="1" hangingPunct="1">
              <a:buClr>
                <a:srgbClr val="FE94FE"/>
              </a:buClr>
            </a:pPr>
            <a:r>
              <a:rPr lang="en-US" altLang="en-US" sz="2400"/>
              <a:t>Curved or straight</a:t>
            </a:r>
          </a:p>
        </p:txBody>
      </p:sp>
    </p:spTree>
    <p:extLst>
      <p:ext uri="{BB962C8B-B14F-4D97-AF65-F5344CB8AC3E}">
        <p14:creationId xmlns:p14="http://schemas.microsoft.com/office/powerpoint/2010/main" val="376710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98650" y="1526258"/>
            <a:ext cx="8458200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75" dirty="0"/>
              <a:t>Kocher’s </a:t>
            </a:r>
            <a:r>
              <a:rPr sz="3600" spc="220" dirty="0"/>
              <a:t>Haemostatic</a:t>
            </a:r>
            <a:r>
              <a:rPr sz="3600" spc="-365" dirty="0"/>
              <a:t> </a:t>
            </a:r>
            <a:r>
              <a:rPr sz="3600" spc="114" dirty="0"/>
              <a:t>Forceps</a:t>
            </a:r>
            <a:endParaRPr sz="3600" dirty="0"/>
          </a:p>
        </p:txBody>
      </p:sp>
      <p:sp>
        <p:nvSpPr>
          <p:cNvPr id="33795" name="object 4"/>
          <p:cNvSpPr txBox="1">
            <a:spLocks noChangeArrowheads="1"/>
          </p:cNvSpPr>
          <p:nvPr/>
        </p:nvSpPr>
        <p:spPr bwMode="auto">
          <a:xfrm>
            <a:off x="1905001" y="2743201"/>
            <a:ext cx="377507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just"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crush the base  of the appendix during  appendectomy.</a:t>
            </a:r>
          </a:p>
          <a:p>
            <a:pPr algn="just"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hold meniscus  during menisectomy.</a:t>
            </a:r>
          </a:p>
          <a:p>
            <a:pPr algn="just"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do sub total  thyroidectomy.</a:t>
            </a:r>
          </a:p>
        </p:txBody>
      </p:sp>
      <p:pic>
        <p:nvPicPr>
          <p:cNvPr id="3379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550" y="2362200"/>
            <a:ext cx="42164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9175" y="65089"/>
            <a:ext cx="67818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000" cap="all" dirty="0">
                <a:ln w="3175" cmpd="sng">
                  <a:noFill/>
                </a:ln>
                <a:solidFill>
                  <a:prstClr val="white"/>
                </a:solidFill>
                <a:latin typeface="Century Gothic" panose="020B0502020202020204"/>
                <a:ea typeface="+mj-ea"/>
                <a:cs typeface="+mj-cs"/>
              </a:rPr>
              <a:t>Grasping and Holding Instruments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44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750" y="381000"/>
            <a:ext cx="6554788" cy="1524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Learning Objectives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828800"/>
            <a:ext cx="6554788" cy="2471738"/>
          </a:xfrm>
        </p:spPr>
        <p:txBody>
          <a:bodyPr/>
          <a:lstStyle/>
          <a:p>
            <a:pPr eaLnBrk="1" hangingPunct="1">
              <a:defRPr/>
            </a:pPr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this lecture you will :</a:t>
            </a:r>
          </a:p>
          <a:p>
            <a:pPr eaLnBrk="1" hangingPunct="1">
              <a:defRPr/>
            </a:pPr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different types of surgical instruments </a:t>
            </a:r>
          </a:p>
          <a:p>
            <a:pPr eaLnBrk="1" hangingPunct="1">
              <a:defRPr/>
            </a:pPr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uses according to the type of surgery</a:t>
            </a:r>
          </a:p>
          <a:p>
            <a:pPr marL="0" indent="0">
              <a:buNone/>
              <a:defRPr/>
            </a:pPr>
            <a:endParaRPr lang="en-CA" dirty="0" smtClean="0"/>
          </a:p>
          <a:p>
            <a:pPr eaLnBrk="1" hangingPunct="1">
              <a:defRPr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00136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bject 2"/>
          <p:cNvSpPr>
            <a:spLocks noGrp="1"/>
          </p:cNvSpPr>
          <p:nvPr>
            <p:ph type="title"/>
          </p:nvPr>
        </p:nvSpPr>
        <p:spPr bwMode="auto">
          <a:xfrm>
            <a:off x="3278189" y="-196608"/>
            <a:ext cx="4714875" cy="1841017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270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2700" indent="63500">
              <a:spcBef>
                <a:spcPts val="100"/>
              </a:spcBef>
            </a:pPr>
            <a:r>
              <a:rPr lang="en-US" altLang="en-US" cap="none" smtClean="0">
                <a:ln>
                  <a:noFill/>
                </a:ln>
              </a:rPr>
              <a:t>KOCHER (OSCHNER)  HEMOSTATIC FORCEPS</a:t>
            </a:r>
          </a:p>
        </p:txBody>
      </p:sp>
      <p:grpSp>
        <p:nvGrpSpPr>
          <p:cNvPr id="34819" name="object 3"/>
          <p:cNvGrpSpPr>
            <a:grpSpLocks/>
          </p:cNvGrpSpPr>
          <p:nvPr/>
        </p:nvGrpSpPr>
        <p:grpSpPr bwMode="auto">
          <a:xfrm>
            <a:off x="1828801" y="1371601"/>
            <a:ext cx="8366125" cy="5307013"/>
            <a:chOff x="304800" y="1371600"/>
            <a:chExt cx="8365490" cy="5307330"/>
          </a:xfrm>
        </p:grpSpPr>
        <p:sp>
          <p:nvSpPr>
            <p:cNvPr id="34820" name="object 4"/>
            <p:cNvSpPr>
              <a:spLocks noChangeArrowheads="1"/>
            </p:cNvSpPr>
            <p:nvPr/>
          </p:nvSpPr>
          <p:spPr bwMode="auto">
            <a:xfrm>
              <a:off x="304800" y="1371600"/>
              <a:ext cx="6582409" cy="41148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4821" name="object 5"/>
            <p:cNvSpPr>
              <a:spLocks noChangeArrowheads="1"/>
            </p:cNvSpPr>
            <p:nvPr/>
          </p:nvSpPr>
          <p:spPr bwMode="auto">
            <a:xfrm>
              <a:off x="5562600" y="4268470"/>
              <a:ext cx="3107690" cy="241046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1332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62200" y="184026"/>
            <a:ext cx="6705600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35" dirty="0"/>
              <a:t>Allis’ </a:t>
            </a:r>
            <a:r>
              <a:rPr sz="3600" spc="180" dirty="0"/>
              <a:t>Tissue</a:t>
            </a:r>
            <a:r>
              <a:rPr sz="3600" spc="-370" dirty="0"/>
              <a:t> </a:t>
            </a:r>
            <a:r>
              <a:rPr sz="3600" spc="114" dirty="0"/>
              <a:t>Forceps</a:t>
            </a:r>
            <a:endParaRPr sz="3600" dirty="0"/>
          </a:p>
        </p:txBody>
      </p:sp>
      <p:sp>
        <p:nvSpPr>
          <p:cNvPr id="35843" name="object 4"/>
          <p:cNvSpPr txBox="1">
            <a:spLocks noChangeArrowheads="1"/>
          </p:cNvSpPr>
          <p:nvPr/>
        </p:nvSpPr>
        <p:spPr bwMode="auto">
          <a:xfrm>
            <a:off x="1600200" y="914400"/>
            <a:ext cx="84582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just"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Used to hold skin  while raising skin  flaps.</a:t>
            </a:r>
          </a:p>
          <a:p>
            <a:pPr algn="just"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Used to pick up a fold  of peritoneum during  laparotomy.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Used to hold linea alba  while closing midline  incisions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35844" name="object 3"/>
          <p:cNvGrpSpPr>
            <a:grpSpLocks/>
          </p:cNvGrpSpPr>
          <p:nvPr/>
        </p:nvGrpSpPr>
        <p:grpSpPr bwMode="auto">
          <a:xfrm>
            <a:off x="2133600" y="2184400"/>
            <a:ext cx="7772400" cy="4419600"/>
            <a:chOff x="304800" y="991869"/>
            <a:chExt cx="7772400" cy="5388610"/>
          </a:xfrm>
        </p:grpSpPr>
        <p:sp>
          <p:nvSpPr>
            <p:cNvPr id="35845" name="object 4"/>
            <p:cNvSpPr>
              <a:spLocks noChangeArrowheads="1"/>
            </p:cNvSpPr>
            <p:nvPr/>
          </p:nvSpPr>
          <p:spPr bwMode="auto">
            <a:xfrm>
              <a:off x="304800" y="991869"/>
              <a:ext cx="7772400" cy="427482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5846" name="object 5"/>
            <p:cNvSpPr>
              <a:spLocks noChangeArrowheads="1"/>
            </p:cNvSpPr>
            <p:nvPr/>
          </p:nvSpPr>
          <p:spPr bwMode="auto">
            <a:xfrm>
              <a:off x="3124200" y="3811269"/>
              <a:ext cx="3124200" cy="256921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85278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152400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Grasping and Holding Instruments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82564"/>
            <a:ext cx="6554788" cy="3767137"/>
          </a:xfrm>
        </p:spPr>
        <p:txBody>
          <a:bodyPr/>
          <a:lstStyle/>
          <a:p>
            <a:pPr eaLnBrk="1" hangingPunct="1"/>
            <a:r>
              <a:rPr lang="en-US" altLang="en-US" sz="2400"/>
              <a:t>A </a:t>
            </a:r>
            <a:r>
              <a:rPr lang="en-US" altLang="en-US" sz="2400" b="1"/>
              <a:t>Babcock</a:t>
            </a:r>
            <a:r>
              <a:rPr lang="en-US" altLang="en-US" sz="2400"/>
              <a:t> is used to </a:t>
            </a:r>
            <a:r>
              <a:rPr lang="en-US" altLang="en-US" sz="2400" u="sng"/>
              <a:t>grasp</a:t>
            </a:r>
            <a:r>
              <a:rPr lang="en-US" altLang="en-US" sz="2400"/>
              <a:t> delicate tissue (intestine, fallopian tube, ovary).  Available in short and long sizes. </a:t>
            </a:r>
          </a:p>
        </p:txBody>
      </p:sp>
      <p:grpSp>
        <p:nvGrpSpPr>
          <p:cNvPr id="36868" name="object 3"/>
          <p:cNvGrpSpPr>
            <a:grpSpLocks/>
          </p:cNvGrpSpPr>
          <p:nvPr/>
        </p:nvGrpSpPr>
        <p:grpSpPr bwMode="auto">
          <a:xfrm>
            <a:off x="1828801" y="2743201"/>
            <a:ext cx="8601075" cy="3859213"/>
            <a:chOff x="85493" y="1295400"/>
            <a:chExt cx="8601307" cy="4377132"/>
          </a:xfrm>
        </p:grpSpPr>
        <p:sp>
          <p:nvSpPr>
            <p:cNvPr id="36869" name="object 4"/>
            <p:cNvSpPr>
              <a:spLocks noChangeArrowheads="1"/>
            </p:cNvSpPr>
            <p:nvPr/>
          </p:nvSpPr>
          <p:spPr bwMode="auto">
            <a:xfrm>
              <a:off x="1828800" y="1295400"/>
              <a:ext cx="6858000" cy="394335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870" name="object 5"/>
            <p:cNvSpPr>
              <a:spLocks noChangeArrowheads="1"/>
            </p:cNvSpPr>
            <p:nvPr/>
          </p:nvSpPr>
          <p:spPr bwMode="auto">
            <a:xfrm>
              <a:off x="85493" y="3538932"/>
              <a:ext cx="3971693" cy="2133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287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73576" y="537408"/>
            <a:ext cx="413702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65" dirty="0">
                <a:latin typeface="Times New Roman"/>
                <a:cs typeface="Times New Roman"/>
              </a:rPr>
              <a:t>Needle </a:t>
            </a:r>
            <a:r>
              <a:rPr spc="-25" dirty="0">
                <a:latin typeface="Times New Roman"/>
                <a:cs typeface="Times New Roman"/>
              </a:rPr>
              <a:t>Holder</a:t>
            </a:r>
          </a:p>
        </p:txBody>
      </p:sp>
      <p:sp>
        <p:nvSpPr>
          <p:cNvPr id="37891" name="object 3"/>
          <p:cNvSpPr txBox="1">
            <a:spLocks noChangeArrowheads="1"/>
          </p:cNvSpPr>
          <p:nvPr/>
        </p:nvSpPr>
        <p:spPr bwMode="auto">
          <a:xfrm>
            <a:off x="2060575" y="3973513"/>
            <a:ext cx="7837488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355600" indent="-3429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 to hold and pass a suturing needle through  tissue</a:t>
            </a:r>
          </a:p>
          <a:p>
            <a:pPr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groove to hold needle within jaws</a:t>
            </a:r>
          </a:p>
        </p:txBody>
      </p:sp>
      <p:sp>
        <p:nvSpPr>
          <p:cNvPr id="37892" name="object 4"/>
          <p:cNvSpPr>
            <a:spLocks noChangeArrowheads="1"/>
          </p:cNvSpPr>
          <p:nvPr/>
        </p:nvSpPr>
        <p:spPr bwMode="auto">
          <a:xfrm>
            <a:off x="1939925" y="1295401"/>
            <a:ext cx="4038600" cy="21891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789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1138239"/>
            <a:ext cx="523875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0037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Amazon.com: T/C Mayo Hegar Suture Needle Holder / Driver Cosmetic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76200"/>
            <a:ext cx="48006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4563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32076" y="260389"/>
            <a:ext cx="691832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5" dirty="0"/>
              <a:t>Mayo-Hegar needle</a:t>
            </a:r>
            <a:r>
              <a:rPr spc="-75" dirty="0"/>
              <a:t> </a:t>
            </a:r>
            <a:r>
              <a:rPr spc="-5" dirty="0"/>
              <a:t>holders</a:t>
            </a:r>
          </a:p>
        </p:txBody>
      </p:sp>
      <p:grpSp>
        <p:nvGrpSpPr>
          <p:cNvPr id="39939" name="object 3"/>
          <p:cNvGrpSpPr>
            <a:grpSpLocks/>
          </p:cNvGrpSpPr>
          <p:nvPr/>
        </p:nvGrpSpPr>
        <p:grpSpPr bwMode="auto">
          <a:xfrm>
            <a:off x="1752600" y="1066801"/>
            <a:ext cx="8616950" cy="5597525"/>
            <a:chOff x="228600" y="1066800"/>
            <a:chExt cx="8616950" cy="5596890"/>
          </a:xfrm>
        </p:grpSpPr>
        <p:sp>
          <p:nvSpPr>
            <p:cNvPr id="39940" name="object 4"/>
            <p:cNvSpPr>
              <a:spLocks noChangeArrowheads="1"/>
            </p:cNvSpPr>
            <p:nvPr/>
          </p:nvSpPr>
          <p:spPr bwMode="auto">
            <a:xfrm>
              <a:off x="228600" y="1066800"/>
              <a:ext cx="6582409" cy="41148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9941" name="object 5"/>
            <p:cNvSpPr>
              <a:spLocks noChangeArrowheads="1"/>
            </p:cNvSpPr>
            <p:nvPr/>
          </p:nvSpPr>
          <p:spPr bwMode="auto">
            <a:xfrm>
              <a:off x="3657600" y="4344670"/>
              <a:ext cx="5187950" cy="231902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11891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471739" y="184150"/>
            <a:ext cx="6556375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Cutting and Dissecting Instruments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533400"/>
            <a:ext cx="6554788" cy="3767138"/>
          </a:xfrm>
        </p:spPr>
        <p:txBody>
          <a:bodyPr/>
          <a:lstStyle/>
          <a:p>
            <a:pPr eaLnBrk="1" hangingPunct="1"/>
            <a:r>
              <a:rPr lang="en-US" altLang="en-US" sz="2400"/>
              <a:t>are sharp and are used to cut body tissue or surgical supplies.</a:t>
            </a: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3429000" y="5975350"/>
            <a:ext cx="2660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latin typeface="Arial" panose="020B0604020202020204" pitchFamily="34" charset="0"/>
              </a:rPr>
              <a:t>Knife Handle, Scissors</a:t>
            </a:r>
            <a:br>
              <a:rPr lang="en-US" altLang="en-US" b="1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(left to right) </a:t>
            </a:r>
          </a:p>
        </p:txBody>
      </p:sp>
      <p:pic>
        <p:nvPicPr>
          <p:cNvPr id="4096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1" y="1708151"/>
            <a:ext cx="2676525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3081338"/>
            <a:ext cx="549116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43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0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Cutting Instruments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295400"/>
            <a:ext cx="6554788" cy="3767138"/>
          </a:xfrm>
        </p:spPr>
        <p:txBody>
          <a:bodyPr/>
          <a:lstStyle/>
          <a:p>
            <a:pPr eaLnBrk="1" hangingPunct="1"/>
            <a:r>
              <a:rPr lang="en-US" altLang="en-US" sz="2400" b="1"/>
              <a:t>7 handle with 15 blade (deep knife)</a:t>
            </a:r>
            <a:r>
              <a:rPr lang="en-US" altLang="en-US" sz="2400"/>
              <a:t> - Used to </a:t>
            </a:r>
            <a:r>
              <a:rPr lang="en-US" altLang="en-US" sz="2400" u="sng"/>
              <a:t>cut</a:t>
            </a:r>
            <a:r>
              <a:rPr lang="en-US" altLang="en-US" sz="2400"/>
              <a:t> deep, delicate tissue.</a:t>
            </a:r>
          </a:p>
          <a:p>
            <a:pPr eaLnBrk="1" hangingPunct="1"/>
            <a:r>
              <a:rPr lang="en-US" altLang="en-US" sz="2400" b="1"/>
              <a:t>3 handle with 10 blade (inside knife</a:t>
            </a:r>
            <a:r>
              <a:rPr lang="en-US" altLang="en-US" sz="2400"/>
              <a:t>) – Used to </a:t>
            </a:r>
            <a:r>
              <a:rPr lang="en-US" altLang="en-US" sz="2400" u="sng"/>
              <a:t>cut</a:t>
            </a:r>
            <a:r>
              <a:rPr lang="en-US" altLang="en-US" sz="2400"/>
              <a:t> superficial tissue.</a:t>
            </a:r>
            <a:endParaRPr lang="en-US" altLang="en-US" sz="2400" b="1"/>
          </a:p>
          <a:p>
            <a:pPr eaLnBrk="1" hangingPunct="1"/>
            <a:r>
              <a:rPr lang="en-US" altLang="en-US" sz="2400" b="1"/>
              <a:t>4 handle with 20 blade (skin knife) - </a:t>
            </a:r>
            <a:r>
              <a:rPr lang="en-US" altLang="en-US" sz="2400"/>
              <a:t>Used to </a:t>
            </a:r>
            <a:r>
              <a:rPr lang="en-US" altLang="en-US" sz="2400" u="sng"/>
              <a:t>cut</a:t>
            </a:r>
            <a:r>
              <a:rPr lang="en-US" altLang="en-US" sz="2400"/>
              <a:t> skin.</a:t>
            </a:r>
          </a:p>
          <a:p>
            <a:pPr eaLnBrk="1" hangingPunct="1">
              <a:buFontTx/>
              <a:buNone/>
            </a:pPr>
            <a:endParaRPr lang="en-US" altLang="en-US" sz="2400"/>
          </a:p>
        </p:txBody>
      </p:sp>
      <p:pic>
        <p:nvPicPr>
          <p:cNvPr id="41988" name="Picture 7" descr="IMS-CBLD15 Box of 100 Scalpel Sterile Blades #15 Carbon Steel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322763"/>
            <a:ext cx="2819400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9" descr="Amazon.com: Sterile Scalpel #10 Blade [ 1 Pack(s)]: Industrial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6" y="4383088"/>
            <a:ext cx="2697163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11" descr="Scalpel Blades #20, Handle Type #4 (Pack of 100) | Wiltronic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875" y="4322763"/>
            <a:ext cx="2628900" cy="23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8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2625" y="537408"/>
            <a:ext cx="3201988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165" dirty="0">
                <a:latin typeface="Times New Roman"/>
                <a:cs typeface="Times New Roman"/>
              </a:rPr>
              <a:t>Scalpel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Holder</a:t>
            </a:r>
          </a:p>
        </p:txBody>
      </p:sp>
      <p:sp>
        <p:nvSpPr>
          <p:cNvPr id="43011" name="object 3"/>
          <p:cNvSpPr>
            <a:spLocks noChangeArrowheads="1"/>
          </p:cNvSpPr>
          <p:nvPr/>
        </p:nvSpPr>
        <p:spPr bwMode="auto">
          <a:xfrm>
            <a:off x="1600200" y="2541588"/>
            <a:ext cx="4419600" cy="309721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bject 4"/>
          <p:cNvSpPr txBox="1"/>
          <p:nvPr/>
        </p:nvSpPr>
        <p:spPr>
          <a:xfrm>
            <a:off x="6251576" y="2011364"/>
            <a:ext cx="3287713" cy="917575"/>
          </a:xfrm>
          <a:prstGeom prst="rect">
            <a:avLst/>
          </a:prstGeom>
        </p:spPr>
        <p:txBody>
          <a:bodyPr lIns="0" tIns="92710" rIns="0" bIns="0">
            <a:spAutoFit/>
          </a:bodyPr>
          <a:lstStyle/>
          <a:p>
            <a:pPr marL="355600" indent="-342900">
              <a:spcBef>
                <a:spcPts val="730"/>
              </a:spcBef>
              <a:buClr>
                <a:srgbClr val="FD93FD"/>
              </a:buClr>
              <a:buFontTx/>
              <a:buChar char="•"/>
              <a:tabLst>
                <a:tab pos="354965" algn="l"/>
                <a:tab pos="355600" algn="l"/>
              </a:tabLst>
              <a:defRPr/>
            </a:pPr>
            <a:r>
              <a:rPr sz="2400" spc="-5" dirty="0">
                <a:latin typeface="Verdana"/>
                <a:cs typeface="Verdana"/>
              </a:rPr>
              <a:t>Holds scalpel</a:t>
            </a:r>
            <a:r>
              <a:rPr sz="2400" spc="-105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blade</a:t>
            </a:r>
            <a:endParaRPr sz="2400">
              <a:latin typeface="Verdana"/>
              <a:cs typeface="Verdana"/>
            </a:endParaRPr>
          </a:p>
          <a:p>
            <a:pPr marL="355600" indent="-342900">
              <a:spcBef>
                <a:spcPts val="630"/>
              </a:spcBef>
              <a:buClr>
                <a:srgbClr val="FD93FD"/>
              </a:buClr>
              <a:buFontTx/>
              <a:buChar char="•"/>
              <a:tabLst>
                <a:tab pos="354965" algn="l"/>
                <a:tab pos="355600" algn="l"/>
              </a:tabLst>
              <a:defRPr/>
            </a:pPr>
            <a:r>
              <a:rPr sz="2400" spc="-5" dirty="0">
                <a:latin typeface="Verdana"/>
                <a:cs typeface="Verdana"/>
              </a:rPr>
              <a:t>Acts as </a:t>
            </a:r>
            <a:r>
              <a:rPr sz="2400" dirty="0">
                <a:latin typeface="Verdana"/>
                <a:cs typeface="Verdana"/>
              </a:rPr>
              <a:t>a</a:t>
            </a:r>
            <a:r>
              <a:rPr sz="2400" spc="-60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handle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43013" name="object 5"/>
          <p:cNvSpPr>
            <a:spLocks noChangeArrowheads="1"/>
          </p:cNvSpPr>
          <p:nvPr/>
        </p:nvSpPr>
        <p:spPr bwMode="auto">
          <a:xfrm>
            <a:off x="6553200" y="3719514"/>
            <a:ext cx="4114800" cy="26050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09771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495800"/>
            <a:ext cx="6554788" cy="1524000"/>
          </a:xfrm>
        </p:spPr>
        <p:txBody>
          <a:bodyPr/>
          <a:lstStyle/>
          <a:p>
            <a:pPr eaLnBrk="1" hangingPunct="1">
              <a:defRPr/>
            </a:pPr>
            <a:endParaRPr lang="en-CA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057400" y="533400"/>
            <a:ext cx="6554788" cy="3767138"/>
          </a:xfrm>
        </p:spPr>
        <p:txBody>
          <a:bodyPr/>
          <a:lstStyle/>
          <a:p>
            <a:pPr eaLnBrk="1" hangingPunct="1"/>
            <a:endParaRPr lang="en-CA" altLang="en-US" smtClean="0"/>
          </a:p>
        </p:txBody>
      </p:sp>
      <p:pic>
        <p:nvPicPr>
          <p:cNvPr id="4403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03289"/>
            <a:ext cx="6057900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762000"/>
            <a:ext cx="23304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649663"/>
            <a:ext cx="5905500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Rectangle 6"/>
          <p:cNvSpPr>
            <a:spLocks noChangeArrowheads="1"/>
          </p:cNvSpPr>
          <p:nvPr/>
        </p:nvSpPr>
        <p:spPr bwMode="auto">
          <a:xfrm>
            <a:off x="8229601" y="5437188"/>
            <a:ext cx="1577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2400" b="1">
                <a:solidFill>
                  <a:srgbClr val="0F496F"/>
                </a:solidFill>
              </a:rPr>
              <a:t>7 handle </a:t>
            </a:r>
            <a:endParaRPr lang="en-CA" altLang="en-US"/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634039" y="2459038"/>
            <a:ext cx="1577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2400" b="1">
                <a:solidFill>
                  <a:srgbClr val="0F496F"/>
                </a:solidFill>
              </a:rPr>
              <a:t>3 handle </a:t>
            </a:r>
            <a:endParaRPr lang="en-CA" altLang="en-US"/>
          </a:p>
        </p:txBody>
      </p:sp>
      <p:sp>
        <p:nvSpPr>
          <p:cNvPr id="44041" name="Rectangle 8"/>
          <p:cNvSpPr>
            <a:spLocks noChangeArrowheads="1"/>
          </p:cNvSpPr>
          <p:nvPr/>
        </p:nvSpPr>
        <p:spPr bwMode="auto">
          <a:xfrm>
            <a:off x="5105401" y="5518151"/>
            <a:ext cx="1577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2400" b="1">
                <a:solidFill>
                  <a:srgbClr val="0F496F"/>
                </a:solidFill>
              </a:rPr>
              <a:t>4 handle </a:t>
            </a: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409128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152400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GB" sz="4000" dirty="0"/>
              <a:t>Principles of instruments handling</a:t>
            </a:r>
            <a:endParaRPr lang="en-US" sz="4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676400"/>
            <a:ext cx="6554788" cy="2624138"/>
          </a:xfrm>
        </p:spPr>
        <p:txBody>
          <a:bodyPr/>
          <a:lstStyle/>
          <a:p>
            <a:pPr eaLnBrk="1" hangingPunct="1"/>
            <a:r>
              <a:rPr lang="en-GB" altLang="en-US" smtClean="0"/>
              <a:t>Economy of movements</a:t>
            </a:r>
          </a:p>
          <a:p>
            <a:pPr eaLnBrk="1" hangingPunct="1"/>
            <a:r>
              <a:rPr lang="en-GB" altLang="en-US" smtClean="0"/>
              <a:t>Relaxed handling.</a:t>
            </a:r>
          </a:p>
          <a:p>
            <a:pPr eaLnBrk="1" hangingPunct="1"/>
            <a:r>
              <a:rPr lang="en-GB" altLang="en-US" smtClean="0"/>
              <a:t>Avoidance of awkward movements.</a:t>
            </a:r>
          </a:p>
          <a:p>
            <a:pPr eaLnBrk="1" hangingPunct="1"/>
            <a:r>
              <a:rPr lang="en-GB" altLang="en-US" smtClean="0"/>
              <a:t>Safety (patient and staff)</a:t>
            </a:r>
          </a:p>
        </p:txBody>
      </p:sp>
    </p:spTree>
    <p:extLst>
      <p:ext uri="{BB962C8B-B14F-4D97-AF65-F5344CB8AC3E}">
        <p14:creationId xmlns:p14="http://schemas.microsoft.com/office/powerpoint/2010/main" val="23684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9525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Cutting and Dissecting Instruments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674689"/>
            <a:ext cx="6554788" cy="3767137"/>
          </a:xfrm>
        </p:spPr>
        <p:txBody>
          <a:bodyPr/>
          <a:lstStyle/>
          <a:p>
            <a:pPr eaLnBrk="1" hangingPunct="1"/>
            <a:r>
              <a:rPr lang="en-US" altLang="en-US" sz="2400" b="1"/>
              <a:t>Metzenbaum scissors</a:t>
            </a:r>
            <a:r>
              <a:rPr lang="en-US" altLang="en-US" sz="2400"/>
              <a:t> - Used to </a:t>
            </a:r>
            <a:r>
              <a:rPr lang="en-US" altLang="en-US" sz="2400" u="sng"/>
              <a:t>cut</a:t>
            </a:r>
            <a:r>
              <a:rPr lang="en-US" altLang="en-US" sz="2400"/>
              <a:t> delicate tissue.  Available in regular and long sizes. </a:t>
            </a:r>
          </a:p>
          <a:p>
            <a:pPr eaLnBrk="1" hangingPunct="1">
              <a:buFontTx/>
              <a:buNone/>
            </a:pPr>
            <a:endParaRPr lang="en-US" altLang="en-US" sz="2400"/>
          </a:p>
        </p:txBody>
      </p:sp>
      <p:pic>
        <p:nvPicPr>
          <p:cNvPr id="4506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88" y="3048000"/>
            <a:ext cx="708501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69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object 2"/>
          <p:cNvSpPr>
            <a:spLocks noGrp="1"/>
          </p:cNvSpPr>
          <p:nvPr>
            <p:ph type="title"/>
          </p:nvPr>
        </p:nvSpPr>
        <p:spPr bwMode="auto">
          <a:xfrm>
            <a:off x="2397125" y="-379069"/>
            <a:ext cx="7385050" cy="2450414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270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2700" indent="76200">
              <a:spcBef>
                <a:spcPts val="100"/>
              </a:spcBef>
              <a:tabLst>
                <a:tab pos="5292725" algn="l"/>
              </a:tabLst>
            </a:pPr>
            <a:r>
              <a:rPr lang="en-US" altLang="en-US" cap="none" smtClean="0">
                <a:ln>
                  <a:noFill/>
                </a:ln>
              </a:rPr>
              <a:t>MAYO DISSECTING SCISSOR (TOP)  METZENBAUM SCISSOR	(BOTTOM)</a:t>
            </a:r>
          </a:p>
        </p:txBody>
      </p:sp>
      <p:sp>
        <p:nvSpPr>
          <p:cNvPr id="46083" name="object 3"/>
          <p:cNvSpPr>
            <a:spLocks noChangeArrowheads="1"/>
          </p:cNvSpPr>
          <p:nvPr/>
        </p:nvSpPr>
        <p:spPr bwMode="auto">
          <a:xfrm>
            <a:off x="1752600" y="1676400"/>
            <a:ext cx="8915400" cy="4191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7861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495800"/>
            <a:ext cx="6554788" cy="1524000"/>
          </a:xfrm>
        </p:spPr>
        <p:txBody>
          <a:bodyPr/>
          <a:lstStyle/>
          <a:p>
            <a:pPr>
              <a:defRPr/>
            </a:pPr>
            <a:endParaRPr lang="en-CA" dirty="0"/>
          </a:p>
        </p:txBody>
      </p:sp>
      <p:pic>
        <p:nvPicPr>
          <p:cNvPr id="4710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8153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228601"/>
            <a:ext cx="598011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2504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55926" y="537408"/>
            <a:ext cx="627062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80" dirty="0">
                <a:latin typeface="Times New Roman"/>
                <a:cs typeface="Times New Roman"/>
              </a:rPr>
              <a:t>Curved </a:t>
            </a:r>
            <a:r>
              <a:rPr spc="15" dirty="0">
                <a:latin typeface="Times New Roman"/>
                <a:cs typeface="Times New Roman"/>
              </a:rPr>
              <a:t>Blunt/Blunt</a:t>
            </a:r>
            <a:r>
              <a:rPr spc="50" dirty="0">
                <a:latin typeface="Times New Roman"/>
                <a:cs typeface="Times New Roman"/>
              </a:rPr>
              <a:t> </a:t>
            </a:r>
            <a:r>
              <a:rPr spc="-125" dirty="0">
                <a:latin typeface="Times New Roman"/>
                <a:cs typeface="Times New Roman"/>
              </a:rPr>
              <a:t>Scissors</a:t>
            </a:r>
          </a:p>
        </p:txBody>
      </p:sp>
      <p:sp>
        <p:nvSpPr>
          <p:cNvPr id="48131" name="object 3"/>
          <p:cNvSpPr txBox="1">
            <a:spLocks noChangeArrowheads="1"/>
          </p:cNvSpPr>
          <p:nvPr/>
        </p:nvSpPr>
        <p:spPr bwMode="auto">
          <a:xfrm>
            <a:off x="2060576" y="1633539"/>
            <a:ext cx="326707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355600" indent="-3429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 blade tips are  blunt</a:t>
            </a:r>
          </a:p>
          <a:p>
            <a:pPr>
              <a:spcBef>
                <a:spcPts val="600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be curved or  straight</a:t>
            </a:r>
          </a:p>
        </p:txBody>
      </p:sp>
      <p:sp>
        <p:nvSpPr>
          <p:cNvPr id="48132" name="object 4"/>
          <p:cNvSpPr>
            <a:spLocks noChangeArrowheads="1"/>
          </p:cNvSpPr>
          <p:nvPr/>
        </p:nvSpPr>
        <p:spPr bwMode="auto">
          <a:xfrm>
            <a:off x="5343526" y="1633538"/>
            <a:ext cx="5172075" cy="22526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133" name="object 5"/>
          <p:cNvSpPr>
            <a:spLocks noChangeArrowheads="1"/>
          </p:cNvSpPr>
          <p:nvPr/>
        </p:nvSpPr>
        <p:spPr bwMode="auto">
          <a:xfrm>
            <a:off x="2514600" y="4191000"/>
            <a:ext cx="6324600" cy="2438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5872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94125" y="563601"/>
            <a:ext cx="4598988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10" dirty="0">
                <a:latin typeface="Times New Roman"/>
                <a:cs typeface="Times New Roman"/>
              </a:rPr>
              <a:t>Sharp/Blunt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spc="-125" dirty="0">
                <a:latin typeface="Times New Roman"/>
                <a:cs typeface="Times New Roman"/>
              </a:rPr>
              <a:t>Scissors</a:t>
            </a:r>
          </a:p>
        </p:txBody>
      </p:sp>
      <p:sp>
        <p:nvSpPr>
          <p:cNvPr id="49155" name="object 3"/>
          <p:cNvSpPr>
            <a:spLocks noChangeArrowheads="1"/>
          </p:cNvSpPr>
          <p:nvPr/>
        </p:nvSpPr>
        <p:spPr bwMode="auto">
          <a:xfrm>
            <a:off x="2362200" y="1447801"/>
            <a:ext cx="7162800" cy="29622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object 4"/>
          <p:cNvSpPr txBox="1"/>
          <p:nvPr/>
        </p:nvSpPr>
        <p:spPr>
          <a:xfrm>
            <a:off x="2133601" y="4724401"/>
            <a:ext cx="6767513" cy="917575"/>
          </a:xfrm>
          <a:prstGeom prst="rect">
            <a:avLst/>
          </a:prstGeom>
        </p:spPr>
        <p:txBody>
          <a:bodyPr lIns="0" tIns="92710" rIns="0" bIns="0">
            <a:spAutoFit/>
          </a:bodyPr>
          <a:lstStyle/>
          <a:p>
            <a:pPr marL="355600" indent="-342900">
              <a:spcBef>
                <a:spcPts val="730"/>
              </a:spcBef>
              <a:buClr>
                <a:srgbClr val="FD93FD"/>
              </a:buClr>
              <a:buFontTx/>
              <a:buChar char="•"/>
              <a:tabLst>
                <a:tab pos="354965" algn="l"/>
                <a:tab pos="355600" algn="l"/>
              </a:tabLst>
              <a:defRPr/>
            </a:pPr>
            <a:r>
              <a:rPr sz="2400" spc="-5" dirty="0">
                <a:latin typeface="Verdana"/>
                <a:cs typeface="Verdana"/>
              </a:rPr>
              <a:t>Used to </a:t>
            </a:r>
            <a:r>
              <a:rPr sz="2400" dirty="0">
                <a:latin typeface="Verdana"/>
                <a:cs typeface="Verdana"/>
              </a:rPr>
              <a:t>cut </a:t>
            </a:r>
            <a:r>
              <a:rPr sz="2400" spc="-5" dirty="0">
                <a:latin typeface="Verdana"/>
                <a:cs typeface="Verdana"/>
              </a:rPr>
              <a:t>and dissect </a:t>
            </a:r>
            <a:r>
              <a:rPr sz="2400" spc="-10" dirty="0">
                <a:latin typeface="Verdana"/>
                <a:cs typeface="Verdana"/>
              </a:rPr>
              <a:t>fascia </a:t>
            </a:r>
            <a:r>
              <a:rPr sz="2400" dirty="0">
                <a:latin typeface="Verdana"/>
                <a:cs typeface="Verdana"/>
              </a:rPr>
              <a:t>and</a:t>
            </a:r>
            <a:r>
              <a:rPr sz="2400" spc="-65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muscle</a:t>
            </a:r>
            <a:endParaRPr sz="2400" dirty="0">
              <a:latin typeface="Verdana"/>
              <a:cs typeface="Verdana"/>
            </a:endParaRPr>
          </a:p>
          <a:p>
            <a:pPr marL="355600" indent="-342900">
              <a:spcBef>
                <a:spcPts val="630"/>
              </a:spcBef>
              <a:buClr>
                <a:srgbClr val="FD93FD"/>
              </a:buClr>
              <a:buFontTx/>
              <a:buChar char="•"/>
              <a:tabLst>
                <a:tab pos="354965" algn="l"/>
                <a:tab pos="355600" algn="l"/>
              </a:tabLst>
              <a:defRPr/>
            </a:pPr>
            <a:r>
              <a:rPr sz="2400" dirty="0">
                <a:latin typeface="Verdana"/>
                <a:cs typeface="Verdana"/>
              </a:rPr>
              <a:t>One </a:t>
            </a:r>
            <a:r>
              <a:rPr sz="2400" spc="-5" dirty="0">
                <a:latin typeface="Verdana"/>
                <a:cs typeface="Verdana"/>
              </a:rPr>
              <a:t>blunt </a:t>
            </a:r>
            <a:r>
              <a:rPr sz="2400" spc="-10" dirty="0">
                <a:latin typeface="Verdana"/>
                <a:cs typeface="Verdana"/>
              </a:rPr>
              <a:t>tip </a:t>
            </a:r>
            <a:r>
              <a:rPr sz="2400" spc="-5" dirty="0">
                <a:latin typeface="Verdana"/>
                <a:cs typeface="Verdana"/>
              </a:rPr>
              <a:t>and </a:t>
            </a:r>
            <a:r>
              <a:rPr sz="2400" dirty="0">
                <a:latin typeface="Verdana"/>
                <a:cs typeface="Verdana"/>
              </a:rPr>
              <a:t>one </a:t>
            </a:r>
            <a:r>
              <a:rPr sz="2400" spc="-5" dirty="0">
                <a:latin typeface="Verdana"/>
                <a:cs typeface="Verdana"/>
              </a:rPr>
              <a:t>sharp</a:t>
            </a:r>
            <a:r>
              <a:rPr sz="2400" spc="-45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tip</a:t>
            </a:r>
            <a:endParaRPr sz="24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960631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4613" y="535026"/>
            <a:ext cx="6951662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5" dirty="0"/>
              <a:t>Suture scissors (blunt</a:t>
            </a:r>
            <a:r>
              <a:rPr spc="-50" dirty="0"/>
              <a:t> </a:t>
            </a:r>
            <a:r>
              <a:rPr spc="-5" dirty="0"/>
              <a:t>blunt)</a:t>
            </a:r>
          </a:p>
        </p:txBody>
      </p:sp>
      <p:sp>
        <p:nvSpPr>
          <p:cNvPr id="50179" name="object 3"/>
          <p:cNvSpPr>
            <a:spLocks noChangeArrowheads="1"/>
          </p:cNvSpPr>
          <p:nvPr/>
        </p:nvSpPr>
        <p:spPr bwMode="auto">
          <a:xfrm>
            <a:off x="2438400" y="1371600"/>
            <a:ext cx="7772400" cy="42672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1598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46475" y="537408"/>
            <a:ext cx="5092700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95" dirty="0">
                <a:latin typeface="Times New Roman"/>
                <a:cs typeface="Times New Roman"/>
              </a:rPr>
              <a:t>Lister </a:t>
            </a:r>
            <a:r>
              <a:rPr spc="-130" dirty="0">
                <a:latin typeface="Times New Roman"/>
                <a:cs typeface="Times New Roman"/>
              </a:rPr>
              <a:t>Bandage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spc="-125" dirty="0">
                <a:latin typeface="Times New Roman"/>
                <a:cs typeface="Times New Roman"/>
              </a:rPr>
              <a:t>Scissors</a:t>
            </a:r>
          </a:p>
        </p:txBody>
      </p:sp>
      <p:sp>
        <p:nvSpPr>
          <p:cNvPr id="51203" name="object 3"/>
          <p:cNvSpPr>
            <a:spLocks noChangeArrowheads="1"/>
          </p:cNvSpPr>
          <p:nvPr/>
        </p:nvSpPr>
        <p:spPr bwMode="auto">
          <a:xfrm>
            <a:off x="1752600" y="1447800"/>
            <a:ext cx="8610600" cy="27432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04" name="object 4"/>
          <p:cNvSpPr txBox="1">
            <a:spLocks noChangeArrowheads="1"/>
          </p:cNvSpPr>
          <p:nvPr/>
        </p:nvSpPr>
        <p:spPr bwMode="auto">
          <a:xfrm>
            <a:off x="1981200" y="4572001"/>
            <a:ext cx="7772400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2710" rIns="0" bIns="0">
            <a:spAutoFit/>
          </a:bodyPr>
          <a:lstStyle>
            <a:lvl1pPr marL="355600" indent="-3429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  <a:tab pos="3556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725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 to remove bandages and dressings</a:t>
            </a:r>
          </a:p>
          <a:p>
            <a:pPr>
              <a:lnSpc>
                <a:spcPct val="101000"/>
              </a:lnSpc>
              <a:spcBef>
                <a:spcPts val="588"/>
              </a:spcBef>
              <a:buClr>
                <a:srgbClr val="FD93FD"/>
              </a:buClr>
              <a:buFontTx/>
              <a:buChar char="•"/>
            </a:pPr>
            <a:r>
              <a:rPr lang="en-US" altLang="en-U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Probe tip is blunt; inserted under bandages with  relative safety</a:t>
            </a:r>
          </a:p>
        </p:txBody>
      </p:sp>
    </p:spTree>
    <p:extLst>
      <p:ext uri="{BB962C8B-B14F-4D97-AF65-F5344CB8AC3E}">
        <p14:creationId xmlns:p14="http://schemas.microsoft.com/office/powerpoint/2010/main" val="25826675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Iris Suture Scissors</a:t>
            </a:r>
          </a:p>
        </p:txBody>
      </p:sp>
      <p:sp>
        <p:nvSpPr>
          <p:cNvPr id="5222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2590800"/>
            <a:ext cx="4038600" cy="2514600"/>
          </a:xfrm>
        </p:spPr>
        <p:txBody>
          <a:bodyPr/>
          <a:lstStyle/>
          <a:p>
            <a:pPr eaLnBrk="1" hangingPunct="1">
              <a:buClr>
                <a:srgbClr val="FE94FE"/>
              </a:buClr>
            </a:pPr>
            <a:r>
              <a:rPr lang="en-US" altLang="en-US" sz="2400"/>
              <a:t>Used to remove sutures</a:t>
            </a:r>
          </a:p>
          <a:p>
            <a:pPr eaLnBrk="1" hangingPunct="1">
              <a:buClr>
                <a:srgbClr val="FE94FE"/>
              </a:buClr>
            </a:pPr>
            <a:r>
              <a:rPr lang="en-US" altLang="en-US" sz="2400"/>
              <a:t>Blade has beak or hook to slide under sutures</a:t>
            </a:r>
          </a:p>
        </p:txBody>
      </p:sp>
      <p:pic>
        <p:nvPicPr>
          <p:cNvPr id="52228" name="Picture 7" descr="P102017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16675" y="1600201"/>
            <a:ext cx="3549650" cy="4530725"/>
          </a:xfrm>
          <a:noFill/>
        </p:spPr>
      </p:pic>
    </p:spTree>
    <p:extLst>
      <p:ext uri="{BB962C8B-B14F-4D97-AF65-F5344CB8AC3E}">
        <p14:creationId xmlns:p14="http://schemas.microsoft.com/office/powerpoint/2010/main" val="47388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>
          <a:xfrm>
            <a:off x="2438400" y="-9525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Grasping and Holding Instruments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414589" y="3352801"/>
            <a:ext cx="6554787" cy="8937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defRPr/>
            </a:pPr>
            <a:r>
              <a:rPr lang="en-US" altLang="en-US" sz="2400" dirty="0">
                <a:solidFill>
                  <a:schemeClr val="bg2">
                    <a:lumMod val="75000"/>
                  </a:schemeClr>
                </a:solidFill>
              </a:rPr>
              <a:t>A </a:t>
            </a:r>
            <a:r>
              <a:rPr lang="en-US" altLang="en-US" sz="2400" b="1" dirty="0">
                <a:solidFill>
                  <a:schemeClr val="bg2">
                    <a:lumMod val="75000"/>
                  </a:schemeClr>
                </a:solidFill>
              </a:rPr>
              <a:t>Backhaus towel clip </a:t>
            </a:r>
            <a:r>
              <a:rPr lang="en-US" altLang="en-US" sz="2400" dirty="0">
                <a:solidFill>
                  <a:schemeClr val="bg2">
                    <a:lumMod val="75000"/>
                  </a:schemeClr>
                </a:solidFill>
              </a:rPr>
              <a:t>is used to </a:t>
            </a:r>
            <a:r>
              <a:rPr lang="en-US" altLang="en-US" sz="2400" u="sng" dirty="0">
                <a:solidFill>
                  <a:schemeClr val="bg2">
                    <a:lumMod val="75000"/>
                  </a:schemeClr>
                </a:solidFill>
              </a:rPr>
              <a:t>hold</a:t>
            </a:r>
            <a:r>
              <a:rPr lang="en-US" altLang="en-US" sz="2400" dirty="0">
                <a:solidFill>
                  <a:schemeClr val="bg2">
                    <a:lumMod val="75000"/>
                  </a:schemeClr>
                </a:solidFill>
              </a:rPr>
              <a:t> towels and drapes in place.  Other name: towel clamp. </a:t>
            </a:r>
          </a:p>
          <a:p>
            <a:pPr eaLnBrk="1" fontAlgn="auto" hangingPunct="1">
              <a:defRPr/>
            </a:pPr>
            <a:endParaRPr lang="en-US" altLang="en-US" sz="2400" dirty="0">
              <a:solidFill>
                <a:schemeClr val="bg2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endParaRPr lang="en-US" altLang="en-US" sz="2400" dirty="0">
              <a:solidFill>
                <a:schemeClr val="bg2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endParaRPr lang="en-US" altLang="en-US" sz="2400" dirty="0">
              <a:solidFill>
                <a:schemeClr val="bg2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endParaRPr lang="en-US" altLang="en-US" sz="2400" dirty="0">
              <a:solidFill>
                <a:schemeClr val="bg2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endParaRPr lang="en-US" altLang="en-US" sz="2400" dirty="0">
              <a:solidFill>
                <a:schemeClr val="bg2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endParaRPr lang="en-US" altLang="en-US" sz="2400" dirty="0">
              <a:solidFill>
                <a:schemeClr val="bg2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endParaRPr lang="en-US" alt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3252" name="object 3"/>
          <p:cNvSpPr>
            <a:spLocks noChangeArrowheads="1"/>
          </p:cNvSpPr>
          <p:nvPr/>
        </p:nvSpPr>
        <p:spPr bwMode="auto">
          <a:xfrm>
            <a:off x="2743201" y="2951164"/>
            <a:ext cx="6226175" cy="352583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6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59126" y="535027"/>
            <a:ext cx="5864225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tabLst>
                <a:tab pos="2621915" algn="l"/>
              </a:tabLst>
              <a:defRPr/>
            </a:pPr>
            <a:r>
              <a:rPr spc="-5" dirty="0"/>
              <a:t>Backhaus</a:t>
            </a:r>
            <a:r>
              <a:rPr lang="en-CA" spc="-5" dirty="0"/>
              <a:t> </a:t>
            </a:r>
            <a:r>
              <a:rPr spc="-5" dirty="0"/>
              <a:t>towel</a:t>
            </a:r>
            <a:r>
              <a:rPr spc="-80" dirty="0"/>
              <a:t> </a:t>
            </a:r>
            <a:r>
              <a:rPr spc="-5" dirty="0"/>
              <a:t>clamps</a:t>
            </a:r>
          </a:p>
        </p:txBody>
      </p:sp>
      <p:sp>
        <p:nvSpPr>
          <p:cNvPr id="54275" name="object 3"/>
          <p:cNvSpPr>
            <a:spLocks noChangeArrowheads="1"/>
          </p:cNvSpPr>
          <p:nvPr/>
        </p:nvSpPr>
        <p:spPr bwMode="auto">
          <a:xfrm>
            <a:off x="2895600" y="1600200"/>
            <a:ext cx="6210300" cy="4114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3792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304800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BASIC SURGICAL INSTRUMENTS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828800"/>
            <a:ext cx="7469188" cy="37671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Basic laparotomy instruments are essential to accomplish most types of general surgery.  Each instrument can be placed into one of the four following basic categories: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Retracting and Occluding Instruments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Cutting and Dissecting Instruments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Clamping and Occluding Instruments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Grasping and Holding Instruments</a:t>
            </a:r>
          </a:p>
        </p:txBody>
      </p:sp>
    </p:spTree>
    <p:extLst>
      <p:ext uri="{BB962C8B-B14F-4D97-AF65-F5344CB8AC3E}">
        <p14:creationId xmlns:p14="http://schemas.microsoft.com/office/powerpoint/2010/main" val="292521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2068513" y="768350"/>
            <a:ext cx="8229600" cy="5540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Sponge Forceps</a:t>
            </a:r>
          </a:p>
        </p:txBody>
      </p:sp>
      <p:pic>
        <p:nvPicPr>
          <p:cNvPr id="55299" name="Picture 7" descr="P1020192 - Cop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22463" y="1322389"/>
            <a:ext cx="6781800" cy="2549525"/>
          </a:xfrm>
          <a:noFill/>
        </p:spPr>
      </p:pic>
      <p:pic>
        <p:nvPicPr>
          <p:cNvPr id="55300" name="Picture 9" descr="P10201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962401"/>
            <a:ext cx="27432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Rectangle 12"/>
          <p:cNvSpPr>
            <a:spLocks noChangeArrowheads="1"/>
          </p:cNvSpPr>
          <p:nvPr/>
        </p:nvSpPr>
        <p:spPr bwMode="auto">
          <a:xfrm>
            <a:off x="2286000" y="3657601"/>
            <a:ext cx="46482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E94FE"/>
              </a:buClr>
              <a:buSzPct val="75000"/>
              <a:buFont typeface="Wingdings" panose="05000000000000000000" pitchFamily="2" charset="2"/>
              <a:buNone/>
            </a:pPr>
            <a:endParaRPr lang="en-US" altLang="en-US" sz="2400">
              <a:latin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FE94FE"/>
              </a:buClr>
              <a:buSzPct val="75000"/>
              <a:buFont typeface="Wingdings" panose="05000000000000000000" pitchFamily="2" charset="2"/>
              <a:buChar char="p"/>
            </a:pPr>
            <a:r>
              <a:rPr lang="en-US" altLang="en-US" sz="2400">
                <a:latin typeface="Arial" panose="020B0604020202020204" pitchFamily="34" charset="0"/>
              </a:rPr>
              <a:t>Used to hold gauze squares or sponge to “mop up” the surgical site</a:t>
            </a:r>
          </a:p>
          <a:p>
            <a:pPr eaLnBrk="1" hangingPunct="1">
              <a:spcBef>
                <a:spcPct val="20000"/>
              </a:spcBef>
              <a:buClr>
                <a:srgbClr val="FE94FE"/>
              </a:buClr>
              <a:buSzPct val="75000"/>
              <a:buFont typeface="Wingdings" panose="05000000000000000000" pitchFamily="2" charset="2"/>
              <a:buChar char="p"/>
            </a:pPr>
            <a:r>
              <a:rPr lang="en-US" altLang="en-US" sz="2400">
                <a:latin typeface="Arial" panose="020B0604020202020204" pitchFamily="34" charset="0"/>
              </a:rPr>
              <a:t>Jaws are serrated</a:t>
            </a:r>
          </a:p>
          <a:p>
            <a:pPr eaLnBrk="1" hangingPunct="1">
              <a:spcBef>
                <a:spcPct val="20000"/>
              </a:spcBef>
              <a:buClr>
                <a:srgbClr val="FE94FE"/>
              </a:buClr>
              <a:buSzPct val="75000"/>
              <a:buFont typeface="Wingdings" panose="05000000000000000000" pitchFamily="2" charset="2"/>
              <a:buChar char="p"/>
            </a:pPr>
            <a:endParaRPr lang="en-US" altLang="en-US" sz="2400">
              <a:latin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FE94FE"/>
              </a:buClr>
              <a:buSzPct val="75000"/>
              <a:buFont typeface="Wingdings" panose="05000000000000000000" pitchFamily="2" charset="2"/>
              <a:buNone/>
            </a:pPr>
            <a:endParaRPr lang="en-US" altLang="en-US" sz="2400"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1905001" y="-101600"/>
            <a:ext cx="8393113" cy="990600"/>
          </a:xfrm>
          <a:prstGeom prst="rect">
            <a:avLst/>
          </a:prstGeom>
          <a:effectLst/>
        </p:spPr>
        <p:txBody>
          <a:bodyPr anchor="ctr"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ln w="3175" cmpd="sng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Grasping and Holding Instruments</a:t>
            </a:r>
          </a:p>
        </p:txBody>
      </p:sp>
    </p:spTree>
    <p:extLst>
      <p:ext uri="{BB962C8B-B14F-4D97-AF65-F5344CB8AC3E}">
        <p14:creationId xmlns:p14="http://schemas.microsoft.com/office/powerpoint/2010/main" val="27445051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2057400" y="533400"/>
            <a:ext cx="6554788" cy="3767138"/>
          </a:xfrm>
        </p:spPr>
        <p:txBody>
          <a:bodyPr/>
          <a:lstStyle/>
          <a:p>
            <a:endParaRPr lang="en-CA" altLang="en-US" smtClean="0"/>
          </a:p>
        </p:txBody>
      </p:sp>
      <p:pic>
        <p:nvPicPr>
          <p:cNvPr id="56323" name="Picture 2" descr="Foerster Sponge Holding Forceps Curved Serrated 25 cm – Medikreb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8180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Transfer Forceps</a:t>
            </a:r>
          </a:p>
        </p:txBody>
      </p:sp>
      <p:pic>
        <p:nvPicPr>
          <p:cNvPr id="57347" name="Picture 12" descr="P102013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007" y="1882212"/>
            <a:ext cx="4039985" cy="1625138"/>
          </a:xfrm>
          <a:noFill/>
        </p:spPr>
      </p:pic>
      <p:pic>
        <p:nvPicPr>
          <p:cNvPr id="57348" name="Picture 13" descr="P102014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85" y="4263260"/>
            <a:ext cx="2664229" cy="1546167"/>
          </a:xfrm>
          <a:noFill/>
        </p:spPr>
      </p:pic>
      <p:sp>
        <p:nvSpPr>
          <p:cNvPr id="57349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1828800" y="1219200"/>
            <a:ext cx="8839200" cy="990600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/>
              <a:t>When sterile, transfer forceps;</a:t>
            </a:r>
          </a:p>
          <a:p>
            <a:pPr eaLnBrk="1" hangingPunct="1">
              <a:buClr>
                <a:srgbClr val="FE94FE"/>
              </a:buClr>
            </a:pPr>
            <a:r>
              <a:rPr lang="en-US" altLang="en-US" sz="2400"/>
              <a:t>arrange items on sterile tray</a:t>
            </a:r>
          </a:p>
          <a:p>
            <a:pPr eaLnBrk="1" hangingPunct="1">
              <a:buClr>
                <a:srgbClr val="FE94FE"/>
              </a:buClr>
            </a:pPr>
            <a:r>
              <a:rPr lang="en-US" altLang="en-US" sz="2400"/>
              <a:t>transfer items to sterile field</a:t>
            </a:r>
          </a:p>
          <a:p>
            <a:pPr eaLnBrk="1" hangingPunct="1">
              <a:buClr>
                <a:srgbClr val="FE94FE"/>
              </a:buClr>
            </a:pPr>
            <a:endParaRPr lang="en-US" altLang="en-US" sz="2400"/>
          </a:p>
          <a:p>
            <a:pPr eaLnBrk="1" hangingPunct="1">
              <a:buClr>
                <a:srgbClr val="FE94FE"/>
              </a:buClr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55190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19400" y="186489"/>
            <a:ext cx="6999288" cy="5668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tabLst>
                <a:tab pos="1617980" algn="l"/>
              </a:tabLst>
              <a:defRPr/>
            </a:pPr>
            <a:r>
              <a:rPr sz="4000" spc="-10" dirty="0"/>
              <a:t>Doyen	</a:t>
            </a:r>
            <a:r>
              <a:rPr sz="4000" spc="-5" dirty="0"/>
              <a:t>Intestinal</a:t>
            </a:r>
            <a:r>
              <a:rPr sz="4000" spc="-80" dirty="0"/>
              <a:t> </a:t>
            </a:r>
            <a:r>
              <a:rPr sz="4000" spc="-5" dirty="0"/>
              <a:t>Forceps</a:t>
            </a:r>
            <a:endParaRPr sz="4000" dirty="0"/>
          </a:p>
        </p:txBody>
      </p:sp>
      <p:pic>
        <p:nvPicPr>
          <p:cNvPr id="5837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8077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5630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object 2"/>
          <p:cNvGrpSpPr>
            <a:grpSpLocks/>
          </p:cNvGrpSpPr>
          <p:nvPr/>
        </p:nvGrpSpPr>
        <p:grpSpPr bwMode="auto">
          <a:xfrm>
            <a:off x="1676400" y="1143000"/>
            <a:ext cx="7924800" cy="5589588"/>
            <a:chOff x="0" y="1267967"/>
            <a:chExt cx="7924800" cy="5590540"/>
          </a:xfrm>
        </p:grpSpPr>
        <p:sp>
          <p:nvSpPr>
            <p:cNvPr id="59397" name="object 3"/>
            <p:cNvSpPr>
              <a:spLocks noChangeArrowheads="1"/>
            </p:cNvSpPr>
            <p:nvPr/>
          </p:nvSpPr>
          <p:spPr bwMode="auto">
            <a:xfrm>
              <a:off x="2120392" y="1267967"/>
              <a:ext cx="5804408" cy="3771392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9398" name="object 4"/>
            <p:cNvSpPr>
              <a:spLocks noChangeArrowheads="1"/>
            </p:cNvSpPr>
            <p:nvPr/>
          </p:nvSpPr>
          <p:spPr bwMode="auto">
            <a:xfrm>
              <a:off x="0" y="3733800"/>
              <a:ext cx="4114800" cy="31242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76500" y="162677"/>
            <a:ext cx="6629400" cy="5668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4000" spc="-5" dirty="0"/>
              <a:t>D</a:t>
            </a:r>
            <a:r>
              <a:rPr lang="en-CA" sz="4000" spc="-5" dirty="0"/>
              <a:t>e</a:t>
            </a:r>
            <a:r>
              <a:rPr sz="4000" spc="-5" dirty="0" err="1"/>
              <a:t>bakey</a:t>
            </a:r>
            <a:r>
              <a:rPr sz="4000" spc="-5" dirty="0"/>
              <a:t> Satinsky</a:t>
            </a:r>
            <a:r>
              <a:rPr sz="4000" spc="-90" dirty="0"/>
              <a:t> </a:t>
            </a:r>
            <a:r>
              <a:rPr sz="4000" spc="-5" dirty="0"/>
              <a:t>Clamp</a:t>
            </a:r>
            <a:endParaRPr sz="4000" dirty="0"/>
          </a:p>
        </p:txBody>
      </p:sp>
      <p:sp>
        <p:nvSpPr>
          <p:cNvPr id="59396" name="Rectangle 1"/>
          <p:cNvSpPr>
            <a:spLocks noChangeArrowheads="1"/>
          </p:cNvSpPr>
          <p:nvPr/>
        </p:nvSpPr>
        <p:spPr bwMode="auto">
          <a:xfrm>
            <a:off x="5048250" y="1279526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CA" altLang="en-US" b="1">
                <a:solidFill>
                  <a:srgbClr val="222222"/>
                </a:solidFill>
                <a:latin typeface="Arial" panose="020B0604020202020204" pitchFamily="34" charset="0"/>
              </a:rPr>
              <a:t>DeBAKEY</a:t>
            </a:r>
            <a:r>
              <a:rPr lang="en-CA" altLang="en-US">
                <a:solidFill>
                  <a:srgbClr val="222222"/>
                </a:solidFill>
                <a:latin typeface="Arial" panose="020B0604020202020204" pitchFamily="34" charset="0"/>
              </a:rPr>
              <a:t> Curved </a:t>
            </a:r>
            <a:r>
              <a:rPr lang="en-CA" altLang="en-US" b="1">
                <a:solidFill>
                  <a:srgbClr val="222222"/>
                </a:solidFill>
                <a:latin typeface="Arial" panose="020B0604020202020204" pitchFamily="34" charset="0"/>
              </a:rPr>
              <a:t>Peripheral Vascular Clamp</a:t>
            </a: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5333716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bject 3"/>
          <p:cNvSpPr>
            <a:spLocks noChangeArrowheads="1"/>
          </p:cNvSpPr>
          <p:nvPr/>
        </p:nvSpPr>
        <p:spPr bwMode="auto">
          <a:xfrm>
            <a:off x="1752601" y="152401"/>
            <a:ext cx="4100513" cy="64738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6248400" y="2590800"/>
            <a:ext cx="3257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CA" altLang="en-US" b="1">
                <a:solidFill>
                  <a:srgbClr val="333333"/>
                </a:solidFill>
                <a:latin typeface="Market Sans"/>
              </a:rPr>
              <a:t>Duval Lung Tissue Forceps </a:t>
            </a:r>
          </a:p>
        </p:txBody>
      </p:sp>
    </p:spTree>
    <p:extLst>
      <p:ext uri="{BB962C8B-B14F-4D97-AF65-F5344CB8AC3E}">
        <p14:creationId xmlns:p14="http://schemas.microsoft.com/office/powerpoint/2010/main" val="40731023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object 2"/>
          <p:cNvSpPr>
            <a:spLocks noChangeArrowheads="1"/>
          </p:cNvSpPr>
          <p:nvPr/>
        </p:nvSpPr>
        <p:spPr bwMode="auto">
          <a:xfrm>
            <a:off x="1676400" y="1295401"/>
            <a:ext cx="3962400" cy="47593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71800" y="338889"/>
            <a:ext cx="5245100" cy="5668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4000" spc="-5" dirty="0"/>
              <a:t>Bulldog vascular</a:t>
            </a:r>
            <a:r>
              <a:rPr sz="4000" spc="-65" dirty="0"/>
              <a:t> </a:t>
            </a:r>
            <a:r>
              <a:rPr sz="4000" spc="-5" dirty="0"/>
              <a:t>clamp</a:t>
            </a:r>
            <a:endParaRPr sz="4000" dirty="0"/>
          </a:p>
        </p:txBody>
      </p:sp>
      <p:pic>
        <p:nvPicPr>
          <p:cNvPr id="6144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0" y="1330325"/>
            <a:ext cx="4800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9629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09801" y="641226"/>
            <a:ext cx="5451475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160" dirty="0"/>
              <a:t>Metallic</a:t>
            </a:r>
            <a:r>
              <a:rPr sz="3600" spc="-225" dirty="0"/>
              <a:t> </a:t>
            </a:r>
            <a:r>
              <a:rPr sz="3600" spc="175" dirty="0"/>
              <a:t>Probe</a:t>
            </a:r>
            <a:endParaRPr sz="3600" dirty="0"/>
          </a:p>
        </p:txBody>
      </p:sp>
      <p:sp>
        <p:nvSpPr>
          <p:cNvPr id="62467" name="object 4"/>
          <p:cNvSpPr txBox="1">
            <a:spLocks noChangeArrowheads="1"/>
          </p:cNvSpPr>
          <p:nvPr/>
        </p:nvSpPr>
        <p:spPr bwMode="auto">
          <a:xfrm>
            <a:off x="1600201" y="1600200"/>
            <a:ext cx="3787775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50800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4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in fistulectomies.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assess the  depth of penetrating  injuries.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assess the  length of sinus.</a:t>
            </a:r>
          </a:p>
        </p:txBody>
      </p:sp>
      <p:pic>
        <p:nvPicPr>
          <p:cNvPr id="62468" name="Picture 6" descr="Fistula Director Length: 145mm – German Standard 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275" y="301626"/>
            <a:ext cx="2971800" cy="399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8" descr="S42-7122 Instramed Sterile Silver Probe 13cm with Ey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49575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9344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51064" y="488826"/>
            <a:ext cx="7069137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35" dirty="0"/>
              <a:t>Kelly’s </a:t>
            </a:r>
            <a:r>
              <a:rPr sz="3600" spc="150" dirty="0"/>
              <a:t>rectal</a:t>
            </a:r>
            <a:r>
              <a:rPr sz="3600" spc="-310" dirty="0"/>
              <a:t> </a:t>
            </a:r>
            <a:r>
              <a:rPr sz="3600" spc="200" dirty="0"/>
              <a:t>Speculum</a:t>
            </a:r>
            <a:endParaRPr sz="3600" dirty="0"/>
          </a:p>
        </p:txBody>
      </p:sp>
      <p:sp>
        <p:nvSpPr>
          <p:cNvPr id="63491" name="object 4"/>
          <p:cNvSpPr txBox="1">
            <a:spLocks noChangeArrowheads="1"/>
          </p:cNvSpPr>
          <p:nvPr/>
        </p:nvSpPr>
        <p:spPr bwMode="auto">
          <a:xfrm>
            <a:off x="2151064" y="1655763"/>
            <a:ext cx="3570287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diagnose  haemorroids,anal  polyps, internal  opening of the  perianal fistula.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take biopsy  from anal, rectal  growth.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in polypectomy.</a:t>
            </a:r>
          </a:p>
        </p:txBody>
      </p:sp>
      <p:pic>
        <p:nvPicPr>
          <p:cNvPr id="63492" name="Picture 8" descr="Amazon.com: Hirschman Anoscope: Health &amp; Personal C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1484313"/>
            <a:ext cx="39338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22416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TUBES &amp; DRAINS</a:t>
            </a:r>
            <a:endParaRPr lang="en-US" dirty="0"/>
          </a:p>
        </p:txBody>
      </p:sp>
      <p:sp>
        <p:nvSpPr>
          <p:cNvPr id="64515" name="Text Placeholder 2"/>
          <p:cNvSpPr>
            <a:spLocks noGrp="1"/>
          </p:cNvSpPr>
          <p:nvPr>
            <p:ph type="body" sz="half" idx="1"/>
          </p:nvPr>
        </p:nvSpPr>
        <p:spPr>
          <a:xfrm>
            <a:off x="1981200" y="1600201"/>
            <a:ext cx="8229600" cy="4530725"/>
          </a:xfrm>
        </p:spPr>
        <p:txBody>
          <a:bodyPr/>
          <a:lstStyle/>
          <a:p>
            <a:pPr eaLnBrk="1" hangingPunct="1"/>
            <a:r>
              <a:rPr lang="en-US" altLang="en-US" smtClean="0"/>
              <a:t>1.NGT(nasogastric tubes) for GI decompression.</a:t>
            </a:r>
          </a:p>
          <a:p>
            <a:pPr eaLnBrk="1" hangingPunct="1"/>
            <a:r>
              <a:rPr lang="en-US" altLang="en-US" smtClean="0"/>
              <a:t>2.singstaken tube – for arresting bleeding  oesophageal varices.</a:t>
            </a:r>
          </a:p>
          <a:p>
            <a:pPr eaLnBrk="1" hangingPunct="1"/>
            <a:r>
              <a:rPr lang="en-US" altLang="en-US" smtClean="0"/>
              <a:t>3.chest tube for pneumothorax,hemothorax,pleural effusion and drainage of pus.</a:t>
            </a:r>
          </a:p>
          <a:p>
            <a:pPr eaLnBrk="1" hangingPunct="1"/>
            <a:r>
              <a:rPr lang="en-US" altLang="en-US" smtClean="0"/>
              <a:t>4.urine catheter (Foleys catheter)</a:t>
            </a:r>
          </a:p>
          <a:p>
            <a:pPr eaLnBrk="1" hangingPunct="1"/>
            <a:r>
              <a:rPr lang="en-US" altLang="en-US" smtClean="0"/>
              <a:t>5.central venous line catheter.</a:t>
            </a:r>
          </a:p>
        </p:txBody>
      </p:sp>
    </p:spTree>
    <p:extLst>
      <p:ext uri="{BB962C8B-B14F-4D97-AF65-F5344CB8AC3E}">
        <p14:creationId xmlns:p14="http://schemas.microsoft.com/office/powerpoint/2010/main" val="324118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/>
              <a:t>Retracting and Exposing Instruments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962025"/>
            <a:ext cx="5257800" cy="5791200"/>
          </a:xfrm>
        </p:spPr>
        <p:txBody>
          <a:bodyPr/>
          <a:lstStyle/>
          <a:p>
            <a:pPr eaLnBrk="1" hangingPunct="1"/>
            <a:r>
              <a:rPr lang="en-US" altLang="en-US" sz="2400"/>
              <a:t>used to hold back or retract organs or tissue to gain exposure to the operative site.   They are either "self-retaining" (stay open on their own) or "manual" (held by hand).  When identifying retractors, look at the blade, not the handle.</a:t>
            </a:r>
          </a:p>
        </p:txBody>
      </p:sp>
      <p:pic>
        <p:nvPicPr>
          <p:cNvPr id="10244" name="Picture 6" descr="Surgical Retractors &amp; Hooks - National Surgical Corpo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1295401"/>
            <a:ext cx="342900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282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NGT Feeding Tube Silicone 1pc | Shopee Philipp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819973"/>
            <a:ext cx="4286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Rectangle 5"/>
          <p:cNvSpPr>
            <a:spLocks noChangeArrowheads="1"/>
          </p:cNvSpPr>
          <p:nvPr/>
        </p:nvSpPr>
        <p:spPr bwMode="auto">
          <a:xfrm>
            <a:off x="2368550" y="5257800"/>
            <a:ext cx="2705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</a:rPr>
              <a:t>NGT(nasogastric tubes</a:t>
            </a:r>
          </a:p>
        </p:txBody>
      </p:sp>
      <p:sp>
        <p:nvSpPr>
          <p:cNvPr id="65541" name="Rectangle 7"/>
          <p:cNvSpPr>
            <a:spLocks noChangeArrowheads="1"/>
          </p:cNvSpPr>
          <p:nvPr/>
        </p:nvSpPr>
        <p:spPr bwMode="auto">
          <a:xfrm>
            <a:off x="6400800" y="5756275"/>
            <a:ext cx="2070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singstaken tube </a:t>
            </a:r>
          </a:p>
        </p:txBody>
      </p:sp>
      <p:pic>
        <p:nvPicPr>
          <p:cNvPr id="1026" name="Picture 2" descr="Photograph shows a Sengstaken-Blakemore tube. | Downloa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125" y="352541"/>
            <a:ext cx="4246251" cy="509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0767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ovidien Sentinel Seal Chest Drainage Unit Dry Suction Dual Drai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3233738"/>
            <a:ext cx="4340225" cy="362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4" descr="Chest Tube Placement vs Needle Aspiration for Spontaneous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4340225" cy="321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6" descr="Rusch Gold 2-Way Silicone Coated Foley Catheter [Use FSA$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13" y="0"/>
            <a:ext cx="4762500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Picture 8" descr="Central Venous Catheter Sets and Trays Five Lumen - Unimpregnated 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6" y="3200400"/>
            <a:ext cx="48037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Rectangle 2"/>
          <p:cNvSpPr>
            <a:spLocks noChangeArrowheads="1"/>
          </p:cNvSpPr>
          <p:nvPr/>
        </p:nvSpPr>
        <p:spPr bwMode="auto">
          <a:xfrm>
            <a:off x="6172200" y="6249988"/>
            <a:ext cx="3328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</a:rPr>
              <a:t>central venous line catheter</a:t>
            </a:r>
          </a:p>
        </p:txBody>
      </p:sp>
      <p:sp>
        <p:nvSpPr>
          <p:cNvPr id="66567" name="Rectangle 3"/>
          <p:cNvSpPr>
            <a:spLocks noChangeArrowheads="1"/>
          </p:cNvSpPr>
          <p:nvPr/>
        </p:nvSpPr>
        <p:spPr bwMode="auto">
          <a:xfrm>
            <a:off x="1676400" y="2057400"/>
            <a:ext cx="1449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chest tube </a:t>
            </a:r>
          </a:p>
        </p:txBody>
      </p:sp>
      <p:sp>
        <p:nvSpPr>
          <p:cNvPr id="66568" name="Rectangle 4"/>
          <p:cNvSpPr>
            <a:spLocks noChangeArrowheads="1"/>
          </p:cNvSpPr>
          <p:nvPr/>
        </p:nvSpPr>
        <p:spPr bwMode="auto">
          <a:xfrm>
            <a:off x="7010400" y="2592389"/>
            <a:ext cx="1835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</a:rPr>
              <a:t>urine catheter </a:t>
            </a:r>
          </a:p>
        </p:txBody>
      </p:sp>
    </p:spTree>
    <p:extLst>
      <p:ext uri="{BB962C8B-B14F-4D97-AF65-F5344CB8AC3E}">
        <p14:creationId xmlns:p14="http://schemas.microsoft.com/office/powerpoint/2010/main" val="125351182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Types of drains</a:t>
            </a:r>
            <a:endParaRPr lang="en-US" dirty="0"/>
          </a:p>
        </p:txBody>
      </p:sp>
      <p:sp>
        <p:nvSpPr>
          <p:cNvPr id="67587" name="Text Placeholder 2"/>
          <p:cNvSpPr>
            <a:spLocks noGrp="1"/>
          </p:cNvSpPr>
          <p:nvPr>
            <p:ph type="body" sz="half" idx="1"/>
          </p:nvPr>
        </p:nvSpPr>
        <p:spPr>
          <a:xfrm>
            <a:off x="1981200" y="3352801"/>
            <a:ext cx="4038600" cy="3311525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Open system  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mtClean="0"/>
              <a:t>1- corrugated tubes</a:t>
            </a:r>
          </a:p>
        </p:txBody>
      </p:sp>
      <p:sp>
        <p:nvSpPr>
          <p:cNvPr id="67588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3630613"/>
            <a:ext cx="4038600" cy="35052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Closed system 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b="1" smtClean="0">
                <a:solidFill>
                  <a:schemeClr val="tx1"/>
                </a:solidFill>
              </a:rPr>
              <a:t>1-passive:  tube drain.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b="1" smtClean="0">
                <a:solidFill>
                  <a:schemeClr val="tx1"/>
                </a:solidFill>
              </a:rPr>
              <a:t>2-Active:  radivac drain (-ve pressure)</a:t>
            </a:r>
          </a:p>
        </p:txBody>
      </p:sp>
      <p:pic>
        <p:nvPicPr>
          <p:cNvPr id="67589" name="Picture 8" descr="Surgery And Wound Drainage | Products | Srima Surgical | All Typ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785813"/>
            <a:ext cx="3352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6" descr="HTML Frames Example - Cont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71613"/>
            <a:ext cx="3352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23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0" y="488826"/>
            <a:ext cx="4762500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140" dirty="0"/>
              <a:t>Flatus</a:t>
            </a:r>
            <a:r>
              <a:rPr sz="3600" spc="-250" dirty="0"/>
              <a:t> </a:t>
            </a:r>
            <a:r>
              <a:rPr sz="3600" spc="245" dirty="0"/>
              <a:t>tube</a:t>
            </a:r>
            <a:endParaRPr sz="3600" dirty="0"/>
          </a:p>
        </p:txBody>
      </p:sp>
      <p:sp>
        <p:nvSpPr>
          <p:cNvPr id="68611" name="object 4"/>
          <p:cNvSpPr txBox="1">
            <a:spLocks noChangeArrowheads="1"/>
          </p:cNvSpPr>
          <p:nvPr/>
        </p:nvSpPr>
        <p:spPr bwMode="auto">
          <a:xfrm>
            <a:off x="2044700" y="2133601"/>
            <a:ext cx="3557588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relieve  gaseous distension of  large gut due to  paralytic ileus.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decompress  sigmoid volvulus non  operatively.</a:t>
            </a:r>
          </a:p>
        </p:txBody>
      </p:sp>
      <p:pic>
        <p:nvPicPr>
          <p:cNvPr id="68612" name="Picture 6" descr="Jyoti Rubber Industr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1" y="1676400"/>
            <a:ext cx="30003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23096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57400" y="609601"/>
            <a:ext cx="4338638" cy="574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b="1" spc="-15" dirty="0">
                <a:solidFill>
                  <a:srgbClr val="FF8D3D"/>
                </a:solidFill>
                <a:latin typeface="Times New Roman"/>
                <a:cs typeface="Times New Roman"/>
              </a:rPr>
              <a:t>Mayo’s </a:t>
            </a:r>
            <a:r>
              <a:rPr sz="3600" b="1" spc="85" dirty="0">
                <a:solidFill>
                  <a:srgbClr val="FF8D3D"/>
                </a:solidFill>
                <a:latin typeface="Times New Roman"/>
                <a:cs typeface="Times New Roman"/>
              </a:rPr>
              <a:t>Vein</a:t>
            </a:r>
            <a:r>
              <a:rPr sz="3600" b="1" spc="-440" dirty="0">
                <a:solidFill>
                  <a:srgbClr val="FF8D3D"/>
                </a:solidFill>
                <a:latin typeface="Times New Roman"/>
                <a:cs typeface="Times New Roman"/>
              </a:rPr>
              <a:t> </a:t>
            </a:r>
            <a:r>
              <a:rPr sz="3600" b="1" spc="155" dirty="0">
                <a:solidFill>
                  <a:srgbClr val="FF8D3D"/>
                </a:solidFill>
                <a:latin typeface="Times New Roman"/>
                <a:cs typeface="Times New Roman"/>
              </a:rPr>
              <a:t>stripper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69635" name="object 4"/>
          <p:cNvSpPr txBox="1">
            <a:spLocks noChangeArrowheads="1"/>
          </p:cNvSpPr>
          <p:nvPr/>
        </p:nvSpPr>
        <p:spPr bwMode="auto">
          <a:xfrm>
            <a:off x="1905000" y="2209801"/>
            <a:ext cx="37719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</a:pPr>
            <a:r>
              <a:rPr lang="en-US" altLang="en-US" sz="2200">
                <a:solidFill>
                  <a:srgbClr val="EF7E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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do stripping of  varicose veins.</a:t>
            </a:r>
          </a:p>
        </p:txBody>
      </p:sp>
      <p:pic>
        <p:nvPicPr>
          <p:cNvPr id="69636" name="Picture 6" descr="NABATOFF Vein Stripper Set Medical Surgical Instruments: Amazo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744538"/>
            <a:ext cx="3657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8" descr="Açık Ameliyatlar – Kocaeli Varis Merkez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4267201"/>
            <a:ext cx="5599113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41552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bject 5"/>
          <p:cNvSpPr>
            <a:spLocks noGrp="1"/>
          </p:cNvSpPr>
          <p:nvPr>
            <p:ph type="title"/>
          </p:nvPr>
        </p:nvSpPr>
        <p:spPr bwMode="auto">
          <a:xfrm>
            <a:off x="2151064" y="179529"/>
            <a:ext cx="6554787" cy="1231619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270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altLang="en-US" cap="none" smtClean="0">
                <a:ln>
                  <a:noFill/>
                </a:ln>
              </a:rPr>
              <a:t>DISPOSABLE CORE BIOPSY TROCAR AND  NEEDLE</a:t>
            </a:r>
          </a:p>
        </p:txBody>
      </p:sp>
      <p:sp>
        <p:nvSpPr>
          <p:cNvPr id="70659" name="object 6"/>
          <p:cNvSpPr txBox="1">
            <a:spLocks noChangeArrowheads="1"/>
          </p:cNvSpPr>
          <p:nvPr/>
        </p:nvSpPr>
        <p:spPr bwMode="auto">
          <a:xfrm>
            <a:off x="2151063" y="1655763"/>
            <a:ext cx="35433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</a:pPr>
            <a:r>
              <a:rPr lang="en-US" altLang="en-US" sz="2200">
                <a:solidFill>
                  <a:srgbClr val="EF7E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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take core  biopsy from</a:t>
            </a:r>
          </a:p>
          <a:p>
            <a:pPr eaLnBrk="1" hangingPunct="1"/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breast, liver for tissue  diagnosis.</a:t>
            </a:r>
          </a:p>
        </p:txBody>
      </p:sp>
      <p:pic>
        <p:nvPicPr>
          <p:cNvPr id="7066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14" y="3633928"/>
            <a:ext cx="4051349" cy="308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1" y="1350169"/>
            <a:ext cx="5168900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22551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14600" y="641226"/>
            <a:ext cx="3733800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235" dirty="0"/>
              <a:t>Bone</a:t>
            </a:r>
            <a:r>
              <a:rPr sz="3600" spc="-225" dirty="0"/>
              <a:t> </a:t>
            </a:r>
            <a:r>
              <a:rPr sz="3600" spc="30" dirty="0"/>
              <a:t>Saw</a:t>
            </a:r>
            <a:endParaRPr sz="3600" dirty="0"/>
          </a:p>
        </p:txBody>
      </p:sp>
      <p:sp>
        <p:nvSpPr>
          <p:cNvPr id="71683" name="object 4"/>
          <p:cNvSpPr txBox="1">
            <a:spLocks noChangeArrowheads="1"/>
          </p:cNvSpPr>
          <p:nvPr/>
        </p:nvSpPr>
        <p:spPr bwMode="auto">
          <a:xfrm>
            <a:off x="2151064" y="1655763"/>
            <a:ext cx="3259137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cut bone in  case amputation.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To cut casts.</a:t>
            </a:r>
          </a:p>
        </p:txBody>
      </p:sp>
      <p:pic>
        <p:nvPicPr>
          <p:cNvPr id="71684" name="Picture 6" descr="Oscillating / Orthopedic Bone Saw Model OTS-1 | Orthopedic Drill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066800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8" descr="Amazon.com: SurgicalOnline - Satterlee Bone Saw 13&quot; Ring Handle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3025775"/>
            <a:ext cx="3662362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0937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7400" y="641226"/>
            <a:ext cx="4419600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65" dirty="0"/>
              <a:t>Giglie’s</a:t>
            </a:r>
            <a:r>
              <a:rPr sz="3600" spc="-190" dirty="0"/>
              <a:t> </a:t>
            </a:r>
            <a:r>
              <a:rPr sz="3600" spc="25" dirty="0"/>
              <a:t>Saw</a:t>
            </a:r>
            <a:endParaRPr sz="3600" dirty="0"/>
          </a:p>
        </p:txBody>
      </p:sp>
      <p:sp>
        <p:nvSpPr>
          <p:cNvPr id="72707" name="object 4"/>
          <p:cNvSpPr txBox="1">
            <a:spLocks noChangeArrowheads="1"/>
          </p:cNvSpPr>
          <p:nvPr/>
        </p:nvSpPr>
        <p:spPr bwMode="auto">
          <a:xfrm>
            <a:off x="1779588" y="2514601"/>
            <a:ext cx="340360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cut bones in  amputations.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do  craniotomies.</a:t>
            </a:r>
          </a:p>
        </p:txBody>
      </p:sp>
      <p:pic>
        <p:nvPicPr>
          <p:cNvPr id="72708" name="Picture 6" descr="1930`s Amputation Chain Saw Handles Unusual Gigli Saw Surgical 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9050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6785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84363" y="946026"/>
            <a:ext cx="6392862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235" dirty="0"/>
              <a:t>Bone</a:t>
            </a:r>
            <a:r>
              <a:rPr sz="3600" spc="-245" dirty="0"/>
              <a:t> </a:t>
            </a:r>
            <a:r>
              <a:rPr sz="3600" spc="160" dirty="0"/>
              <a:t>cutter</a:t>
            </a:r>
            <a:endParaRPr sz="3600" dirty="0"/>
          </a:p>
        </p:txBody>
      </p:sp>
      <p:sp>
        <p:nvSpPr>
          <p:cNvPr id="73731" name="object 4"/>
          <p:cNvSpPr txBox="1">
            <a:spLocks noChangeArrowheads="1"/>
          </p:cNvSpPr>
          <p:nvPr/>
        </p:nvSpPr>
        <p:spPr bwMode="auto">
          <a:xfrm>
            <a:off x="1762126" y="2514601"/>
            <a:ext cx="3711575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</a:pPr>
            <a:r>
              <a:rPr lang="en-US" altLang="en-US" sz="2200">
                <a:solidFill>
                  <a:srgbClr val="EF7E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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reshape the  bone during  osteotomies, amputati  ons.</a:t>
            </a:r>
          </a:p>
        </p:txBody>
      </p:sp>
      <p:pic>
        <p:nvPicPr>
          <p:cNvPr id="7373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1600201"/>
            <a:ext cx="404495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34088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7388" y="107989"/>
            <a:ext cx="3194050" cy="6222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pc="-5" dirty="0"/>
              <a:t>Bone</a:t>
            </a:r>
            <a:r>
              <a:rPr spc="-75" dirty="0"/>
              <a:t> </a:t>
            </a:r>
            <a:r>
              <a:rPr spc="-5" dirty="0"/>
              <a:t>curette</a:t>
            </a:r>
          </a:p>
        </p:txBody>
      </p:sp>
      <p:grpSp>
        <p:nvGrpSpPr>
          <p:cNvPr id="74755" name="object 3"/>
          <p:cNvGrpSpPr>
            <a:grpSpLocks/>
          </p:cNvGrpSpPr>
          <p:nvPr/>
        </p:nvGrpSpPr>
        <p:grpSpPr bwMode="auto">
          <a:xfrm>
            <a:off x="1676400" y="762000"/>
            <a:ext cx="8840788" cy="5867400"/>
            <a:chOff x="152400" y="762000"/>
            <a:chExt cx="8840470" cy="5867400"/>
          </a:xfrm>
        </p:grpSpPr>
        <p:sp>
          <p:nvSpPr>
            <p:cNvPr id="74756" name="object 4"/>
            <p:cNvSpPr>
              <a:spLocks noChangeArrowheads="1"/>
            </p:cNvSpPr>
            <p:nvPr/>
          </p:nvSpPr>
          <p:spPr bwMode="auto">
            <a:xfrm>
              <a:off x="152400" y="762000"/>
              <a:ext cx="7285990" cy="38862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4757" name="object 5"/>
            <p:cNvSpPr>
              <a:spLocks noChangeArrowheads="1"/>
            </p:cNvSpPr>
            <p:nvPr/>
          </p:nvSpPr>
          <p:spPr bwMode="auto">
            <a:xfrm>
              <a:off x="4267200" y="3731260"/>
              <a:ext cx="4725669" cy="289814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8857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43200" y="330076"/>
            <a:ext cx="6415088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80" dirty="0"/>
              <a:t>Deaver’s</a:t>
            </a:r>
            <a:r>
              <a:rPr sz="3600" spc="-180" dirty="0"/>
              <a:t> </a:t>
            </a:r>
            <a:r>
              <a:rPr sz="3600" spc="114" dirty="0"/>
              <a:t>Retractor</a:t>
            </a:r>
            <a:endParaRPr sz="3600" dirty="0"/>
          </a:p>
        </p:txBody>
      </p:sp>
      <p:sp>
        <p:nvSpPr>
          <p:cNvPr id="11267" name="object 4"/>
          <p:cNvSpPr txBox="1">
            <a:spLocks noChangeArrowheads="1"/>
          </p:cNvSpPr>
          <p:nvPr/>
        </p:nvSpPr>
        <p:spPr bwMode="auto">
          <a:xfrm>
            <a:off x="2151063" y="1655763"/>
            <a:ext cx="3759200" cy="482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in  Cholecystectomy for  retraction of right lobe  of liver.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in Truncal  vagotomy for  retraction of left lobe  of liver.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in kidney  operations to retract  the anterior  abdominal wall.</a:t>
            </a:r>
          </a:p>
        </p:txBody>
      </p:sp>
      <p:pic>
        <p:nvPicPr>
          <p:cNvPr id="11268" name="Picture 8" descr="Deaver Retractors at Rs 240 /piece | डीवर रिट्रैक्टर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57400"/>
            <a:ext cx="461803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018771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object 2"/>
          <p:cNvSpPr>
            <a:spLocks noChangeArrowheads="1"/>
          </p:cNvSpPr>
          <p:nvPr/>
        </p:nvSpPr>
        <p:spPr bwMode="auto">
          <a:xfrm>
            <a:off x="1762125" y="666751"/>
            <a:ext cx="5003800" cy="7588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object 3"/>
          <p:cNvSpPr txBox="1"/>
          <p:nvPr/>
        </p:nvSpPr>
        <p:spPr>
          <a:xfrm>
            <a:off x="2060575" y="782639"/>
            <a:ext cx="4408488" cy="573087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b="1" spc="215" dirty="0">
                <a:solidFill>
                  <a:srgbClr val="FF8D3D"/>
                </a:solidFill>
                <a:latin typeface="Times New Roman"/>
                <a:cs typeface="Times New Roman"/>
              </a:rPr>
              <a:t>Periosteum</a:t>
            </a:r>
            <a:r>
              <a:rPr sz="3600" b="1" spc="-145" dirty="0">
                <a:solidFill>
                  <a:srgbClr val="FF8D3D"/>
                </a:solidFill>
                <a:latin typeface="Times New Roman"/>
                <a:cs typeface="Times New Roman"/>
              </a:rPr>
              <a:t> </a:t>
            </a:r>
            <a:r>
              <a:rPr sz="3600" b="1" spc="110" dirty="0">
                <a:solidFill>
                  <a:srgbClr val="FF8D3D"/>
                </a:solidFill>
                <a:latin typeface="Times New Roman"/>
                <a:cs typeface="Times New Roman"/>
              </a:rPr>
              <a:t>Elevator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75780" name="object 4"/>
          <p:cNvSpPr txBox="1">
            <a:spLocks noChangeArrowheads="1"/>
          </p:cNvSpPr>
          <p:nvPr/>
        </p:nvSpPr>
        <p:spPr bwMode="auto">
          <a:xfrm>
            <a:off x="2151063" y="1655763"/>
            <a:ext cx="3181350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just">
              <a:spcBef>
                <a:spcPts val="100"/>
              </a:spcBef>
            </a:pPr>
            <a:r>
              <a:rPr lang="en-US" altLang="en-US" sz="2200">
                <a:solidFill>
                  <a:srgbClr val="EF7E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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elevate the  periosteum during  amputations.</a:t>
            </a:r>
          </a:p>
        </p:txBody>
      </p:sp>
      <p:pic>
        <p:nvPicPr>
          <p:cNvPr id="75781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73225"/>
            <a:ext cx="4876800" cy="4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43593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05000" y="565026"/>
            <a:ext cx="4038600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sz="3600" spc="150" dirty="0"/>
              <a:t>Kidney</a:t>
            </a:r>
            <a:r>
              <a:rPr sz="3600" spc="-245" dirty="0"/>
              <a:t> </a:t>
            </a:r>
            <a:r>
              <a:rPr sz="3600" spc="-100" dirty="0"/>
              <a:t>Tray</a:t>
            </a:r>
            <a:endParaRPr sz="3600" dirty="0"/>
          </a:p>
        </p:txBody>
      </p:sp>
      <p:sp>
        <p:nvSpPr>
          <p:cNvPr id="76803" name="object 4"/>
          <p:cNvSpPr txBox="1">
            <a:spLocks noChangeArrowheads="1"/>
          </p:cNvSpPr>
          <p:nvPr/>
        </p:nvSpPr>
        <p:spPr bwMode="auto">
          <a:xfrm>
            <a:off x="1676401" y="1676401"/>
            <a:ext cx="3660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77813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ts val="1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collect  specimens.</a:t>
            </a:r>
          </a:p>
          <a:p>
            <a:pPr>
              <a:spcBef>
                <a:spcPts val="300"/>
              </a:spcBef>
              <a:buClr>
                <a:srgbClr val="EF7E09"/>
              </a:buClr>
              <a:buSzPct val="80000"/>
              <a:buFont typeface="Arial" panose="020B0604020202020204" pitchFamily="34" charset="0"/>
              <a:buChar char=""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Used to safely transfer  sharp instruments.</a:t>
            </a:r>
          </a:p>
        </p:txBody>
      </p:sp>
      <p:pic>
        <p:nvPicPr>
          <p:cNvPr id="7680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1" y="990601"/>
            <a:ext cx="4589463" cy="458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70220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133600"/>
            <a:ext cx="8229600" cy="2438400"/>
          </a:xfrm>
        </p:spPr>
        <p:txBody>
          <a:bodyPr/>
          <a:lstStyle/>
          <a:p>
            <a:pPr>
              <a:defRPr/>
            </a:pPr>
            <a:r>
              <a:rPr lang="en-US" sz="6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06765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16138" y="641226"/>
            <a:ext cx="6646862" cy="511422"/>
          </a:xfr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lang="en-CA" sz="3600" spc="100" dirty="0"/>
              <a:t>Lange beck's Retractor</a:t>
            </a:r>
            <a:endParaRPr sz="3600" dirty="0"/>
          </a:p>
        </p:txBody>
      </p:sp>
      <p:sp>
        <p:nvSpPr>
          <p:cNvPr id="12291" name="object 4"/>
          <p:cNvSpPr txBox="1">
            <a:spLocks noChangeArrowheads="1"/>
          </p:cNvSpPr>
          <p:nvPr/>
        </p:nvSpPr>
        <p:spPr bwMode="auto">
          <a:xfrm>
            <a:off x="2151064" y="1655764"/>
            <a:ext cx="3608387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276225" indent="-2651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just">
              <a:spcBef>
                <a:spcPts val="100"/>
              </a:spcBef>
            </a:pPr>
            <a:r>
              <a:rPr lang="en-US" altLang="en-US" sz="2200">
                <a:solidFill>
                  <a:srgbClr val="EF7E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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They are used to help  better visualization of  the operative</a:t>
            </a:r>
          </a:p>
          <a:p>
            <a:pPr eaLnBrk="1" hangingPunct="1"/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field, tissue handling  is minimized and  bleeding better seen  and controlled.</a:t>
            </a:r>
          </a:p>
        </p:txBody>
      </p:sp>
      <p:sp>
        <p:nvSpPr>
          <p:cNvPr id="12292" name="object 3"/>
          <p:cNvSpPr>
            <a:spLocks noChangeArrowheads="1"/>
          </p:cNvSpPr>
          <p:nvPr/>
        </p:nvSpPr>
        <p:spPr bwMode="auto">
          <a:xfrm>
            <a:off x="5440363" y="3429000"/>
            <a:ext cx="5181600" cy="21336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788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2438400" y="152400"/>
            <a:ext cx="6554788" cy="1524000"/>
          </a:xfrm>
        </p:spPr>
        <p:txBody>
          <a:bodyPr/>
          <a:lstStyle/>
          <a:p>
            <a:pPr>
              <a:defRPr/>
            </a:pPr>
            <a:r>
              <a:rPr lang="en-US" sz="4000" dirty="0"/>
              <a:t>Retracting and Exposing Instruments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078039" y="1489075"/>
            <a:ext cx="6554787" cy="2319338"/>
          </a:xfrm>
        </p:spPr>
        <p:txBody>
          <a:bodyPr/>
          <a:lstStyle/>
          <a:p>
            <a:pPr eaLnBrk="1" hangingPunct="1"/>
            <a:r>
              <a:rPr lang="en-US" altLang="en-US" sz="2400"/>
              <a:t>A </a:t>
            </a:r>
            <a:r>
              <a:rPr lang="en-US" altLang="en-US" sz="2400" b="1"/>
              <a:t>Richardson</a:t>
            </a:r>
            <a:r>
              <a:rPr lang="en-US" altLang="en-US" sz="2400"/>
              <a:t> retractor (manual) is used to </a:t>
            </a:r>
            <a:r>
              <a:rPr lang="en-US" altLang="en-US" sz="2400" u="sng"/>
              <a:t>retract</a:t>
            </a:r>
            <a:r>
              <a:rPr lang="en-US" altLang="en-US" sz="2400"/>
              <a:t> deep abdominal or chest incisions</a:t>
            </a:r>
            <a:r>
              <a:rPr lang="en-US" altLang="en-US" smtClean="0"/>
              <a:t> 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13316" name="Picture 6" descr="Arthrex - Richardson Retractor, Wide, 9.5&quot; Long x 1.5&quot; Wide x 1.5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124200"/>
            <a:ext cx="7467600" cy="358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40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3</TotalTime>
  <Words>1219</Words>
  <Application>Microsoft Office PowerPoint</Application>
  <PresentationFormat>Widescreen</PresentationFormat>
  <Paragraphs>202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3" baseType="lpstr">
      <vt:lpstr>Arial</vt:lpstr>
      <vt:lpstr>Century Gothic</vt:lpstr>
      <vt:lpstr>Market Sans</vt:lpstr>
      <vt:lpstr>Times New Roman</vt:lpstr>
      <vt:lpstr>Titillium Web Light</vt:lpstr>
      <vt:lpstr>Trebuchet MS</vt:lpstr>
      <vt:lpstr>Tw Cen MT</vt:lpstr>
      <vt:lpstr>Verdana</vt:lpstr>
      <vt:lpstr>Wingdings</vt:lpstr>
      <vt:lpstr>Wingdings 2</vt:lpstr>
      <vt:lpstr>Circuit</vt:lpstr>
      <vt:lpstr>BASIC SURGICAL INSTRUMENTS</vt:lpstr>
      <vt:lpstr>BASIC SURGICAL INSTRUMENTS</vt:lpstr>
      <vt:lpstr>Learning Objectives</vt:lpstr>
      <vt:lpstr>Principles of instruments handling</vt:lpstr>
      <vt:lpstr>BASIC SURGICAL INSTRUMENTS</vt:lpstr>
      <vt:lpstr>Retracting and Exposing Instruments </vt:lpstr>
      <vt:lpstr>Deaver’s Retractor</vt:lpstr>
      <vt:lpstr>Lange beck's Retractor</vt:lpstr>
      <vt:lpstr>Retracting and Exposing Instruments</vt:lpstr>
      <vt:lpstr>Retracting and Exposing Instruments</vt:lpstr>
      <vt:lpstr>Skin Hook</vt:lpstr>
      <vt:lpstr>Morris Retractor</vt:lpstr>
      <vt:lpstr>Joll’s Thyroid Retractor</vt:lpstr>
      <vt:lpstr>Retracting and Exposing Instruments</vt:lpstr>
      <vt:lpstr>Retracting and Exposing Instruments</vt:lpstr>
      <vt:lpstr>PowerPoint Presentation</vt:lpstr>
      <vt:lpstr>Grasping and Holding Instruments</vt:lpstr>
      <vt:lpstr>Toothed Tissue Forceps</vt:lpstr>
      <vt:lpstr>Plain Thumb Forceps</vt:lpstr>
      <vt:lpstr>BROWN-ADSON (THUMB) TISSUE  FORCEPS</vt:lpstr>
      <vt:lpstr>Grasping and Holding Instruments</vt:lpstr>
      <vt:lpstr>Toothed Dissecting Forceps</vt:lpstr>
      <vt:lpstr>Adson (thumb) tissue forceps</vt:lpstr>
      <vt:lpstr>Clamping and Occluding Instruments </vt:lpstr>
      <vt:lpstr>Clamping and Occluding Instruments</vt:lpstr>
      <vt:lpstr>Curved Mosquito Hemostat</vt:lpstr>
      <vt:lpstr>Crile hemostatic forceps</vt:lpstr>
      <vt:lpstr>Kelly Hemostat</vt:lpstr>
      <vt:lpstr>Kocher’s Haemostatic Forceps</vt:lpstr>
      <vt:lpstr>KOCHER (OSCHNER)  HEMOSTATIC FORCEPS</vt:lpstr>
      <vt:lpstr>Allis’ Tissue Forceps</vt:lpstr>
      <vt:lpstr>Grasping and Holding Instruments</vt:lpstr>
      <vt:lpstr>Needle Holder</vt:lpstr>
      <vt:lpstr>PowerPoint Presentation</vt:lpstr>
      <vt:lpstr>Mayo-Hegar needle holders</vt:lpstr>
      <vt:lpstr>Cutting and Dissecting Instruments </vt:lpstr>
      <vt:lpstr>Cutting Instruments</vt:lpstr>
      <vt:lpstr>Scalpel Holder</vt:lpstr>
      <vt:lpstr>PowerPoint Presentation</vt:lpstr>
      <vt:lpstr>Cutting and Dissecting Instruments</vt:lpstr>
      <vt:lpstr>MAYO DISSECTING SCISSOR (TOP)  METZENBAUM SCISSOR (BOTTOM)</vt:lpstr>
      <vt:lpstr>PowerPoint Presentation</vt:lpstr>
      <vt:lpstr>Curved Blunt/Blunt Scissors</vt:lpstr>
      <vt:lpstr>Sharp/Blunt Scissors</vt:lpstr>
      <vt:lpstr>Suture scissors (blunt blunt)</vt:lpstr>
      <vt:lpstr>Lister Bandage Scissors</vt:lpstr>
      <vt:lpstr>Iris Suture Scissors</vt:lpstr>
      <vt:lpstr>Grasping and Holding Instruments</vt:lpstr>
      <vt:lpstr>Backhaus towel clamps</vt:lpstr>
      <vt:lpstr>Sponge Forceps</vt:lpstr>
      <vt:lpstr>PowerPoint Presentation</vt:lpstr>
      <vt:lpstr>Transfer Forceps</vt:lpstr>
      <vt:lpstr>Doyen Intestinal Forceps</vt:lpstr>
      <vt:lpstr>Debakey Satinsky Clamp</vt:lpstr>
      <vt:lpstr>PowerPoint Presentation</vt:lpstr>
      <vt:lpstr>Bulldog vascular clamp</vt:lpstr>
      <vt:lpstr>Metallic Probe</vt:lpstr>
      <vt:lpstr>Kelly’s rectal Speculum</vt:lpstr>
      <vt:lpstr>TUBES &amp; DRAINS</vt:lpstr>
      <vt:lpstr>PowerPoint Presentation</vt:lpstr>
      <vt:lpstr>PowerPoint Presentation</vt:lpstr>
      <vt:lpstr>Types of drains</vt:lpstr>
      <vt:lpstr>Flatus tube</vt:lpstr>
      <vt:lpstr>PowerPoint Presentation</vt:lpstr>
      <vt:lpstr>DISPOSABLE CORE BIOPSY TROCAR AND  NEEDLE</vt:lpstr>
      <vt:lpstr>Bone Saw</vt:lpstr>
      <vt:lpstr>Giglie’s Saw</vt:lpstr>
      <vt:lpstr>Bone cutter</vt:lpstr>
      <vt:lpstr>Bone curette</vt:lpstr>
      <vt:lpstr>PowerPoint Presentation</vt:lpstr>
      <vt:lpstr>Kidney Tray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limu_med20</dc:creator>
  <cp:lastModifiedBy>SARA</cp:lastModifiedBy>
  <cp:revision>2</cp:revision>
  <dcterms:created xsi:type="dcterms:W3CDTF">2020-03-28T09:30:41Z</dcterms:created>
  <dcterms:modified xsi:type="dcterms:W3CDTF">2020-06-20T07:51:56Z</dcterms:modified>
</cp:coreProperties>
</file>