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3"/>
  </p:notesMasterIdLst>
  <p:sldIdLst>
    <p:sldId id="256" r:id="rId2"/>
    <p:sldId id="257" r:id="rId3"/>
    <p:sldId id="266" r:id="rId4"/>
    <p:sldId id="259" r:id="rId5"/>
    <p:sldId id="260" r:id="rId6"/>
    <p:sldId id="261" r:id="rId7"/>
    <p:sldId id="262" r:id="rId8"/>
    <p:sldId id="263" r:id="rId9"/>
    <p:sldId id="264" r:id="rId10"/>
    <p:sldId id="265" r:id="rId11"/>
    <p:sldId id="267" r:id="rId12"/>
  </p:sldIdLst>
  <p:sldSz cx="9144000" cy="5143500" type="screen16x9"/>
  <p:notesSz cx="6858000" cy="9144000"/>
  <p:embeddedFontLst>
    <p:embeddedFont>
      <p:font typeface="Roboto" panose="020B0604020202020204" charset="0"/>
      <p:regular r:id="rId14"/>
      <p:bold r:id="rId15"/>
      <p:italic r:id="rId16"/>
      <p:boldItalic r:id="rId17"/>
    </p:embeddedFont>
    <p:embeddedFont>
      <p:font typeface="Merriweather" panose="020B060402020202020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132"/>
    <p:restoredTop sz="94656"/>
  </p:normalViewPr>
  <p:slideViewPr>
    <p:cSldViewPr snapToGrid="0">
      <p:cViewPr varScale="1">
        <p:scale>
          <a:sx n="91" d="100"/>
          <a:sy n="91" d="100"/>
        </p:scale>
        <p:origin x="354"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374387469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c6f90357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c6f90357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0067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c6f90357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c6f90357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32336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c6f90357f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c6f90357f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64062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c6f90357f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c6f90357f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55666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c6f90357f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c6f90357f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14891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c6f90357f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c6f90357f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50133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c6f90357f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c6f90357f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70313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c6f90357f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c6f90357f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796898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c6f90357f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c6f90357f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32274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125" y="0"/>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1" name="Google Shape;11;p2"/>
          <p:cNvSpPr txBox="1">
            <a:spLocks noGrp="1"/>
          </p:cNvSpPr>
          <p:nvPr>
            <p:ph type="ctrTitle"/>
          </p:nvPr>
        </p:nvSpPr>
        <p:spPr>
          <a:xfrm>
            <a:off x="311700" y="539725"/>
            <a:ext cx="8520600" cy="12825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2" name="Google Shape;12;p2"/>
          <p:cNvSpPr txBox="1">
            <a:spLocks noGrp="1"/>
          </p:cNvSpPr>
          <p:nvPr>
            <p:ph type="subTitle" idx="1"/>
          </p:nvPr>
        </p:nvSpPr>
        <p:spPr>
          <a:xfrm>
            <a:off x="311700" y="1878560"/>
            <a:ext cx="4242600" cy="7383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2"/>
              </a:buClr>
              <a:buSzPts val="1600"/>
              <a:buNone/>
              <a:defRPr sz="1600">
                <a:solidFill>
                  <a:schemeClr val="lt2"/>
                </a:solidFill>
              </a:defRPr>
            </a:lvl1pPr>
            <a:lvl2pPr lvl="1">
              <a:lnSpc>
                <a:spcPct val="100000"/>
              </a:lnSpc>
              <a:spcBef>
                <a:spcPts val="0"/>
              </a:spcBef>
              <a:spcAft>
                <a:spcPts val="0"/>
              </a:spcAft>
              <a:buClr>
                <a:schemeClr val="lt2"/>
              </a:buClr>
              <a:buSzPts val="1600"/>
              <a:buNone/>
              <a:defRPr sz="1600">
                <a:solidFill>
                  <a:schemeClr val="lt2"/>
                </a:solidFill>
              </a:defRPr>
            </a:lvl2pPr>
            <a:lvl3pPr lvl="2">
              <a:lnSpc>
                <a:spcPct val="100000"/>
              </a:lnSpc>
              <a:spcBef>
                <a:spcPts val="0"/>
              </a:spcBef>
              <a:spcAft>
                <a:spcPts val="0"/>
              </a:spcAft>
              <a:buClr>
                <a:schemeClr val="lt2"/>
              </a:buClr>
              <a:buSzPts val="1600"/>
              <a:buNone/>
              <a:defRPr sz="1600">
                <a:solidFill>
                  <a:schemeClr val="lt2"/>
                </a:solidFill>
              </a:defRPr>
            </a:lvl3pPr>
            <a:lvl4pPr lvl="3">
              <a:lnSpc>
                <a:spcPct val="100000"/>
              </a:lnSpc>
              <a:spcBef>
                <a:spcPts val="0"/>
              </a:spcBef>
              <a:spcAft>
                <a:spcPts val="0"/>
              </a:spcAft>
              <a:buClr>
                <a:schemeClr val="lt2"/>
              </a:buClr>
              <a:buSzPts val="1600"/>
              <a:buNone/>
              <a:defRPr sz="1600">
                <a:solidFill>
                  <a:schemeClr val="lt2"/>
                </a:solidFill>
              </a:defRPr>
            </a:lvl4pPr>
            <a:lvl5pPr lvl="4">
              <a:lnSpc>
                <a:spcPct val="100000"/>
              </a:lnSpc>
              <a:spcBef>
                <a:spcPts val="0"/>
              </a:spcBef>
              <a:spcAft>
                <a:spcPts val="0"/>
              </a:spcAft>
              <a:buClr>
                <a:schemeClr val="lt2"/>
              </a:buClr>
              <a:buSzPts val="1600"/>
              <a:buNone/>
              <a:defRPr sz="1600">
                <a:solidFill>
                  <a:schemeClr val="lt2"/>
                </a:solidFill>
              </a:defRPr>
            </a:lvl5pPr>
            <a:lvl6pPr lvl="5">
              <a:lnSpc>
                <a:spcPct val="100000"/>
              </a:lnSpc>
              <a:spcBef>
                <a:spcPts val="0"/>
              </a:spcBef>
              <a:spcAft>
                <a:spcPts val="0"/>
              </a:spcAft>
              <a:buClr>
                <a:schemeClr val="lt2"/>
              </a:buClr>
              <a:buSzPts val="1600"/>
              <a:buNone/>
              <a:defRPr sz="1600">
                <a:solidFill>
                  <a:schemeClr val="lt2"/>
                </a:solidFill>
              </a:defRPr>
            </a:lvl6pPr>
            <a:lvl7pPr lvl="6">
              <a:lnSpc>
                <a:spcPct val="100000"/>
              </a:lnSpc>
              <a:spcBef>
                <a:spcPts val="0"/>
              </a:spcBef>
              <a:spcAft>
                <a:spcPts val="0"/>
              </a:spcAft>
              <a:buClr>
                <a:schemeClr val="lt2"/>
              </a:buClr>
              <a:buSzPts val="1600"/>
              <a:buNone/>
              <a:defRPr sz="1600">
                <a:solidFill>
                  <a:schemeClr val="lt2"/>
                </a:solidFill>
              </a:defRPr>
            </a:lvl7pPr>
            <a:lvl8pPr lvl="7">
              <a:lnSpc>
                <a:spcPct val="100000"/>
              </a:lnSpc>
              <a:spcBef>
                <a:spcPts val="0"/>
              </a:spcBef>
              <a:spcAft>
                <a:spcPts val="0"/>
              </a:spcAft>
              <a:buClr>
                <a:schemeClr val="lt2"/>
              </a:buClr>
              <a:buSzPts val="1600"/>
              <a:buNone/>
              <a:defRPr sz="1600">
                <a:solidFill>
                  <a:schemeClr val="lt2"/>
                </a:solidFill>
              </a:defRPr>
            </a:lvl8pPr>
            <a:lvl9pPr lvl="8">
              <a:lnSpc>
                <a:spcPct val="100000"/>
              </a:lnSpc>
              <a:spcBef>
                <a:spcPts val="0"/>
              </a:spcBef>
              <a:spcAft>
                <a:spcPts val="0"/>
              </a:spcAft>
              <a:buClr>
                <a:schemeClr val="lt2"/>
              </a:buClr>
              <a:buSzPts val="1600"/>
              <a:buNone/>
              <a:defRPr sz="1600">
                <a:solidFill>
                  <a:schemeClr val="lt2"/>
                </a:solidFill>
              </a:defRPr>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54"/>
        <p:cNvGrpSpPr/>
        <p:nvPr/>
      </p:nvGrpSpPr>
      <p:grpSpPr>
        <a:xfrm>
          <a:off x="0" y="0"/>
          <a:ext cx="0" cy="0"/>
          <a:chOff x="0" y="0"/>
          <a:chExt cx="0" cy="0"/>
        </a:xfrm>
      </p:grpSpPr>
      <p:sp>
        <p:nvSpPr>
          <p:cNvPr id="55" name="Google Shape;55;p11"/>
          <p:cNvSpPr txBox="1">
            <a:spLocks noGrp="1"/>
          </p:cNvSpPr>
          <p:nvPr>
            <p:ph type="title" hasCustomPrompt="1"/>
          </p:nvPr>
        </p:nvSpPr>
        <p:spPr>
          <a:xfrm>
            <a:off x="311750" y="831175"/>
            <a:ext cx="5334900" cy="12447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a:spLocks noGrp="1"/>
          </p:cNvSpPr>
          <p:nvPr>
            <p:ph type="body" idx="1"/>
          </p:nvPr>
        </p:nvSpPr>
        <p:spPr>
          <a:xfrm>
            <a:off x="311700" y="2121425"/>
            <a:ext cx="5334900" cy="9426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0"/>
              </a:spcBef>
              <a:spcAft>
                <a:spcPts val="0"/>
              </a:spcAft>
              <a:buClr>
                <a:schemeClr val="accent2"/>
              </a:buClr>
              <a:buSzPts val="1100"/>
              <a:buChar char="○"/>
              <a:defRPr>
                <a:solidFill>
                  <a:schemeClr val="accent2"/>
                </a:solidFill>
              </a:defRPr>
            </a:lvl2pPr>
            <a:lvl3pPr marL="1371600" lvl="2" indent="-298450">
              <a:spcBef>
                <a:spcPts val="0"/>
              </a:spcBef>
              <a:spcAft>
                <a:spcPts val="0"/>
              </a:spcAft>
              <a:buClr>
                <a:schemeClr val="accent2"/>
              </a:buClr>
              <a:buSzPts val="1100"/>
              <a:buChar char="■"/>
              <a:defRPr>
                <a:solidFill>
                  <a:schemeClr val="accent2"/>
                </a:solidFill>
              </a:defRPr>
            </a:lvl3pPr>
            <a:lvl4pPr marL="1828800" lvl="3" indent="-298450">
              <a:spcBef>
                <a:spcPts val="0"/>
              </a:spcBef>
              <a:spcAft>
                <a:spcPts val="0"/>
              </a:spcAft>
              <a:buClr>
                <a:schemeClr val="accent2"/>
              </a:buClr>
              <a:buSzPts val="1100"/>
              <a:buChar char="●"/>
              <a:defRPr>
                <a:solidFill>
                  <a:schemeClr val="accent2"/>
                </a:solidFill>
              </a:defRPr>
            </a:lvl4pPr>
            <a:lvl5pPr marL="2286000" lvl="4" indent="-298450">
              <a:spcBef>
                <a:spcPts val="0"/>
              </a:spcBef>
              <a:spcAft>
                <a:spcPts val="0"/>
              </a:spcAft>
              <a:buClr>
                <a:schemeClr val="accent2"/>
              </a:buClr>
              <a:buSzPts val="1100"/>
              <a:buChar char="○"/>
              <a:defRPr>
                <a:solidFill>
                  <a:schemeClr val="accent2"/>
                </a:solidFill>
              </a:defRPr>
            </a:lvl5pPr>
            <a:lvl6pPr marL="2743200" lvl="5" indent="-298450">
              <a:spcBef>
                <a:spcPts val="0"/>
              </a:spcBef>
              <a:spcAft>
                <a:spcPts val="0"/>
              </a:spcAft>
              <a:buClr>
                <a:schemeClr val="accent2"/>
              </a:buClr>
              <a:buSzPts val="1100"/>
              <a:buChar char="■"/>
              <a:defRPr>
                <a:solidFill>
                  <a:schemeClr val="accent2"/>
                </a:solidFill>
              </a:defRPr>
            </a:lvl6pPr>
            <a:lvl7pPr marL="3200400" lvl="6" indent="-298450">
              <a:spcBef>
                <a:spcPts val="0"/>
              </a:spcBef>
              <a:spcAft>
                <a:spcPts val="0"/>
              </a:spcAft>
              <a:buClr>
                <a:schemeClr val="accent2"/>
              </a:buClr>
              <a:buSzPts val="1100"/>
              <a:buChar char="●"/>
              <a:defRPr>
                <a:solidFill>
                  <a:schemeClr val="accent2"/>
                </a:solidFill>
              </a:defRPr>
            </a:lvl7pPr>
            <a:lvl8pPr marL="3657600" lvl="7" indent="-298450">
              <a:spcBef>
                <a:spcPts val="0"/>
              </a:spcBef>
              <a:spcAft>
                <a:spcPts val="0"/>
              </a:spcAft>
              <a:buClr>
                <a:schemeClr val="accent2"/>
              </a:buClr>
              <a:buSzPts val="1100"/>
              <a:buChar char="○"/>
              <a:defRPr>
                <a:solidFill>
                  <a:schemeClr val="accent2"/>
                </a:solidFill>
              </a:defRPr>
            </a:lvl8pPr>
            <a:lvl9pPr marL="4114800" lvl="8" indent="-298450">
              <a:spcBef>
                <a:spcPts val="0"/>
              </a:spcBef>
              <a:spcAft>
                <a:spcPts val="0"/>
              </a:spcAft>
              <a:buClr>
                <a:schemeClr val="accent2"/>
              </a:buClr>
              <a:buSzPts val="1100"/>
              <a:buChar char="■"/>
              <a:defRPr>
                <a:solidFill>
                  <a:schemeClr val="accent2"/>
                </a:solidFill>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14"/>
        <p:cNvGrpSpPr/>
        <p:nvPr/>
      </p:nvGrpSpPr>
      <p:grpSpPr>
        <a:xfrm>
          <a:off x="0" y="0"/>
          <a:ext cx="0" cy="0"/>
          <a:chOff x="0" y="0"/>
          <a:chExt cx="0" cy="0"/>
        </a:xfrm>
      </p:grpSpPr>
      <p:sp>
        <p:nvSpPr>
          <p:cNvPr id="15" name="Google Shape;15;p3"/>
          <p:cNvSpPr/>
          <p:nvPr/>
        </p:nvSpPr>
        <p:spPr>
          <a:xfrm>
            <a:off x="0" y="48099"/>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accent3"/>
          </a:solidFill>
          <a:ln>
            <a:noFill/>
          </a:ln>
        </p:spPr>
      </p:sp>
      <p:sp>
        <p:nvSpPr>
          <p:cNvPr id="17" name="Google Shape;17;p3"/>
          <p:cNvSpPr txBox="1">
            <a:spLocks noGrp="1"/>
          </p:cNvSpPr>
          <p:nvPr>
            <p:ph type="title"/>
          </p:nvPr>
        </p:nvSpPr>
        <p:spPr>
          <a:xfrm>
            <a:off x="311700" y="539725"/>
            <a:ext cx="8520600" cy="12825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p:nvPr/>
        </p:nvSpPr>
        <p:spPr>
          <a:xfrm>
            <a:off x="0" y="0"/>
            <a:ext cx="4314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p:nvPr/>
        </p:nvSpPr>
        <p:spPr>
          <a:xfrm>
            <a:off x="0" y="44125"/>
            <a:ext cx="4313625" cy="4399375"/>
          </a:xfrm>
          <a:custGeom>
            <a:avLst/>
            <a:gdLst/>
            <a:ahLst/>
            <a:cxnLst/>
            <a:rect l="l" t="t" r="r" b="b"/>
            <a:pathLst>
              <a:path w="172545" h="175975" extrusionOk="0">
                <a:moveTo>
                  <a:pt x="0" y="157"/>
                </a:moveTo>
                <a:lnTo>
                  <a:pt x="172419" y="0"/>
                </a:lnTo>
                <a:lnTo>
                  <a:pt x="172545" y="126541"/>
                </a:lnTo>
                <a:lnTo>
                  <a:pt x="0" y="175975"/>
                </a:lnTo>
                <a:close/>
              </a:path>
            </a:pathLst>
          </a:custGeom>
          <a:solidFill>
            <a:schemeClr val="accent2"/>
          </a:solidFill>
          <a:ln>
            <a:noFill/>
          </a:ln>
        </p:spPr>
      </p:sp>
      <p:sp>
        <p:nvSpPr>
          <p:cNvPr id="22" name="Google Shape;22;p4"/>
          <p:cNvSpPr/>
          <p:nvPr/>
        </p:nvSpPr>
        <p:spPr>
          <a:xfrm>
            <a:off x="-125" y="0"/>
            <a:ext cx="4316900" cy="4395600"/>
          </a:xfrm>
          <a:custGeom>
            <a:avLst/>
            <a:gdLst/>
            <a:ahLst/>
            <a:cxnLst/>
            <a:rect l="l" t="t" r="r" b="b"/>
            <a:pathLst>
              <a:path w="172676" h="175824" extrusionOk="0">
                <a:moveTo>
                  <a:pt x="0" y="6"/>
                </a:moveTo>
                <a:lnTo>
                  <a:pt x="172676" y="0"/>
                </a:lnTo>
                <a:lnTo>
                  <a:pt x="172562" y="126442"/>
                </a:lnTo>
                <a:lnTo>
                  <a:pt x="0" y="175824"/>
                </a:lnTo>
                <a:close/>
              </a:path>
            </a:pathLst>
          </a:custGeom>
          <a:solidFill>
            <a:schemeClr val="dk1"/>
          </a:solidFill>
          <a:ln>
            <a:noFill/>
          </a:ln>
        </p:spPr>
      </p:sp>
      <p:sp>
        <p:nvSpPr>
          <p:cNvPr id="23" name="Google Shape;23;p4"/>
          <p:cNvSpPr txBox="1">
            <a:spLocks noGrp="1"/>
          </p:cNvSpPr>
          <p:nvPr>
            <p:ph type="title"/>
          </p:nvPr>
        </p:nvSpPr>
        <p:spPr>
          <a:xfrm>
            <a:off x="311725" y="500925"/>
            <a:ext cx="3706500" cy="25089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4" name="Google Shape;24;p4"/>
          <p:cNvSpPr txBox="1">
            <a:spLocks noGrp="1"/>
          </p:cNvSpPr>
          <p:nvPr>
            <p:ph type="body" idx="1"/>
          </p:nvPr>
        </p:nvSpPr>
        <p:spPr>
          <a:xfrm>
            <a:off x="4644675" y="500925"/>
            <a:ext cx="4166400" cy="40986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25" name="Google Shape;25;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9" name="Google Shape;29;p5"/>
          <p:cNvSpPr txBox="1">
            <a:spLocks noGrp="1"/>
          </p:cNvSpPr>
          <p:nvPr>
            <p:ph type="body" idx="1"/>
          </p:nvPr>
        </p:nvSpPr>
        <p:spPr>
          <a:xfrm>
            <a:off x="311700" y="1505700"/>
            <a:ext cx="3999900" cy="30762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0" name="Google Shape;30;p5"/>
          <p:cNvSpPr txBox="1">
            <a:spLocks noGrp="1"/>
          </p:cNvSpPr>
          <p:nvPr>
            <p:ph type="body" idx="2"/>
          </p:nvPr>
        </p:nvSpPr>
        <p:spPr>
          <a:xfrm>
            <a:off x="4832400" y="1505700"/>
            <a:ext cx="3999900" cy="30762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1" name="Google Shape;31;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2"/>
        <p:cNvGrpSpPr/>
        <p:nvPr/>
      </p:nvGrpSpPr>
      <p:grpSpPr>
        <a:xfrm>
          <a:off x="0" y="0"/>
          <a:ext cx="0" cy="0"/>
          <a:chOff x="0" y="0"/>
          <a:chExt cx="0" cy="0"/>
        </a:xfrm>
      </p:grpSpPr>
      <p:sp>
        <p:nvSpPr>
          <p:cNvPr id="33" name="Google Shape;33;p6"/>
          <p:cNvSpPr/>
          <p:nvPr/>
        </p:nvSpPr>
        <p:spPr>
          <a:xfrm>
            <a:off x="0" y="0"/>
            <a:ext cx="9144000" cy="127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6"/>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5" name="Google Shape;35;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txBox="1">
            <a:spLocks noGrp="1"/>
          </p:cNvSpPr>
          <p:nvPr>
            <p:ph type="title"/>
          </p:nvPr>
        </p:nvSpPr>
        <p:spPr>
          <a:xfrm>
            <a:off x="311725" y="500925"/>
            <a:ext cx="3127500" cy="18291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9" name="Google Shape;39;p7"/>
          <p:cNvSpPr txBox="1">
            <a:spLocks noGrp="1"/>
          </p:cNvSpPr>
          <p:nvPr>
            <p:ph type="body" idx="1"/>
          </p:nvPr>
        </p:nvSpPr>
        <p:spPr>
          <a:xfrm>
            <a:off x="311700" y="2390650"/>
            <a:ext cx="3127500" cy="229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0"/>
              </a:spcBef>
              <a:spcAft>
                <a:spcPts val="0"/>
              </a:spcAft>
              <a:buClr>
                <a:schemeClr val="accent2"/>
              </a:buClr>
              <a:buSzPts val="1100"/>
              <a:buChar char="○"/>
              <a:defRPr>
                <a:solidFill>
                  <a:schemeClr val="accent2"/>
                </a:solidFill>
              </a:defRPr>
            </a:lvl2pPr>
            <a:lvl3pPr marL="1371600" lvl="2" indent="-298450">
              <a:spcBef>
                <a:spcPts val="0"/>
              </a:spcBef>
              <a:spcAft>
                <a:spcPts val="0"/>
              </a:spcAft>
              <a:buClr>
                <a:schemeClr val="accent2"/>
              </a:buClr>
              <a:buSzPts val="1100"/>
              <a:buChar char="■"/>
              <a:defRPr>
                <a:solidFill>
                  <a:schemeClr val="accent2"/>
                </a:solidFill>
              </a:defRPr>
            </a:lvl3pPr>
            <a:lvl4pPr marL="1828800" lvl="3" indent="-298450">
              <a:spcBef>
                <a:spcPts val="0"/>
              </a:spcBef>
              <a:spcAft>
                <a:spcPts val="0"/>
              </a:spcAft>
              <a:buClr>
                <a:schemeClr val="accent2"/>
              </a:buClr>
              <a:buSzPts val="1100"/>
              <a:buChar char="●"/>
              <a:defRPr>
                <a:solidFill>
                  <a:schemeClr val="accent2"/>
                </a:solidFill>
              </a:defRPr>
            </a:lvl4pPr>
            <a:lvl5pPr marL="2286000" lvl="4" indent="-298450">
              <a:spcBef>
                <a:spcPts val="0"/>
              </a:spcBef>
              <a:spcAft>
                <a:spcPts val="0"/>
              </a:spcAft>
              <a:buClr>
                <a:schemeClr val="accent2"/>
              </a:buClr>
              <a:buSzPts val="1100"/>
              <a:buChar char="○"/>
              <a:defRPr>
                <a:solidFill>
                  <a:schemeClr val="accent2"/>
                </a:solidFill>
              </a:defRPr>
            </a:lvl5pPr>
            <a:lvl6pPr marL="2743200" lvl="5" indent="-298450">
              <a:spcBef>
                <a:spcPts val="0"/>
              </a:spcBef>
              <a:spcAft>
                <a:spcPts val="0"/>
              </a:spcAft>
              <a:buClr>
                <a:schemeClr val="accent2"/>
              </a:buClr>
              <a:buSzPts val="1100"/>
              <a:buChar char="■"/>
              <a:defRPr>
                <a:solidFill>
                  <a:schemeClr val="accent2"/>
                </a:solidFill>
              </a:defRPr>
            </a:lvl6pPr>
            <a:lvl7pPr marL="3200400" lvl="6" indent="-298450">
              <a:spcBef>
                <a:spcPts val="0"/>
              </a:spcBef>
              <a:spcAft>
                <a:spcPts val="0"/>
              </a:spcAft>
              <a:buClr>
                <a:schemeClr val="accent2"/>
              </a:buClr>
              <a:buSzPts val="1100"/>
              <a:buChar char="●"/>
              <a:defRPr>
                <a:solidFill>
                  <a:schemeClr val="accent2"/>
                </a:solidFill>
              </a:defRPr>
            </a:lvl7pPr>
            <a:lvl8pPr marL="3657600" lvl="7" indent="-298450">
              <a:spcBef>
                <a:spcPts val="0"/>
              </a:spcBef>
              <a:spcAft>
                <a:spcPts val="0"/>
              </a:spcAft>
              <a:buClr>
                <a:schemeClr val="accent2"/>
              </a:buClr>
              <a:buSzPts val="1100"/>
              <a:buChar char="○"/>
              <a:defRPr>
                <a:solidFill>
                  <a:schemeClr val="accent2"/>
                </a:solidFill>
              </a:defRPr>
            </a:lvl8pPr>
            <a:lvl9pPr marL="4114800" lvl="8" indent="-298450">
              <a:spcBef>
                <a:spcPts val="0"/>
              </a:spcBef>
              <a:spcAft>
                <a:spcPts val="0"/>
              </a:spcAft>
              <a:buClr>
                <a:schemeClr val="accent2"/>
              </a:buClr>
              <a:buSzPts val="1100"/>
              <a:buChar char="■"/>
              <a:defRPr>
                <a:solidFill>
                  <a:schemeClr val="accent2"/>
                </a:solidFill>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41"/>
        <p:cNvGrpSpPr/>
        <p:nvPr/>
      </p:nvGrpSpPr>
      <p:grpSpPr>
        <a:xfrm>
          <a:off x="0" y="0"/>
          <a:ext cx="0" cy="0"/>
          <a:chOff x="0" y="0"/>
          <a:chExt cx="0" cy="0"/>
        </a:xfrm>
      </p:grpSpPr>
      <p:sp>
        <p:nvSpPr>
          <p:cNvPr id="42" name="Google Shape;42;p8"/>
          <p:cNvSpPr txBox="1">
            <a:spLocks noGrp="1"/>
          </p:cNvSpPr>
          <p:nvPr>
            <p:ph type="title"/>
          </p:nvPr>
        </p:nvSpPr>
        <p:spPr>
          <a:xfrm>
            <a:off x="311675" y="798600"/>
            <a:ext cx="6247800" cy="3546300"/>
          </a:xfrm>
          <a:prstGeom prst="rect">
            <a:avLst/>
          </a:prstGeom>
        </p:spPr>
        <p:txBody>
          <a:bodyPr spcFirstLastPara="1" wrap="square" lIns="91425" tIns="91425" rIns="91425" bIns="91425" anchor="ctr" anchorCtr="0">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43" name="Google Shape;43;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9"/>
          <p:cNvSpPr txBox="1">
            <a:spLocks noGrp="1"/>
          </p:cNvSpPr>
          <p:nvPr>
            <p:ph type="title"/>
          </p:nvPr>
        </p:nvSpPr>
        <p:spPr>
          <a:xfrm>
            <a:off x="311300" y="500925"/>
            <a:ext cx="3704400" cy="20496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47" name="Google Shape;47;p9"/>
          <p:cNvSpPr txBox="1">
            <a:spLocks noGrp="1"/>
          </p:cNvSpPr>
          <p:nvPr>
            <p:ph type="subTitle" idx="1"/>
          </p:nvPr>
        </p:nvSpPr>
        <p:spPr>
          <a:xfrm>
            <a:off x="304800" y="2626725"/>
            <a:ext cx="3704400" cy="9267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a:endParaRPr/>
          </a:p>
        </p:txBody>
      </p:sp>
      <p:sp>
        <p:nvSpPr>
          <p:cNvPr id="48" name="Google Shape;48;p9"/>
          <p:cNvSpPr txBox="1">
            <a:spLocks noGrp="1"/>
          </p:cNvSpPr>
          <p:nvPr>
            <p:ph type="body" idx="2"/>
          </p:nvPr>
        </p:nvSpPr>
        <p:spPr>
          <a:xfrm>
            <a:off x="4879025" y="500925"/>
            <a:ext cx="3954000" cy="41115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49" name="Google Shape;49;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0"/>
          <p:cNvSpPr txBox="1">
            <a:spLocks noGrp="1"/>
          </p:cNvSpPr>
          <p:nvPr>
            <p:ph type="body" idx="1"/>
          </p:nvPr>
        </p:nvSpPr>
        <p:spPr>
          <a:xfrm>
            <a:off x="311700" y="4521400"/>
            <a:ext cx="7979400" cy="4605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a:endParaRPr/>
          </a:p>
        </p:txBody>
      </p:sp>
      <p:sp>
        <p:nvSpPr>
          <p:cNvPr id="53" name="Google Shape;5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radigm">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1115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marL="914400" lvl="1"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marL="1371600" lvl="2"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marL="1828800" lvl="3"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marL="2286000" lvl="4"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marL="2743200" lvl="5"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marL="3200400" lvl="6"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marL="3657600" lvl="7"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marL="4114800" lvl="8"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nahawand_2752@limu.edu.ly" TargetMode="Externa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https://courses.lumenlearning.com/BOUNDLESS-MANAGEMENT/CHAPTER/CLASSICAL-PERSPECTIVES/"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hyperlink" Target="https://corporatefinanceinstitute.com/RESOURCES/CAREERS/SOFT-SKILLS/MANAGEMENT-THEORIES/" TargetMode="External"/><Relationship Id="rId4" Type="http://schemas.openxmlformats.org/officeDocument/2006/relationships/hyperlink" Target="https://www.mvorganizing.org/WHAT-ARE-THE-FIVE-THEORIES-OF-MANAGEMEN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3"/>
          <p:cNvSpPr txBox="1">
            <a:spLocks noGrp="1"/>
          </p:cNvSpPr>
          <p:nvPr>
            <p:ph type="ctrTitle"/>
          </p:nvPr>
        </p:nvSpPr>
        <p:spPr>
          <a:xfrm>
            <a:off x="311700" y="1361923"/>
            <a:ext cx="8520600" cy="12825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4800" dirty="0">
                <a:solidFill>
                  <a:schemeClr val="accent5"/>
                </a:solidFill>
                <a:latin typeface="Al Tarikh" pitchFamily="2" charset="-78"/>
                <a:ea typeface="Arial"/>
                <a:cs typeface="Al Tarikh" pitchFamily="2" charset="-78"/>
                <a:sym typeface="Arial"/>
              </a:rPr>
              <a:t>Managerial Theories </a:t>
            </a:r>
            <a:r>
              <a:rPr lang="en" sz="4800" dirty="0" smtClean="0">
                <a:solidFill>
                  <a:schemeClr val="accent5"/>
                </a:solidFill>
                <a:latin typeface="Al Tarikh" pitchFamily="2" charset="-78"/>
                <a:ea typeface="Arial"/>
                <a:cs typeface="Al Tarikh" pitchFamily="2" charset="-78"/>
                <a:sym typeface="Arial"/>
              </a:rPr>
              <a:t>and </a:t>
            </a:r>
            <a:r>
              <a:rPr lang="en" sz="4800" dirty="0">
                <a:solidFill>
                  <a:schemeClr val="accent5"/>
                </a:solidFill>
                <a:latin typeface="Al Tarikh" pitchFamily="2" charset="-78"/>
                <a:ea typeface="Arial"/>
                <a:cs typeface="Al Tarikh" pitchFamily="2" charset="-78"/>
                <a:sym typeface="Arial"/>
              </a:rPr>
              <a:t>Criticisms</a:t>
            </a:r>
            <a:endParaRPr dirty="0">
              <a:solidFill>
                <a:schemeClr val="accent5"/>
              </a:solidFill>
              <a:latin typeface="Al Tarikh" pitchFamily="2" charset="-78"/>
              <a:cs typeface="Al Tarikh" pitchFamily="2" charset="-78"/>
            </a:endParaRPr>
          </a:p>
        </p:txBody>
      </p:sp>
      <p:sp>
        <p:nvSpPr>
          <p:cNvPr id="65" name="Google Shape;65;p13"/>
          <p:cNvSpPr txBox="1">
            <a:spLocks noGrp="1"/>
          </p:cNvSpPr>
          <p:nvPr>
            <p:ph type="subTitle" idx="1"/>
          </p:nvPr>
        </p:nvSpPr>
        <p:spPr>
          <a:xfrm>
            <a:off x="1998611" y="81291"/>
            <a:ext cx="4242600" cy="7383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US" sz="1800" dirty="0"/>
              <a:t>Libyan International Medical University </a:t>
            </a:r>
          </a:p>
          <a:p>
            <a:pPr marL="0" lvl="0" indent="0" algn="ctr" rtl="0">
              <a:spcBef>
                <a:spcPts val="0"/>
              </a:spcBef>
              <a:spcAft>
                <a:spcPts val="0"/>
              </a:spcAft>
              <a:buNone/>
            </a:pPr>
            <a:r>
              <a:rPr lang="en-US" sz="1800" dirty="0"/>
              <a:t>Faculty </a:t>
            </a:r>
            <a:r>
              <a:rPr lang="en-US" sz="1800" dirty="0" smtClean="0"/>
              <a:t>of </a:t>
            </a:r>
            <a:r>
              <a:rPr lang="en-US" sz="1800" dirty="0"/>
              <a:t>Business Administration</a:t>
            </a:r>
          </a:p>
        </p:txBody>
      </p:sp>
      <p:pic>
        <p:nvPicPr>
          <p:cNvPr id="3" name="Picture 2">
            <a:extLst>
              <a:ext uri="{FF2B5EF4-FFF2-40B4-BE49-F238E27FC236}">
                <a16:creationId xmlns:a16="http://schemas.microsoft.com/office/drawing/2014/main" id="{19EAD9B9-B241-7F45-96BF-1465F4C3A196}"/>
              </a:ext>
            </a:extLst>
          </p:cNvPr>
          <p:cNvPicPr>
            <a:picLocks noChangeAspect="1"/>
          </p:cNvPicPr>
          <p:nvPr/>
        </p:nvPicPr>
        <p:blipFill>
          <a:blip r:embed="rId3"/>
          <a:stretch>
            <a:fillRect/>
          </a:stretch>
        </p:blipFill>
        <p:spPr>
          <a:xfrm>
            <a:off x="7760935" y="-1"/>
            <a:ext cx="1290443" cy="1290443"/>
          </a:xfrm>
          <a:prstGeom prst="rect">
            <a:avLst/>
          </a:prstGeom>
        </p:spPr>
      </p:pic>
      <p:pic>
        <p:nvPicPr>
          <p:cNvPr id="5" name="Picture 4">
            <a:extLst>
              <a:ext uri="{FF2B5EF4-FFF2-40B4-BE49-F238E27FC236}">
                <a16:creationId xmlns:a16="http://schemas.microsoft.com/office/drawing/2014/main" id="{2D9A4BDE-4AF0-D246-BA97-E6BB49E0983F}"/>
              </a:ext>
            </a:extLst>
          </p:cNvPr>
          <p:cNvPicPr>
            <a:picLocks noChangeAspect="1"/>
          </p:cNvPicPr>
          <p:nvPr/>
        </p:nvPicPr>
        <p:blipFill>
          <a:blip r:embed="rId4"/>
          <a:stretch>
            <a:fillRect/>
          </a:stretch>
        </p:blipFill>
        <p:spPr>
          <a:xfrm>
            <a:off x="92622" y="1"/>
            <a:ext cx="1290443" cy="1039906"/>
          </a:xfrm>
          <a:prstGeom prst="rect">
            <a:avLst/>
          </a:prstGeom>
        </p:spPr>
      </p:pic>
      <p:sp>
        <p:nvSpPr>
          <p:cNvPr id="6" name="TextBox 5">
            <a:extLst>
              <a:ext uri="{FF2B5EF4-FFF2-40B4-BE49-F238E27FC236}">
                <a16:creationId xmlns:a16="http://schemas.microsoft.com/office/drawing/2014/main" id="{5E42C98C-453D-EC43-B8BA-60C985513880}"/>
              </a:ext>
            </a:extLst>
          </p:cNvPr>
          <p:cNvSpPr txBox="1"/>
          <p:nvPr/>
        </p:nvSpPr>
        <p:spPr>
          <a:xfrm>
            <a:off x="478330" y="4287376"/>
            <a:ext cx="2478563" cy="769441"/>
          </a:xfrm>
          <a:prstGeom prst="rect">
            <a:avLst/>
          </a:prstGeom>
          <a:noFill/>
        </p:spPr>
        <p:txBody>
          <a:bodyPr wrap="none" rtlCol="0">
            <a:spAutoFit/>
          </a:bodyPr>
          <a:lstStyle/>
          <a:p>
            <a:r>
              <a:rPr lang="en-US" sz="1100" dirty="0"/>
              <a:t>Name: </a:t>
            </a:r>
            <a:r>
              <a:rPr lang="en-US" sz="1100" dirty="0" err="1" smtClean="0"/>
              <a:t>Nahawand</a:t>
            </a:r>
            <a:r>
              <a:rPr lang="en-US" sz="1100" dirty="0" smtClean="0"/>
              <a:t> </a:t>
            </a:r>
            <a:r>
              <a:rPr lang="en-US" sz="1100" dirty="0" err="1" smtClean="0"/>
              <a:t>Elhammali</a:t>
            </a:r>
            <a:endParaRPr lang="en-US" sz="1100" dirty="0"/>
          </a:p>
          <a:p>
            <a:r>
              <a:rPr lang="en-US" sz="1100" dirty="0" smtClean="0"/>
              <a:t>ID: </a:t>
            </a:r>
            <a:r>
              <a:rPr lang="en-US" sz="1100" dirty="0"/>
              <a:t>2752</a:t>
            </a:r>
          </a:p>
          <a:p>
            <a:r>
              <a:rPr lang="en-US" sz="1100" dirty="0"/>
              <a:t>Email: </a:t>
            </a:r>
            <a:r>
              <a:rPr lang="en-US" sz="1100" dirty="0">
                <a:hlinkClick r:id="rId5"/>
              </a:rPr>
              <a:t>nahawand_2752@limu.edu.ly</a:t>
            </a:r>
            <a:endParaRPr lang="en-US" sz="1100" dirty="0"/>
          </a:p>
          <a:p>
            <a:pPr algn="ctr"/>
            <a:r>
              <a:rPr lang="en-US" sz="1100" dirty="0"/>
              <a:t> </a:t>
            </a:r>
          </a:p>
        </p:txBody>
      </p:sp>
      <p:sp>
        <p:nvSpPr>
          <p:cNvPr id="2" name="Slide Number Placeholder 1">
            <a:extLst>
              <a:ext uri="{FF2B5EF4-FFF2-40B4-BE49-F238E27FC236}">
                <a16:creationId xmlns:a16="http://schemas.microsoft.com/office/drawing/2014/main" id="{2F68AA1E-2712-4F44-9D2B-B6F8DD6281D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2"/>
          <p:cNvSpPr txBox="1">
            <a:spLocks noGrp="1"/>
          </p:cNvSpPr>
          <p:nvPr>
            <p:ph type="title"/>
          </p:nvPr>
        </p:nvSpPr>
        <p:spPr>
          <a:xfrm>
            <a:off x="1061738" y="1774921"/>
            <a:ext cx="2493120" cy="1214859"/>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4900" dirty="0">
                <a:solidFill>
                  <a:schemeClr val="accent2"/>
                </a:solidFill>
                <a:latin typeface="Al Tarikh" pitchFamily="2" charset="-78"/>
                <a:cs typeface="Al Tarikh" pitchFamily="2" charset="-78"/>
              </a:rPr>
              <a:t>References</a:t>
            </a:r>
            <a:r>
              <a:rPr lang="en" sz="3200" dirty="0">
                <a:solidFill>
                  <a:schemeClr val="accent2"/>
                </a:solidFill>
                <a:latin typeface="Al Tarikh" pitchFamily="2" charset="-78"/>
                <a:cs typeface="Al Tarikh" pitchFamily="2" charset="-78"/>
              </a:rPr>
              <a:t> </a:t>
            </a:r>
            <a:endParaRPr sz="3200" dirty="0">
              <a:solidFill>
                <a:schemeClr val="accent2"/>
              </a:solidFill>
              <a:latin typeface="Al Tarikh" pitchFamily="2" charset="-78"/>
              <a:cs typeface="Al Tarikh" pitchFamily="2" charset="-78"/>
            </a:endParaRPr>
          </a:p>
        </p:txBody>
      </p:sp>
      <p:sp>
        <p:nvSpPr>
          <p:cNvPr id="128" name="Google Shape;128;p22"/>
          <p:cNvSpPr txBox="1">
            <a:spLocks noGrp="1"/>
          </p:cNvSpPr>
          <p:nvPr>
            <p:ph type="body" idx="1"/>
          </p:nvPr>
        </p:nvSpPr>
        <p:spPr>
          <a:xfrm>
            <a:off x="4644675" y="500925"/>
            <a:ext cx="4166400" cy="4098600"/>
          </a:xfrm>
          <a:prstGeom prst="rect">
            <a:avLst/>
          </a:prstGeom>
        </p:spPr>
        <p:txBody>
          <a:bodyPr spcFirstLastPara="1" wrap="square" lIns="91425" tIns="91425" rIns="91425" bIns="91425" anchor="t" anchorCtr="0">
            <a:normAutofit lnSpcReduction="10000"/>
          </a:bodyPr>
          <a:lstStyle/>
          <a:p>
            <a:pPr marL="0" indent="0">
              <a:lnSpc>
                <a:spcPct val="130909"/>
              </a:lnSpc>
              <a:spcBef>
                <a:spcPts val="1000"/>
              </a:spcBef>
              <a:buNone/>
            </a:pPr>
            <a:r>
              <a:rPr lang="en-US" sz="1200" dirty="0" smtClean="0">
                <a:solidFill>
                  <a:srgbClr val="000000"/>
                </a:solidFill>
                <a:latin typeface="Arial"/>
                <a:ea typeface="Arial"/>
                <a:cs typeface="Arial"/>
                <a:sym typeface="Arial"/>
              </a:rPr>
              <a:t>BOUNDLESS</a:t>
            </a:r>
            <a:r>
              <a:rPr lang="en-US" sz="1200" dirty="0">
                <a:solidFill>
                  <a:srgbClr val="000000"/>
                </a:solidFill>
                <a:latin typeface="Arial"/>
                <a:ea typeface="Arial"/>
                <a:cs typeface="Arial"/>
                <a:sym typeface="Arial"/>
              </a:rPr>
              <a:t>. (N.D.). </a:t>
            </a:r>
            <a:r>
              <a:rPr lang="en-US" sz="1200" i="1" dirty="0">
                <a:solidFill>
                  <a:srgbClr val="000000"/>
                </a:solidFill>
                <a:latin typeface="Arial"/>
                <a:ea typeface="Arial"/>
                <a:cs typeface="Arial"/>
                <a:sym typeface="Arial"/>
              </a:rPr>
              <a:t>BOUNDLESS MANAGEMENT</a:t>
            </a:r>
            <a:r>
              <a:rPr lang="en-US" sz="1200" dirty="0">
                <a:solidFill>
                  <a:srgbClr val="000000"/>
                </a:solidFill>
                <a:latin typeface="Arial"/>
                <a:ea typeface="Arial"/>
                <a:cs typeface="Arial"/>
                <a:sym typeface="Arial"/>
              </a:rPr>
              <a:t>. LUMEN. RETRIEVED OCTOBER 31, 2021, FROM </a:t>
            </a:r>
            <a:r>
              <a:rPr lang="en-US" sz="1200" dirty="0">
                <a:solidFill>
                  <a:srgbClr val="000000"/>
                </a:solidFill>
                <a:latin typeface="Arial"/>
                <a:ea typeface="Arial"/>
                <a:cs typeface="Arial"/>
                <a:sym typeface="Arial"/>
                <a:hlinkClick r:id="rId3"/>
              </a:rPr>
              <a:t>HTTPS://COURSES.LUMENLEARNING.COM/BOUNDLESS-MANAGEMENT/CHAPTER/CLASSICAL-PERSPECTIVES/</a:t>
            </a:r>
            <a:r>
              <a:rPr lang="en-US" sz="1200" dirty="0">
                <a:solidFill>
                  <a:srgbClr val="000000"/>
                </a:solidFill>
                <a:latin typeface="Arial"/>
                <a:ea typeface="Arial"/>
                <a:cs typeface="Arial"/>
                <a:sym typeface="Arial"/>
              </a:rPr>
              <a:t>. </a:t>
            </a:r>
          </a:p>
          <a:p>
            <a:pPr marL="0" lvl="0" indent="0" algn="l" rtl="0">
              <a:lnSpc>
                <a:spcPct val="130909"/>
              </a:lnSpc>
              <a:spcBef>
                <a:spcPts val="1000"/>
              </a:spcBef>
              <a:spcAft>
                <a:spcPts val="0"/>
              </a:spcAft>
              <a:buNone/>
            </a:pPr>
            <a:r>
              <a:rPr lang="en" sz="1200" dirty="0" smtClean="0">
                <a:solidFill>
                  <a:srgbClr val="000000"/>
                </a:solidFill>
                <a:latin typeface="Arial"/>
                <a:ea typeface="Arial"/>
                <a:cs typeface="Arial"/>
                <a:sym typeface="Arial"/>
              </a:rPr>
              <a:t>DAVIS</a:t>
            </a:r>
            <a:r>
              <a:rPr lang="en" sz="1200" dirty="0">
                <a:solidFill>
                  <a:srgbClr val="000000"/>
                </a:solidFill>
                <a:latin typeface="Arial"/>
                <a:ea typeface="Arial"/>
                <a:cs typeface="Arial"/>
                <a:sym typeface="Arial"/>
              </a:rPr>
              <a:t>, B. (2021, APRIL 30). </a:t>
            </a:r>
            <a:r>
              <a:rPr lang="en" sz="1200" i="1" dirty="0">
                <a:solidFill>
                  <a:srgbClr val="000000"/>
                </a:solidFill>
                <a:latin typeface="Arial"/>
                <a:ea typeface="Arial"/>
                <a:cs typeface="Arial"/>
                <a:sym typeface="Arial"/>
              </a:rPr>
              <a:t>HOME</a:t>
            </a:r>
            <a:r>
              <a:rPr lang="en" sz="1200" dirty="0">
                <a:solidFill>
                  <a:srgbClr val="000000"/>
                </a:solidFill>
                <a:latin typeface="Arial"/>
                <a:ea typeface="Arial"/>
                <a:cs typeface="Arial"/>
                <a:sym typeface="Arial"/>
              </a:rPr>
              <a:t>. MVORGANIZING. RETRIEVED OCTOBER 31, 2021, FROM </a:t>
            </a:r>
            <a:r>
              <a:rPr lang="en" sz="1200" dirty="0">
                <a:solidFill>
                  <a:srgbClr val="000000"/>
                </a:solidFill>
                <a:latin typeface="Arial"/>
                <a:ea typeface="Arial"/>
                <a:cs typeface="Arial"/>
                <a:sym typeface="Arial"/>
                <a:hlinkClick r:id="rId4"/>
              </a:rPr>
              <a:t>HTTPS://WWW.MVORGANIZING.ORG/WHAT-ARE-THE-FIVE-THEORIES-OF-MANAGEMENT/</a:t>
            </a:r>
            <a:r>
              <a:rPr lang="en" sz="1200" dirty="0">
                <a:solidFill>
                  <a:srgbClr val="000000"/>
                </a:solidFill>
                <a:latin typeface="Arial"/>
                <a:ea typeface="Arial"/>
                <a:cs typeface="Arial"/>
                <a:sym typeface="Arial"/>
              </a:rPr>
              <a:t>. </a:t>
            </a:r>
            <a:endParaRPr sz="1200" dirty="0">
              <a:solidFill>
                <a:srgbClr val="000000"/>
              </a:solidFill>
              <a:latin typeface="Arial"/>
              <a:ea typeface="Arial"/>
              <a:cs typeface="Arial"/>
              <a:sym typeface="Arial"/>
            </a:endParaRPr>
          </a:p>
          <a:p>
            <a:pPr marL="0" lvl="0" indent="0" algn="l" rtl="0">
              <a:lnSpc>
                <a:spcPct val="130909"/>
              </a:lnSpc>
              <a:spcBef>
                <a:spcPts val="1000"/>
              </a:spcBef>
              <a:spcAft>
                <a:spcPts val="0"/>
              </a:spcAft>
              <a:buNone/>
            </a:pPr>
            <a:r>
              <a:rPr lang="en" sz="1200" i="1" dirty="0" smtClean="0">
                <a:solidFill>
                  <a:srgbClr val="000000"/>
                </a:solidFill>
                <a:latin typeface="Arial"/>
                <a:ea typeface="Arial"/>
                <a:cs typeface="Arial"/>
                <a:sym typeface="Arial"/>
              </a:rPr>
              <a:t>MANAGEMENT </a:t>
            </a:r>
            <a:r>
              <a:rPr lang="en" sz="1200" i="1" dirty="0">
                <a:solidFill>
                  <a:srgbClr val="000000"/>
                </a:solidFill>
                <a:latin typeface="Arial"/>
                <a:ea typeface="Arial"/>
                <a:cs typeface="Arial"/>
                <a:sym typeface="Arial"/>
              </a:rPr>
              <a:t>THEORIES</a:t>
            </a:r>
            <a:r>
              <a:rPr lang="en" sz="1200" dirty="0">
                <a:solidFill>
                  <a:srgbClr val="000000"/>
                </a:solidFill>
                <a:latin typeface="Arial"/>
                <a:ea typeface="Arial"/>
                <a:cs typeface="Arial"/>
                <a:sym typeface="Arial"/>
              </a:rPr>
              <a:t>. CORPORATE FINANCE INSTITUTE. (2019, NOVEMBER 7). RETRIEVED OCTOBER 31, 2021, FROM </a:t>
            </a:r>
            <a:r>
              <a:rPr lang="en" sz="1200" dirty="0">
                <a:solidFill>
                  <a:srgbClr val="000000"/>
                </a:solidFill>
                <a:latin typeface="Arial"/>
                <a:ea typeface="Arial"/>
                <a:cs typeface="Arial"/>
                <a:sym typeface="Arial"/>
                <a:hlinkClick r:id="rId5"/>
              </a:rPr>
              <a:t>HTTPS://CORPORATEFINANCEINSTITUTE.COM/RESOURCES/CAREERS/SOFT-SKILLS/MANAGEMENT-THEORIES/</a:t>
            </a:r>
            <a:r>
              <a:rPr lang="en" sz="1200" dirty="0">
                <a:solidFill>
                  <a:srgbClr val="000000"/>
                </a:solidFill>
                <a:latin typeface="Arial"/>
                <a:ea typeface="Arial"/>
                <a:cs typeface="Arial"/>
                <a:sym typeface="Arial"/>
              </a:rPr>
              <a:t>.</a:t>
            </a:r>
          </a:p>
          <a:p>
            <a:pPr marL="0" lvl="0" indent="0" algn="l" rtl="0">
              <a:lnSpc>
                <a:spcPct val="130909"/>
              </a:lnSpc>
              <a:spcBef>
                <a:spcPts val="1000"/>
              </a:spcBef>
              <a:spcAft>
                <a:spcPts val="0"/>
              </a:spcAft>
              <a:buNone/>
            </a:pPr>
            <a:endParaRPr sz="1400" dirty="0">
              <a:solidFill>
                <a:srgbClr val="000000"/>
              </a:solidFill>
              <a:latin typeface="Arial"/>
              <a:ea typeface="Arial"/>
              <a:cs typeface="Arial"/>
              <a:sym typeface="Arial"/>
            </a:endParaRPr>
          </a:p>
          <a:p>
            <a:pPr marL="0" lvl="0" indent="0" algn="l" rtl="0">
              <a:lnSpc>
                <a:spcPct val="130909"/>
              </a:lnSpc>
              <a:spcBef>
                <a:spcPts val="1000"/>
              </a:spcBef>
              <a:spcAft>
                <a:spcPts val="0"/>
              </a:spcAft>
              <a:buNone/>
            </a:pPr>
            <a:endParaRPr sz="1400" dirty="0">
              <a:solidFill>
                <a:srgbClr val="000000"/>
              </a:solidFill>
              <a:latin typeface="Arial"/>
              <a:ea typeface="Arial"/>
              <a:cs typeface="Arial"/>
              <a:sym typeface="Arial"/>
            </a:endParaRPr>
          </a:p>
          <a:p>
            <a:pPr marL="0" lvl="0" indent="0" algn="l" rtl="0">
              <a:spcBef>
                <a:spcPts val="0"/>
              </a:spcBef>
              <a:spcAft>
                <a:spcPts val="1200"/>
              </a:spcAft>
              <a:buNone/>
            </a:pPr>
            <a:endParaRPr dirty="0"/>
          </a:p>
        </p:txBody>
      </p:sp>
      <p:sp>
        <p:nvSpPr>
          <p:cNvPr id="2" name="Slide Number Placeholder 1">
            <a:extLst>
              <a:ext uri="{FF2B5EF4-FFF2-40B4-BE49-F238E27FC236}">
                <a16:creationId xmlns:a16="http://schemas.microsoft.com/office/drawing/2014/main" id="{83483A88-DB79-7C42-8F49-FBE56843899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8641235-65AB-CA4F-8AB8-80B8061FA43C}"/>
              </a:ext>
            </a:extLst>
          </p:cNvPr>
          <p:cNvSpPr>
            <a:spLocks noGrp="1"/>
          </p:cNvSpPr>
          <p:nvPr>
            <p:ph type="title"/>
          </p:nvPr>
        </p:nvSpPr>
        <p:spPr>
          <a:xfrm>
            <a:off x="96547" y="1930500"/>
            <a:ext cx="8520600" cy="1282500"/>
          </a:xfrm>
        </p:spPr>
        <p:txBody>
          <a:bodyPr/>
          <a:lstStyle/>
          <a:p>
            <a:pPr algn="ctr"/>
            <a:r>
              <a:rPr lang="en-US" dirty="0"/>
              <a:t>Thank You</a:t>
            </a:r>
          </a:p>
        </p:txBody>
      </p:sp>
      <p:sp>
        <p:nvSpPr>
          <p:cNvPr id="2" name="Slide Number Placeholder 1">
            <a:extLst>
              <a:ext uri="{FF2B5EF4-FFF2-40B4-BE49-F238E27FC236}">
                <a16:creationId xmlns:a16="http://schemas.microsoft.com/office/drawing/2014/main" id="{DFC1C3C0-0D6B-BB40-A2E6-048DF1107E9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Tree>
    <p:extLst>
      <p:ext uri="{BB962C8B-B14F-4D97-AF65-F5344CB8AC3E}">
        <p14:creationId xmlns:p14="http://schemas.microsoft.com/office/powerpoint/2010/main" val="11046517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4"/>
          <p:cNvSpPr txBox="1">
            <a:spLocks noGrp="1"/>
          </p:cNvSpPr>
          <p:nvPr>
            <p:ph type="title"/>
          </p:nvPr>
        </p:nvSpPr>
        <p:spPr>
          <a:xfrm>
            <a:off x="929373" y="226486"/>
            <a:ext cx="6247800" cy="11304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US" dirty="0">
                <a:latin typeface="Al Tarikh" pitchFamily="2" charset="-78"/>
                <a:cs typeface="Al Tarikh" pitchFamily="2" charset="-78"/>
              </a:rPr>
              <a:t>Table Of Contents:</a:t>
            </a:r>
          </a:p>
        </p:txBody>
      </p:sp>
      <p:sp>
        <p:nvSpPr>
          <p:cNvPr id="71" name="Google Shape;71;p14"/>
          <p:cNvSpPr txBox="1"/>
          <p:nvPr/>
        </p:nvSpPr>
        <p:spPr>
          <a:xfrm>
            <a:off x="527205" y="1861547"/>
            <a:ext cx="2307300" cy="800189"/>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400" dirty="0">
                <a:solidFill>
                  <a:schemeClr val="accent5"/>
                </a:solidFill>
                <a:latin typeface="Roboto"/>
                <a:ea typeface="Roboto"/>
                <a:cs typeface="Roboto"/>
                <a:sym typeface="Roboto"/>
              </a:rPr>
              <a:t>01.</a:t>
            </a:r>
          </a:p>
          <a:p>
            <a:pPr marL="0" lvl="0" indent="0" algn="ctr" rtl="0">
              <a:spcBef>
                <a:spcPts val="0"/>
              </a:spcBef>
              <a:spcAft>
                <a:spcPts val="0"/>
              </a:spcAft>
              <a:buNone/>
            </a:pPr>
            <a:r>
              <a:rPr lang="en" sz="1600" dirty="0">
                <a:latin typeface="Roboto"/>
                <a:ea typeface="Roboto"/>
                <a:cs typeface="Roboto"/>
                <a:sym typeface="Roboto"/>
              </a:rPr>
              <a:t>Introduction </a:t>
            </a:r>
            <a:endParaRPr sz="1600" dirty="0">
              <a:latin typeface="Roboto"/>
              <a:ea typeface="Roboto"/>
              <a:cs typeface="Roboto"/>
              <a:sym typeface="Roboto"/>
            </a:endParaRPr>
          </a:p>
        </p:txBody>
      </p:sp>
      <p:sp>
        <p:nvSpPr>
          <p:cNvPr id="72" name="Google Shape;72;p14"/>
          <p:cNvSpPr txBox="1"/>
          <p:nvPr/>
        </p:nvSpPr>
        <p:spPr>
          <a:xfrm>
            <a:off x="3727439" y="2138531"/>
            <a:ext cx="1478478" cy="104641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400" dirty="0">
                <a:solidFill>
                  <a:schemeClr val="accent5"/>
                </a:solidFill>
                <a:latin typeface="+mj-lt"/>
                <a:ea typeface="Roboto"/>
                <a:cs typeface="Roboto"/>
                <a:sym typeface="Roboto"/>
              </a:rPr>
              <a:t>02.</a:t>
            </a:r>
          </a:p>
          <a:p>
            <a:pPr marL="0" lvl="0" indent="0" algn="ctr" rtl="0">
              <a:spcBef>
                <a:spcPts val="0"/>
              </a:spcBef>
              <a:spcAft>
                <a:spcPts val="0"/>
              </a:spcAft>
              <a:buNone/>
            </a:pPr>
            <a:r>
              <a:rPr lang="en" sz="1600" dirty="0">
                <a:latin typeface="Roboto"/>
                <a:ea typeface="Roboto"/>
                <a:cs typeface="Roboto"/>
                <a:sym typeface="Roboto"/>
              </a:rPr>
              <a:t>Management theories </a:t>
            </a:r>
            <a:endParaRPr sz="1600" dirty="0">
              <a:latin typeface="Roboto"/>
              <a:ea typeface="Roboto"/>
              <a:cs typeface="Roboto"/>
              <a:sym typeface="Roboto"/>
            </a:endParaRPr>
          </a:p>
        </p:txBody>
      </p:sp>
      <p:sp>
        <p:nvSpPr>
          <p:cNvPr id="73" name="Google Shape;73;p14"/>
          <p:cNvSpPr txBox="1"/>
          <p:nvPr/>
        </p:nvSpPr>
        <p:spPr>
          <a:xfrm>
            <a:off x="6437934" y="1857727"/>
            <a:ext cx="1478478" cy="1292631"/>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400" dirty="0">
                <a:solidFill>
                  <a:schemeClr val="accent5"/>
                </a:solidFill>
                <a:latin typeface="+mn-lt"/>
                <a:ea typeface="Roboto"/>
                <a:cs typeface="Roboto"/>
                <a:sym typeface="Roboto"/>
              </a:rPr>
              <a:t>03.</a:t>
            </a:r>
          </a:p>
          <a:p>
            <a:pPr marL="0" lvl="0" indent="0" algn="ctr" rtl="0">
              <a:spcBef>
                <a:spcPts val="0"/>
              </a:spcBef>
              <a:spcAft>
                <a:spcPts val="0"/>
              </a:spcAft>
              <a:buNone/>
            </a:pPr>
            <a:r>
              <a:rPr lang="en" sz="1600" dirty="0">
                <a:latin typeface="Roboto"/>
                <a:ea typeface="Roboto"/>
                <a:cs typeface="Roboto"/>
                <a:sym typeface="Roboto"/>
              </a:rPr>
              <a:t>The 6 theories of management </a:t>
            </a:r>
            <a:endParaRPr sz="1600" dirty="0">
              <a:latin typeface="Roboto"/>
              <a:ea typeface="Roboto"/>
              <a:cs typeface="Roboto"/>
              <a:sym typeface="Roboto"/>
            </a:endParaRPr>
          </a:p>
        </p:txBody>
      </p:sp>
      <p:sp>
        <p:nvSpPr>
          <p:cNvPr id="74" name="Google Shape;74;p14"/>
          <p:cNvSpPr txBox="1"/>
          <p:nvPr/>
        </p:nvSpPr>
        <p:spPr>
          <a:xfrm>
            <a:off x="780575" y="2725626"/>
            <a:ext cx="1910518" cy="1741985"/>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400" dirty="0">
                <a:solidFill>
                  <a:schemeClr val="accent5"/>
                </a:solidFill>
              </a:rPr>
              <a:t>04.</a:t>
            </a:r>
          </a:p>
          <a:p>
            <a:pPr marL="0" lvl="0" indent="0" algn="ctr" rtl="0">
              <a:lnSpc>
                <a:spcPct val="115000"/>
              </a:lnSpc>
              <a:spcBef>
                <a:spcPts val="0"/>
              </a:spcBef>
              <a:spcAft>
                <a:spcPts val="0"/>
              </a:spcAft>
              <a:buNone/>
            </a:pPr>
            <a:r>
              <a:rPr lang="en" sz="1600" dirty="0"/>
              <a:t>Criticisms Of Classical Management Theory</a:t>
            </a:r>
            <a:endParaRPr sz="1600" dirty="0"/>
          </a:p>
        </p:txBody>
      </p:sp>
      <p:sp>
        <p:nvSpPr>
          <p:cNvPr id="75" name="Google Shape;75;p14"/>
          <p:cNvSpPr txBox="1"/>
          <p:nvPr/>
        </p:nvSpPr>
        <p:spPr>
          <a:xfrm>
            <a:off x="3729900" y="3401186"/>
            <a:ext cx="1554644" cy="1458831"/>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400" dirty="0">
                <a:solidFill>
                  <a:schemeClr val="accent5"/>
                </a:solidFill>
              </a:rPr>
              <a:t>05.</a:t>
            </a:r>
          </a:p>
          <a:p>
            <a:pPr marL="0" lvl="0" indent="0" algn="ctr" rtl="0">
              <a:lnSpc>
                <a:spcPct val="115000"/>
              </a:lnSpc>
              <a:spcBef>
                <a:spcPts val="0"/>
              </a:spcBef>
              <a:spcAft>
                <a:spcPts val="0"/>
              </a:spcAft>
              <a:buNone/>
            </a:pPr>
            <a:r>
              <a:rPr lang="en" sz="1600" dirty="0"/>
              <a:t>The 5 Basic Functions Of Management</a:t>
            </a:r>
            <a:endParaRPr sz="1600" dirty="0">
              <a:latin typeface="Roboto"/>
              <a:ea typeface="Roboto"/>
              <a:cs typeface="Roboto"/>
              <a:sym typeface="Roboto"/>
            </a:endParaRPr>
          </a:p>
        </p:txBody>
      </p:sp>
      <p:sp>
        <p:nvSpPr>
          <p:cNvPr id="76" name="Google Shape;76;p14"/>
          <p:cNvSpPr txBox="1"/>
          <p:nvPr/>
        </p:nvSpPr>
        <p:spPr>
          <a:xfrm>
            <a:off x="6437934" y="3170859"/>
            <a:ext cx="1478478" cy="892522"/>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400" dirty="0">
                <a:solidFill>
                  <a:schemeClr val="accent5"/>
                </a:solidFill>
              </a:rPr>
              <a:t>06.</a:t>
            </a:r>
          </a:p>
          <a:p>
            <a:pPr marL="0" lvl="0" indent="0" algn="ctr" rtl="0">
              <a:lnSpc>
                <a:spcPct val="115000"/>
              </a:lnSpc>
              <a:spcBef>
                <a:spcPts val="0"/>
              </a:spcBef>
              <a:spcAft>
                <a:spcPts val="0"/>
              </a:spcAft>
              <a:buNone/>
            </a:pPr>
            <a:r>
              <a:rPr lang="en" sz="1600" dirty="0"/>
              <a:t>Conclusion</a:t>
            </a:r>
            <a:endParaRPr sz="1600" dirty="0">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E9C3480F-264A-2644-A611-40B967D9D5E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7CCB1-7F9B-0A4B-9D50-EADDCA2A8AE2}"/>
              </a:ext>
            </a:extLst>
          </p:cNvPr>
          <p:cNvSpPr>
            <a:spLocks noGrp="1"/>
          </p:cNvSpPr>
          <p:nvPr>
            <p:ph type="title"/>
          </p:nvPr>
        </p:nvSpPr>
        <p:spPr>
          <a:xfrm>
            <a:off x="1246624" y="1683185"/>
            <a:ext cx="6808316" cy="975021"/>
          </a:xfrm>
        </p:spPr>
        <p:txBody>
          <a:bodyPr>
            <a:noAutofit/>
          </a:bodyPr>
          <a:lstStyle/>
          <a:p>
            <a:pPr algn="just"/>
            <a:r>
              <a:rPr lang="en-US" dirty="0">
                <a:solidFill>
                  <a:schemeClr val="accent5"/>
                </a:solidFill>
                <a:latin typeface="Al Tarikh" pitchFamily="2" charset="-78"/>
                <a:cs typeface="Al Tarikh" pitchFamily="2" charset="-78"/>
              </a:rPr>
              <a:t>Introduction</a:t>
            </a:r>
            <a:r>
              <a:rPr lang="en-US" sz="3200" dirty="0">
                <a:solidFill>
                  <a:schemeClr val="accent5"/>
                </a:solidFill>
                <a:latin typeface="Al Tarikh" pitchFamily="2" charset="-78"/>
                <a:cs typeface="Al Tarikh" pitchFamily="2" charset="-78"/>
              </a:rPr>
              <a:t/>
            </a:r>
            <a:br>
              <a:rPr lang="en-US" sz="3200" dirty="0">
                <a:solidFill>
                  <a:schemeClr val="accent5"/>
                </a:solidFill>
                <a:latin typeface="Al Tarikh" pitchFamily="2" charset="-78"/>
                <a:cs typeface="Al Tarikh" pitchFamily="2" charset="-78"/>
              </a:rPr>
            </a:br>
            <a:r>
              <a:rPr lang="en-US" sz="1050" dirty="0">
                <a:latin typeface="+mn-lt"/>
              </a:rPr>
              <a:t/>
            </a:r>
            <a:br>
              <a:rPr lang="en-US" sz="1050" dirty="0">
                <a:latin typeface="+mn-lt"/>
              </a:rPr>
            </a:br>
            <a:r>
              <a:rPr lang="en-US" sz="1800" dirty="0">
                <a:latin typeface="+mn-lt"/>
              </a:rPr>
              <a:t>Management theories are a collection of ideas that recommend general rules for how to manage an organization or business. Management theories address how supervisors implement strategies to accomplish organizational goals and how they motivate employees to perform at their highest ability.</a:t>
            </a:r>
            <a:r>
              <a:rPr lang="en-US" sz="1050" dirty="0">
                <a:latin typeface="+mn-lt"/>
              </a:rPr>
              <a:t/>
            </a:r>
            <a:br>
              <a:rPr lang="en-US" sz="1050" dirty="0">
                <a:latin typeface="+mn-lt"/>
              </a:rPr>
            </a:br>
            <a:endParaRPr lang="en-US" sz="1050" dirty="0">
              <a:latin typeface="+mn-lt"/>
            </a:endParaRPr>
          </a:p>
        </p:txBody>
      </p:sp>
      <p:sp>
        <p:nvSpPr>
          <p:cNvPr id="3" name="Slide Number Placeholder 2">
            <a:extLst>
              <a:ext uri="{FF2B5EF4-FFF2-40B4-BE49-F238E27FC236}">
                <a16:creationId xmlns:a16="http://schemas.microsoft.com/office/drawing/2014/main" id="{DF21F307-C5DF-CB4C-82A0-3FCDF1D99F3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spTree>
    <p:extLst>
      <p:ext uri="{BB962C8B-B14F-4D97-AF65-F5344CB8AC3E}">
        <p14:creationId xmlns:p14="http://schemas.microsoft.com/office/powerpoint/2010/main" val="269235255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6"/>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sz="3200" dirty="0">
                <a:latin typeface="Al Tarikh" pitchFamily="2" charset="-78"/>
                <a:cs typeface="Al Tarikh" pitchFamily="2" charset="-78"/>
              </a:rPr>
              <a:t>Management</a:t>
            </a:r>
            <a:r>
              <a:rPr lang="en-US" dirty="0">
                <a:latin typeface="Al Tarikh" pitchFamily="2" charset="-78"/>
                <a:cs typeface="Al Tarikh" pitchFamily="2" charset="-78"/>
              </a:rPr>
              <a:t> Theories</a:t>
            </a:r>
          </a:p>
        </p:txBody>
      </p:sp>
      <p:sp>
        <p:nvSpPr>
          <p:cNvPr id="87" name="Google Shape;87;p16"/>
          <p:cNvSpPr txBox="1">
            <a:spLocks noGrp="1"/>
          </p:cNvSpPr>
          <p:nvPr>
            <p:ph type="body" idx="1"/>
          </p:nvPr>
        </p:nvSpPr>
        <p:spPr>
          <a:xfrm>
            <a:off x="181476" y="1347069"/>
            <a:ext cx="4386705" cy="3076200"/>
          </a:xfrm>
          <a:prstGeom prst="rect">
            <a:avLst/>
          </a:prstGeom>
        </p:spPr>
        <p:txBody>
          <a:bodyPr spcFirstLastPara="1" wrap="square" lIns="91425" tIns="91425" rIns="91425" bIns="91425" anchor="t" anchorCtr="0">
            <a:normAutofit/>
          </a:bodyPr>
          <a:lstStyle/>
          <a:p>
            <a:pPr marL="157480" lvl="0" indent="0" algn="ctr" rtl="0">
              <a:lnSpc>
                <a:spcPct val="130909"/>
              </a:lnSpc>
              <a:spcBef>
                <a:spcPts val="1000"/>
              </a:spcBef>
              <a:spcAft>
                <a:spcPts val="0"/>
              </a:spcAft>
              <a:buSzPct val="66666"/>
              <a:buNone/>
            </a:pPr>
            <a:r>
              <a:rPr lang="en" sz="1800" dirty="0" smtClean="0">
                <a:solidFill>
                  <a:srgbClr val="000000"/>
                </a:solidFill>
                <a:latin typeface="Arial"/>
                <a:ea typeface="Arial"/>
                <a:cs typeface="Arial"/>
                <a:sym typeface="Arial"/>
              </a:rPr>
              <a:t> </a:t>
            </a:r>
            <a:r>
              <a:rPr lang="en" sz="1800" dirty="0">
                <a:solidFill>
                  <a:srgbClr val="000000"/>
                </a:solidFill>
                <a:latin typeface="Arial"/>
                <a:ea typeface="Arial"/>
                <a:cs typeface="Arial"/>
                <a:sym typeface="Arial"/>
              </a:rPr>
              <a:t>Management theories are ideas that surround preferred management practices, which may include tools like frameworks and principles that can be used in modern businesses. </a:t>
            </a:r>
            <a:r>
              <a:rPr lang="en" sz="1800" dirty="0" smtClean="0">
                <a:solidFill>
                  <a:srgbClr val="000000"/>
                </a:solidFill>
                <a:latin typeface="Arial"/>
                <a:ea typeface="Arial"/>
                <a:cs typeface="Arial"/>
                <a:sym typeface="Arial"/>
              </a:rPr>
              <a:t>Depending </a:t>
            </a:r>
            <a:r>
              <a:rPr lang="en" sz="1800" dirty="0">
                <a:solidFill>
                  <a:srgbClr val="000000"/>
                </a:solidFill>
                <a:latin typeface="Arial"/>
                <a:ea typeface="Arial"/>
                <a:cs typeface="Arial"/>
                <a:sym typeface="Arial"/>
              </a:rPr>
              <a:t>on the goals of the organization and the industry.</a:t>
            </a:r>
            <a:endParaRPr sz="1800" dirty="0">
              <a:solidFill>
                <a:srgbClr val="000000"/>
              </a:solidFill>
              <a:latin typeface="Arial"/>
              <a:ea typeface="Arial"/>
              <a:cs typeface="Arial"/>
              <a:sym typeface="Arial"/>
            </a:endParaRPr>
          </a:p>
          <a:p>
            <a:pPr marL="457200" lvl="0" indent="0" algn="ctr" rtl="0">
              <a:spcBef>
                <a:spcPts val="0"/>
              </a:spcBef>
              <a:spcAft>
                <a:spcPts val="1200"/>
              </a:spcAft>
              <a:buNone/>
            </a:pPr>
            <a:endParaRPr sz="1800" dirty="0"/>
          </a:p>
        </p:txBody>
      </p:sp>
      <p:sp>
        <p:nvSpPr>
          <p:cNvPr id="4" name="Rectangle 3">
            <a:extLst>
              <a:ext uri="{FF2B5EF4-FFF2-40B4-BE49-F238E27FC236}">
                <a16:creationId xmlns:a16="http://schemas.microsoft.com/office/drawing/2014/main" id="{284220B0-7E03-ED47-8EE5-BC7814A2B412}"/>
              </a:ext>
            </a:extLst>
          </p:cNvPr>
          <p:cNvSpPr/>
          <p:nvPr/>
        </p:nvSpPr>
        <p:spPr>
          <a:xfrm>
            <a:off x="6841115" y="976611"/>
            <a:ext cx="1885890" cy="17845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5143AA44-8221-4B40-A32F-E974666D3086}"/>
              </a:ext>
            </a:extLst>
          </p:cNvPr>
          <p:cNvSpPr/>
          <p:nvPr/>
        </p:nvSpPr>
        <p:spPr>
          <a:xfrm>
            <a:off x="4832375" y="2761129"/>
            <a:ext cx="3999900" cy="1662140"/>
          </a:xfrm>
          <a:prstGeom prst="rect">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AD8662F-FA3F-8846-BC91-F97F787F4A7F}"/>
              </a:ext>
            </a:extLst>
          </p:cNvPr>
          <p:cNvSpPr/>
          <p:nvPr/>
        </p:nvSpPr>
        <p:spPr>
          <a:xfrm>
            <a:off x="4900992" y="967668"/>
            <a:ext cx="1846204" cy="17290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7D637723-A080-FF45-B758-0752057AE76E}"/>
              </a:ext>
            </a:extLst>
          </p:cNvPr>
          <p:cNvPicPr>
            <a:picLocks noChangeAspect="1"/>
          </p:cNvPicPr>
          <p:nvPr/>
        </p:nvPicPr>
        <p:blipFill>
          <a:blip r:embed="rId3"/>
          <a:stretch>
            <a:fillRect/>
          </a:stretch>
        </p:blipFill>
        <p:spPr>
          <a:xfrm>
            <a:off x="5005879" y="999639"/>
            <a:ext cx="1661732" cy="1661732"/>
          </a:xfrm>
          <a:prstGeom prst="rect">
            <a:avLst/>
          </a:prstGeom>
        </p:spPr>
      </p:pic>
      <p:pic>
        <p:nvPicPr>
          <p:cNvPr id="9" name="Picture 8">
            <a:extLst>
              <a:ext uri="{FF2B5EF4-FFF2-40B4-BE49-F238E27FC236}">
                <a16:creationId xmlns:a16="http://schemas.microsoft.com/office/drawing/2014/main" id="{C7E4B19D-1DD9-7E45-8D71-3AECF76A695B}"/>
              </a:ext>
            </a:extLst>
          </p:cNvPr>
          <p:cNvPicPr>
            <a:picLocks noChangeAspect="1"/>
          </p:cNvPicPr>
          <p:nvPr/>
        </p:nvPicPr>
        <p:blipFill>
          <a:blip r:embed="rId4"/>
          <a:stretch>
            <a:fillRect/>
          </a:stretch>
        </p:blipFill>
        <p:spPr>
          <a:xfrm>
            <a:off x="4954221" y="2761129"/>
            <a:ext cx="3744109" cy="1784517"/>
          </a:xfrm>
          <a:prstGeom prst="rect">
            <a:avLst/>
          </a:prstGeom>
        </p:spPr>
      </p:pic>
      <p:pic>
        <p:nvPicPr>
          <p:cNvPr id="13" name="Picture 12">
            <a:extLst>
              <a:ext uri="{FF2B5EF4-FFF2-40B4-BE49-F238E27FC236}">
                <a16:creationId xmlns:a16="http://schemas.microsoft.com/office/drawing/2014/main" id="{AADB7FD0-D0F2-B846-852A-C056B5E3B2BB}"/>
              </a:ext>
            </a:extLst>
          </p:cNvPr>
          <p:cNvPicPr>
            <a:picLocks noChangeAspect="1"/>
          </p:cNvPicPr>
          <p:nvPr/>
        </p:nvPicPr>
        <p:blipFill>
          <a:blip r:embed="rId5"/>
          <a:stretch>
            <a:fillRect/>
          </a:stretch>
        </p:blipFill>
        <p:spPr>
          <a:xfrm>
            <a:off x="6935989" y="999639"/>
            <a:ext cx="1697097" cy="1697097"/>
          </a:xfrm>
          <a:prstGeom prst="rect">
            <a:avLst/>
          </a:prstGeom>
        </p:spPr>
      </p:pic>
      <p:sp>
        <p:nvSpPr>
          <p:cNvPr id="2" name="Slide Number Placeholder 1">
            <a:extLst>
              <a:ext uri="{FF2B5EF4-FFF2-40B4-BE49-F238E27FC236}">
                <a16:creationId xmlns:a16="http://schemas.microsoft.com/office/drawing/2014/main" id="{5E53B6D6-FEB1-C948-853B-ABC0FAEC715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7"/>
          <p:cNvSpPr txBox="1">
            <a:spLocks noGrp="1"/>
          </p:cNvSpPr>
          <p:nvPr>
            <p:ph type="title"/>
          </p:nvPr>
        </p:nvSpPr>
        <p:spPr>
          <a:xfrm>
            <a:off x="563923" y="365048"/>
            <a:ext cx="6247800" cy="35463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4400" dirty="0">
                <a:solidFill>
                  <a:schemeClr val="accent5"/>
                </a:solidFill>
                <a:latin typeface="Al Tarikh" pitchFamily="2" charset="-78"/>
                <a:ea typeface="Arial"/>
                <a:cs typeface="Al Tarikh" pitchFamily="2" charset="-78"/>
                <a:sym typeface="Arial"/>
              </a:rPr>
              <a:t>Henri Fayol</a:t>
            </a:r>
            <a:endParaRPr sz="4400" dirty="0">
              <a:solidFill>
                <a:schemeClr val="accent5"/>
              </a:solidFill>
              <a:latin typeface="Al Tarikh" pitchFamily="2" charset="-78"/>
              <a:cs typeface="Al Tarikh" pitchFamily="2" charset="-78"/>
            </a:endParaRPr>
          </a:p>
        </p:txBody>
      </p:sp>
      <p:sp>
        <p:nvSpPr>
          <p:cNvPr id="96" name="Google Shape;96;p17"/>
          <p:cNvSpPr txBox="1"/>
          <p:nvPr/>
        </p:nvSpPr>
        <p:spPr>
          <a:xfrm>
            <a:off x="563923" y="1606452"/>
            <a:ext cx="5425911" cy="2739309"/>
          </a:xfrm>
          <a:prstGeom prst="rect">
            <a:avLst/>
          </a:prstGeom>
          <a:noFill/>
          <a:ln>
            <a:noFill/>
          </a:ln>
        </p:spPr>
        <p:txBody>
          <a:bodyPr spcFirstLastPara="1" wrap="square" lIns="91425" tIns="91425" rIns="91425" bIns="91425" anchor="t" anchorCtr="0">
            <a:spAutoFit/>
          </a:bodyPr>
          <a:lstStyle/>
          <a:p>
            <a:pPr marL="0" lvl="0" indent="0" algn="just" rtl="0">
              <a:lnSpc>
                <a:spcPct val="130909"/>
              </a:lnSpc>
              <a:spcBef>
                <a:spcPts val="1000"/>
              </a:spcBef>
              <a:spcAft>
                <a:spcPts val="0"/>
              </a:spcAft>
              <a:buNone/>
            </a:pPr>
            <a:r>
              <a:rPr lang="en" sz="2000" dirty="0" smtClean="0"/>
              <a:t>Henri Fayol developed </a:t>
            </a:r>
            <a:r>
              <a:rPr lang="en" sz="2000" dirty="0"/>
              <a:t>a general theory of business administration that is often called </a:t>
            </a:r>
            <a:r>
              <a:rPr lang="en" sz="2000" dirty="0" smtClean="0"/>
              <a:t>Fayolism</a:t>
            </a:r>
            <a:r>
              <a:rPr lang="en" sz="2000" dirty="0"/>
              <a:t>. He and his colleagues developed this theory independently of scientific management but nearly recently.</a:t>
            </a:r>
          </a:p>
          <a:p>
            <a:pPr marL="0" lvl="0" indent="0" algn="just" rtl="0">
              <a:lnSpc>
                <a:spcPct val="130909"/>
              </a:lnSpc>
              <a:spcBef>
                <a:spcPts val="1000"/>
              </a:spcBef>
              <a:spcAft>
                <a:spcPts val="0"/>
              </a:spcAft>
              <a:buNone/>
            </a:pPr>
            <a:endParaRPr dirty="0">
              <a:latin typeface="Roboto"/>
              <a:ea typeface="Roboto"/>
              <a:cs typeface="Roboto"/>
              <a:sym typeface="Roboto"/>
            </a:endParaRPr>
          </a:p>
        </p:txBody>
      </p:sp>
      <p:pic>
        <p:nvPicPr>
          <p:cNvPr id="3" name="Picture 2">
            <a:extLst>
              <a:ext uri="{FF2B5EF4-FFF2-40B4-BE49-F238E27FC236}">
                <a16:creationId xmlns:a16="http://schemas.microsoft.com/office/drawing/2014/main" id="{38F46861-0649-4D43-8FFD-516685CBC077}"/>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4965" b="95745" l="2740" r="96804">
                        <a14:foregroundMark x1="36986" y1="13475" x2="21005" y2="45390"/>
                        <a14:foregroundMark x1="21005" y1="45390" x2="30137" y2="73050"/>
                        <a14:foregroundMark x1="30137" y1="73050" x2="64384" y2="59220"/>
                        <a14:foregroundMark x1="64384" y1="59220" x2="78539" y2="42908"/>
                        <a14:foregroundMark x1="65297" y1="15603" x2="29224" y2="19858"/>
                        <a14:foregroundMark x1="29224" y1="19858" x2="10046" y2="48582"/>
                        <a14:foregroundMark x1="33333" y1="10993" x2="13242" y2="32979"/>
                        <a14:foregroundMark x1="13242" y1="32979" x2="9589" y2="59574"/>
                        <a14:foregroundMark x1="9589" y1="59574" x2="10502" y2="61348"/>
                        <a14:foregroundMark x1="9589" y1="35461" x2="11872" y2="63121"/>
                        <a14:foregroundMark x1="11872" y1="63121" x2="16895" y2="70567"/>
                        <a14:foregroundMark x1="77169" y1="15248" x2="96804" y2="40071"/>
                        <a14:foregroundMark x1="96804" y1="40071" x2="85388" y2="68794"/>
                        <a14:foregroundMark x1="85388" y1="68794" x2="60731" y2="84397"/>
                        <a14:foregroundMark x1="69406" y1="89362" x2="35160" y2="84043"/>
                        <a14:foregroundMark x1="35160" y1="84043" x2="35160" y2="83688"/>
                        <a14:foregroundMark x1="46119" y1="72340" x2="51598" y2="61348"/>
                        <a14:foregroundMark x1="69406" y1="10638" x2="44292" y2="8156"/>
                        <a14:foregroundMark x1="61187" y1="6028" x2="41096" y2="5319"/>
                        <a14:foregroundMark x1="44292" y1="69858" x2="45662" y2="92553"/>
                        <a14:foregroundMark x1="71233" y1="90780" x2="37900" y2="94326"/>
                        <a14:foregroundMark x1="62100" y1="95745" x2="39726" y2="94326"/>
                        <a14:foregroundMark x1="2740" y1="37943" x2="8219" y2="59574"/>
                      </a14:backgroundRemoval>
                    </a14:imgEffect>
                  </a14:imgLayer>
                </a14:imgProps>
              </a:ext>
            </a:extLst>
          </a:blip>
          <a:stretch>
            <a:fillRect/>
          </a:stretch>
        </p:blipFill>
        <p:spPr>
          <a:xfrm>
            <a:off x="6908101" y="1606452"/>
            <a:ext cx="1794110" cy="2304896"/>
          </a:xfrm>
          <a:prstGeom prst="rect">
            <a:avLst/>
          </a:prstGeom>
        </p:spPr>
      </p:pic>
      <p:sp>
        <p:nvSpPr>
          <p:cNvPr id="2" name="Slide Number Placeholder 1">
            <a:extLst>
              <a:ext uri="{FF2B5EF4-FFF2-40B4-BE49-F238E27FC236}">
                <a16:creationId xmlns:a16="http://schemas.microsoft.com/office/drawing/2014/main" id="{F8537C1E-51DB-7247-808F-D2EB2719FF7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8"/>
          <p:cNvSpPr txBox="1">
            <a:spLocks noGrp="1"/>
          </p:cNvSpPr>
          <p:nvPr>
            <p:ph type="title"/>
          </p:nvPr>
        </p:nvSpPr>
        <p:spPr>
          <a:xfrm>
            <a:off x="218833" y="1466695"/>
            <a:ext cx="3704400" cy="2049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US" dirty="0">
                <a:latin typeface="Al Tarikh" pitchFamily="2" charset="-78"/>
                <a:cs typeface="Al Tarikh" pitchFamily="2" charset="-78"/>
              </a:rPr>
              <a:t>The </a:t>
            </a:r>
            <a:r>
              <a:rPr lang="en-US" dirty="0" smtClean="0">
                <a:latin typeface="Al Tarikh" pitchFamily="2" charset="-78"/>
                <a:cs typeface="Al Tarikh" pitchFamily="2" charset="-78"/>
              </a:rPr>
              <a:t/>
            </a:r>
            <a:br>
              <a:rPr lang="en-US" dirty="0" smtClean="0">
                <a:latin typeface="Al Tarikh" pitchFamily="2" charset="-78"/>
                <a:cs typeface="Al Tarikh" pitchFamily="2" charset="-78"/>
              </a:rPr>
            </a:br>
            <a:r>
              <a:rPr lang="en-US" sz="3200" dirty="0" smtClean="0">
                <a:latin typeface="Al Tarikh" pitchFamily="2" charset="-78"/>
                <a:cs typeface="Al Tarikh" pitchFamily="2" charset="-78"/>
              </a:rPr>
              <a:t>6</a:t>
            </a:r>
            <a:r>
              <a:rPr lang="en-US" dirty="0" smtClean="0">
                <a:latin typeface="Al Tarikh" pitchFamily="2" charset="-78"/>
                <a:cs typeface="Al Tarikh" pitchFamily="2" charset="-78"/>
              </a:rPr>
              <a:t> </a:t>
            </a:r>
            <a:r>
              <a:rPr lang="en-US" dirty="0">
                <a:latin typeface="Al Tarikh" pitchFamily="2" charset="-78"/>
                <a:cs typeface="Al Tarikh" pitchFamily="2" charset="-78"/>
              </a:rPr>
              <a:t>Theories </a:t>
            </a:r>
            <a:r>
              <a:rPr lang="en-US" dirty="0" smtClean="0">
                <a:latin typeface="Al Tarikh" pitchFamily="2" charset="-78"/>
                <a:cs typeface="Al Tarikh" pitchFamily="2" charset="-78"/>
              </a:rPr>
              <a:t/>
            </a:r>
            <a:br>
              <a:rPr lang="en-US" dirty="0" smtClean="0">
                <a:latin typeface="Al Tarikh" pitchFamily="2" charset="-78"/>
                <a:cs typeface="Al Tarikh" pitchFamily="2" charset="-78"/>
              </a:rPr>
            </a:br>
            <a:r>
              <a:rPr lang="en-US" dirty="0" smtClean="0">
                <a:latin typeface="Al Tarikh" pitchFamily="2" charset="-78"/>
                <a:cs typeface="Al Tarikh" pitchFamily="2" charset="-78"/>
              </a:rPr>
              <a:t>Of </a:t>
            </a:r>
            <a:r>
              <a:rPr lang="en-US" dirty="0">
                <a:latin typeface="Al Tarikh" pitchFamily="2" charset="-78"/>
                <a:cs typeface="Al Tarikh" pitchFamily="2" charset="-78"/>
              </a:rPr>
              <a:t>Management</a:t>
            </a:r>
          </a:p>
        </p:txBody>
      </p:sp>
      <p:sp>
        <p:nvSpPr>
          <p:cNvPr id="102" name="Google Shape;102;p18"/>
          <p:cNvSpPr txBox="1">
            <a:spLocks noGrp="1"/>
          </p:cNvSpPr>
          <p:nvPr>
            <p:ph type="body" idx="2"/>
          </p:nvPr>
        </p:nvSpPr>
        <p:spPr>
          <a:xfrm>
            <a:off x="4521077" y="633910"/>
            <a:ext cx="4500081" cy="4111500"/>
          </a:xfrm>
          <a:prstGeom prst="rect">
            <a:avLst/>
          </a:prstGeom>
        </p:spPr>
        <p:txBody>
          <a:bodyPr spcFirstLastPara="1" wrap="square" lIns="91425" tIns="91425" rIns="91425" bIns="91425" anchor="t" anchorCtr="0">
            <a:normAutofit/>
          </a:bodyPr>
          <a:lstStyle/>
          <a:p>
            <a:pPr marL="164624" lvl="0" indent="0" algn="just" rtl="0">
              <a:lnSpc>
                <a:spcPct val="150000"/>
              </a:lnSpc>
              <a:spcBef>
                <a:spcPts val="1000"/>
              </a:spcBef>
              <a:spcAft>
                <a:spcPts val="0"/>
              </a:spcAft>
              <a:buSzPct val="54166"/>
              <a:buNone/>
            </a:pPr>
            <a:r>
              <a:rPr lang="en" sz="2000" dirty="0">
                <a:solidFill>
                  <a:schemeClr val="accent5"/>
                </a:solidFill>
                <a:latin typeface="Arial"/>
                <a:ea typeface="Arial"/>
                <a:cs typeface="Arial"/>
                <a:sym typeface="Arial"/>
              </a:rPr>
              <a:t>1.</a:t>
            </a:r>
            <a:r>
              <a:rPr lang="en" sz="2000" dirty="0">
                <a:solidFill>
                  <a:srgbClr val="000000"/>
                </a:solidFill>
                <a:latin typeface="Arial"/>
                <a:ea typeface="Arial"/>
                <a:cs typeface="Arial"/>
                <a:sym typeface="Arial"/>
              </a:rPr>
              <a:t>Scientific management theory</a:t>
            </a:r>
            <a:r>
              <a:rPr lang="en" sz="2000" dirty="0" smtClean="0">
                <a:solidFill>
                  <a:srgbClr val="000000"/>
                </a:solidFill>
                <a:latin typeface="Arial"/>
                <a:ea typeface="Arial"/>
                <a:cs typeface="Arial"/>
                <a:sym typeface="Arial"/>
              </a:rPr>
              <a:t>.</a:t>
            </a:r>
            <a:endParaRPr sz="2000" dirty="0">
              <a:solidFill>
                <a:srgbClr val="000000"/>
              </a:solidFill>
              <a:latin typeface="Arial"/>
              <a:ea typeface="Arial"/>
              <a:cs typeface="Arial"/>
              <a:sym typeface="Arial"/>
            </a:endParaRPr>
          </a:p>
          <a:p>
            <a:pPr marL="164624" lvl="0" indent="0" algn="just" rtl="0">
              <a:lnSpc>
                <a:spcPct val="100000"/>
              </a:lnSpc>
              <a:spcBef>
                <a:spcPts val="0"/>
              </a:spcBef>
              <a:spcAft>
                <a:spcPts val="0"/>
              </a:spcAft>
              <a:buSzPct val="54166"/>
              <a:buNone/>
            </a:pPr>
            <a:r>
              <a:rPr lang="en" sz="2000" dirty="0">
                <a:solidFill>
                  <a:schemeClr val="accent5"/>
                </a:solidFill>
                <a:latin typeface="Arial"/>
                <a:ea typeface="Arial"/>
                <a:cs typeface="Arial"/>
                <a:sym typeface="Arial"/>
              </a:rPr>
              <a:t>2.</a:t>
            </a:r>
            <a:r>
              <a:rPr lang="en" sz="2000" dirty="0">
                <a:solidFill>
                  <a:srgbClr val="000000"/>
                </a:solidFill>
                <a:latin typeface="Arial"/>
                <a:ea typeface="Arial"/>
                <a:cs typeface="Arial"/>
                <a:sym typeface="Arial"/>
              </a:rPr>
              <a:t>Principles of administrative management theory.</a:t>
            </a:r>
            <a:endParaRPr sz="2000" dirty="0">
              <a:solidFill>
                <a:srgbClr val="000000"/>
              </a:solidFill>
              <a:latin typeface="Arial"/>
              <a:ea typeface="Arial"/>
              <a:cs typeface="Arial"/>
              <a:sym typeface="Arial"/>
            </a:endParaRPr>
          </a:p>
          <a:p>
            <a:pPr marL="164624" lvl="0" indent="0" algn="just" rtl="0">
              <a:lnSpc>
                <a:spcPct val="150000"/>
              </a:lnSpc>
              <a:spcBef>
                <a:spcPts val="0"/>
              </a:spcBef>
              <a:spcAft>
                <a:spcPts val="0"/>
              </a:spcAft>
              <a:buSzPct val="54166"/>
              <a:buNone/>
            </a:pPr>
            <a:r>
              <a:rPr lang="en" sz="2000" dirty="0" smtClean="0">
                <a:solidFill>
                  <a:schemeClr val="accent5"/>
                </a:solidFill>
                <a:latin typeface="Arial"/>
                <a:ea typeface="Arial"/>
                <a:cs typeface="Arial"/>
                <a:sym typeface="Arial"/>
              </a:rPr>
              <a:t>3.</a:t>
            </a:r>
            <a:r>
              <a:rPr lang="en" sz="2000" dirty="0" smtClean="0">
                <a:solidFill>
                  <a:srgbClr val="000000"/>
                </a:solidFill>
                <a:latin typeface="Arial"/>
                <a:ea typeface="Arial"/>
                <a:cs typeface="Arial"/>
                <a:sym typeface="Arial"/>
              </a:rPr>
              <a:t>Bureaucratic management </a:t>
            </a:r>
            <a:r>
              <a:rPr lang="en" sz="2000" dirty="0">
                <a:solidFill>
                  <a:srgbClr val="000000"/>
                </a:solidFill>
                <a:latin typeface="Arial"/>
                <a:ea typeface="Arial"/>
                <a:cs typeface="Arial"/>
                <a:sym typeface="Arial"/>
              </a:rPr>
              <a:t>theory.</a:t>
            </a:r>
            <a:endParaRPr sz="2000" dirty="0">
              <a:solidFill>
                <a:srgbClr val="000000"/>
              </a:solidFill>
              <a:latin typeface="Arial"/>
              <a:ea typeface="Arial"/>
              <a:cs typeface="Arial"/>
              <a:sym typeface="Arial"/>
            </a:endParaRPr>
          </a:p>
          <a:p>
            <a:pPr marL="164624" lvl="0" indent="0" algn="just" rtl="0">
              <a:lnSpc>
                <a:spcPct val="150000"/>
              </a:lnSpc>
              <a:spcBef>
                <a:spcPts val="0"/>
              </a:spcBef>
              <a:spcAft>
                <a:spcPts val="0"/>
              </a:spcAft>
              <a:buSzPct val="54166"/>
              <a:buNone/>
            </a:pPr>
            <a:r>
              <a:rPr lang="en" sz="2000" dirty="0">
                <a:solidFill>
                  <a:schemeClr val="accent5"/>
                </a:solidFill>
                <a:latin typeface="Arial"/>
                <a:ea typeface="Arial"/>
                <a:cs typeface="Arial"/>
                <a:sym typeface="Arial"/>
              </a:rPr>
              <a:t>4.</a:t>
            </a:r>
            <a:r>
              <a:rPr lang="en" sz="2000" dirty="0">
                <a:solidFill>
                  <a:srgbClr val="000000"/>
                </a:solidFill>
                <a:latin typeface="Arial"/>
                <a:ea typeface="Arial"/>
                <a:cs typeface="Arial"/>
                <a:sym typeface="Arial"/>
              </a:rPr>
              <a:t>Human relations theory.</a:t>
            </a:r>
            <a:endParaRPr sz="2000" dirty="0">
              <a:solidFill>
                <a:srgbClr val="000000"/>
              </a:solidFill>
              <a:latin typeface="Arial"/>
              <a:ea typeface="Arial"/>
              <a:cs typeface="Arial"/>
              <a:sym typeface="Arial"/>
            </a:endParaRPr>
          </a:p>
          <a:p>
            <a:pPr marL="164624" lvl="0" indent="0" algn="just" rtl="0">
              <a:lnSpc>
                <a:spcPct val="150000"/>
              </a:lnSpc>
              <a:spcBef>
                <a:spcPts val="0"/>
              </a:spcBef>
              <a:spcAft>
                <a:spcPts val="0"/>
              </a:spcAft>
              <a:buSzPct val="54166"/>
              <a:buNone/>
            </a:pPr>
            <a:r>
              <a:rPr lang="en" sz="2000" dirty="0">
                <a:solidFill>
                  <a:schemeClr val="accent5"/>
                </a:solidFill>
                <a:latin typeface="Arial"/>
                <a:ea typeface="Arial"/>
                <a:cs typeface="Arial"/>
                <a:sym typeface="Arial"/>
              </a:rPr>
              <a:t>5.</a:t>
            </a:r>
            <a:r>
              <a:rPr lang="en" sz="2000" dirty="0">
                <a:solidFill>
                  <a:srgbClr val="000000"/>
                </a:solidFill>
                <a:latin typeface="Arial"/>
                <a:ea typeface="Arial"/>
                <a:cs typeface="Arial"/>
                <a:sym typeface="Arial"/>
              </a:rPr>
              <a:t>Systems management theory.</a:t>
            </a:r>
            <a:endParaRPr sz="2000" dirty="0">
              <a:solidFill>
                <a:srgbClr val="000000"/>
              </a:solidFill>
              <a:latin typeface="Arial"/>
              <a:ea typeface="Arial"/>
              <a:cs typeface="Arial"/>
              <a:sym typeface="Arial"/>
            </a:endParaRPr>
          </a:p>
          <a:p>
            <a:pPr marL="164624" lvl="0" indent="0" algn="just" rtl="0">
              <a:lnSpc>
                <a:spcPct val="150000"/>
              </a:lnSpc>
              <a:spcBef>
                <a:spcPts val="0"/>
              </a:spcBef>
              <a:spcAft>
                <a:spcPts val="0"/>
              </a:spcAft>
              <a:buSzPct val="54166"/>
              <a:buNone/>
            </a:pPr>
            <a:r>
              <a:rPr lang="en" sz="2000" dirty="0">
                <a:solidFill>
                  <a:schemeClr val="accent5"/>
                </a:solidFill>
                <a:latin typeface="Arial"/>
                <a:ea typeface="Arial"/>
                <a:cs typeface="Arial"/>
                <a:sym typeface="Arial"/>
              </a:rPr>
              <a:t>6.</a:t>
            </a:r>
            <a:r>
              <a:rPr lang="en" sz="2000" dirty="0">
                <a:solidFill>
                  <a:srgbClr val="000000"/>
                </a:solidFill>
                <a:latin typeface="Arial"/>
                <a:ea typeface="Arial"/>
                <a:cs typeface="Arial"/>
                <a:sym typeface="Arial"/>
              </a:rPr>
              <a:t>Contingency management theory.</a:t>
            </a:r>
            <a:endParaRPr sz="2000" dirty="0">
              <a:solidFill>
                <a:srgbClr val="000000"/>
              </a:solidFill>
              <a:latin typeface="Arial"/>
              <a:ea typeface="Arial"/>
              <a:cs typeface="Arial"/>
              <a:sym typeface="Arial"/>
            </a:endParaRPr>
          </a:p>
          <a:p>
            <a:pPr marL="164624" lvl="0" indent="0" algn="just" rtl="0">
              <a:spcBef>
                <a:spcPts val="0"/>
              </a:spcBef>
              <a:spcAft>
                <a:spcPts val="0"/>
              </a:spcAft>
              <a:buSzPct val="100000"/>
              <a:buNone/>
            </a:pPr>
            <a:endParaRPr dirty="0"/>
          </a:p>
        </p:txBody>
      </p:sp>
      <p:sp>
        <p:nvSpPr>
          <p:cNvPr id="2" name="Slide Number Placeholder 1">
            <a:extLst>
              <a:ext uri="{FF2B5EF4-FFF2-40B4-BE49-F238E27FC236}">
                <a16:creationId xmlns:a16="http://schemas.microsoft.com/office/drawing/2014/main" id="{7E2B4F2E-FCDC-D64C-8EA3-1A228802A49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9"/>
          <p:cNvSpPr txBox="1">
            <a:spLocks noGrp="1"/>
          </p:cNvSpPr>
          <p:nvPr>
            <p:ph type="title"/>
          </p:nvPr>
        </p:nvSpPr>
        <p:spPr>
          <a:xfrm>
            <a:off x="130122" y="1103677"/>
            <a:ext cx="4760377" cy="3546300"/>
          </a:xfrm>
          <a:prstGeom prst="rect">
            <a:avLst/>
          </a:prstGeom>
        </p:spPr>
        <p:txBody>
          <a:bodyPr spcFirstLastPara="1" wrap="square" lIns="91425" tIns="91425" rIns="91425" bIns="91425" anchor="ctr" anchorCtr="0">
            <a:normAutofit/>
          </a:bodyPr>
          <a:lstStyle/>
          <a:p>
            <a:pPr marL="0" lvl="0" indent="0" algn="just" rtl="0">
              <a:lnSpc>
                <a:spcPct val="130909"/>
              </a:lnSpc>
              <a:spcBef>
                <a:spcPts val="1000"/>
              </a:spcBef>
              <a:spcAft>
                <a:spcPts val="0"/>
              </a:spcAft>
              <a:buNone/>
            </a:pPr>
            <a:r>
              <a:rPr lang="en" sz="1800" dirty="0">
                <a:solidFill>
                  <a:srgbClr val="000000"/>
                </a:solidFill>
                <a:latin typeface="Arial"/>
                <a:ea typeface="Arial"/>
                <a:cs typeface="Arial"/>
                <a:sym typeface="Arial"/>
              </a:rPr>
              <a:t>The traditional management perspective is frequently chastised for disregarding human aspirations and needs in the workplace and failing to account for human mistake in work performance. The traditional viewpoint has a significant impact on modern operations and process optimization.</a:t>
            </a:r>
            <a:endParaRPr sz="1800" dirty="0">
              <a:solidFill>
                <a:srgbClr val="000000"/>
              </a:solidFill>
              <a:latin typeface="Arial"/>
              <a:ea typeface="Arial"/>
              <a:cs typeface="Arial"/>
              <a:sym typeface="Arial"/>
            </a:endParaRPr>
          </a:p>
          <a:p>
            <a:pPr marL="0" lvl="0" indent="0" algn="just" rtl="0">
              <a:spcBef>
                <a:spcPts val="0"/>
              </a:spcBef>
              <a:spcAft>
                <a:spcPts val="0"/>
              </a:spcAft>
              <a:buNone/>
            </a:pPr>
            <a:endParaRPr dirty="0"/>
          </a:p>
        </p:txBody>
      </p:sp>
      <p:sp>
        <p:nvSpPr>
          <p:cNvPr id="108" name="Google Shape;108;p19"/>
          <p:cNvSpPr txBox="1"/>
          <p:nvPr/>
        </p:nvSpPr>
        <p:spPr>
          <a:xfrm>
            <a:off x="562958" y="579548"/>
            <a:ext cx="7909500"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800" b="1" dirty="0">
                <a:solidFill>
                  <a:schemeClr val="accent5"/>
                </a:solidFill>
                <a:latin typeface="Al Tarikh" pitchFamily="2" charset="-78"/>
                <a:cs typeface="Al Tarikh" pitchFamily="2" charset="-78"/>
              </a:rPr>
              <a:t>Criticisms </a:t>
            </a:r>
            <a:r>
              <a:rPr lang="en-US" sz="2400" b="1" dirty="0">
                <a:solidFill>
                  <a:schemeClr val="accent5"/>
                </a:solidFill>
                <a:latin typeface="Al Tarikh" pitchFamily="2" charset="-78"/>
                <a:cs typeface="Al Tarikh" pitchFamily="2" charset="-78"/>
              </a:rPr>
              <a:t>Of</a:t>
            </a:r>
            <a:r>
              <a:rPr lang="en-US" sz="2800" b="1" dirty="0">
                <a:solidFill>
                  <a:schemeClr val="accent5"/>
                </a:solidFill>
                <a:latin typeface="Al Tarikh" pitchFamily="2" charset="-78"/>
                <a:cs typeface="Al Tarikh" pitchFamily="2" charset="-78"/>
              </a:rPr>
              <a:t> Classical Management Theory</a:t>
            </a:r>
            <a:endParaRPr lang="en-US" sz="1100" dirty="0">
              <a:solidFill>
                <a:schemeClr val="accent5"/>
              </a:solidFill>
              <a:latin typeface="Al Tarikh" pitchFamily="2" charset="-78"/>
              <a:ea typeface="Roboto"/>
              <a:cs typeface="Al Tarikh" pitchFamily="2" charset="-78"/>
              <a:sym typeface="Roboto"/>
            </a:endParaRPr>
          </a:p>
        </p:txBody>
      </p:sp>
      <p:pic>
        <p:nvPicPr>
          <p:cNvPr id="13" name="Picture 12">
            <a:extLst>
              <a:ext uri="{FF2B5EF4-FFF2-40B4-BE49-F238E27FC236}">
                <a16:creationId xmlns:a16="http://schemas.microsoft.com/office/drawing/2014/main" id="{229592FC-49B0-0D41-A14E-7CAFBA5AC1E7}"/>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850" b="89316" l="5469" r="93438">
                        <a14:foregroundMark x1="9688" y1="33222" x2="8125" y2="35225"/>
                        <a14:foregroundMark x1="10469" y1="32888" x2="7344" y2="33556"/>
                        <a14:foregroundMark x1="11875" y1="32387" x2="6563" y2="39065"/>
                        <a14:foregroundMark x1="8594" y1="32387" x2="6250" y2="31553"/>
                        <a14:foregroundMark x1="11250" y1="30217" x2="11250" y2="30217"/>
                        <a14:foregroundMark x1="10781" y1="16694" x2="5469" y2="23205"/>
                        <a14:foregroundMark x1="30625" y1="12521" x2="25469" y2="12855"/>
                        <a14:foregroundMark x1="39844" y1="26210" x2="43125" y2="24875"/>
                        <a14:foregroundMark x1="54219" y1="34057" x2="60781" y2="39399"/>
                        <a14:foregroundMark x1="61250" y1="15025" x2="61250" y2="15025"/>
                        <a14:foregroundMark x1="74375" y1="13356" x2="74375" y2="13356"/>
                        <a14:foregroundMark x1="89531" y1="22371" x2="89531" y2="22371"/>
                        <a14:foregroundMark x1="90313" y1="28715" x2="90313" y2="28715"/>
                        <a14:foregroundMark x1="90313" y1="28715" x2="88438" y2="23372"/>
                        <a14:foregroundMark x1="93438" y1="25710" x2="93438" y2="28715"/>
                        <a14:foregroundMark x1="74063" y1="43239" x2="76094" y2="53088"/>
                        <a14:foregroundMark x1="79063" y1="37229" x2="79688" y2="50918"/>
                        <a14:foregroundMark x1="79688" y1="50918" x2="78750" y2="54591"/>
                        <a14:foregroundMark x1="74375" y1="46077" x2="80313" y2="45576"/>
                        <a14:foregroundMark x1="75313" y1="41903" x2="72969" y2="45910"/>
                        <a14:foregroundMark x1="26250" y1="40568" x2="30156" y2="60601"/>
                        <a14:foregroundMark x1="30312" y1="53422" x2="29844" y2="44741"/>
                      </a14:backgroundRemoval>
                    </a14:imgEffect>
                  </a14:imgLayer>
                </a14:imgProps>
              </a:ext>
            </a:extLst>
          </a:blip>
          <a:stretch>
            <a:fillRect/>
          </a:stretch>
        </p:blipFill>
        <p:spPr>
          <a:xfrm>
            <a:off x="6138580" y="1116917"/>
            <a:ext cx="2722642" cy="2543969"/>
          </a:xfrm>
          <a:prstGeom prst="rect">
            <a:avLst/>
          </a:prstGeom>
        </p:spPr>
      </p:pic>
      <p:sp>
        <p:nvSpPr>
          <p:cNvPr id="2" name="Slide Number Placeholder 1">
            <a:extLst>
              <a:ext uri="{FF2B5EF4-FFF2-40B4-BE49-F238E27FC236}">
                <a16:creationId xmlns:a16="http://schemas.microsoft.com/office/drawing/2014/main" id="{5FFB4704-06B1-7A49-BB9F-5BB5C7406F4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20"/>
          <p:cNvSpPr txBox="1">
            <a:spLocks noGrp="1"/>
          </p:cNvSpPr>
          <p:nvPr>
            <p:ph type="body" idx="1"/>
          </p:nvPr>
        </p:nvSpPr>
        <p:spPr>
          <a:xfrm>
            <a:off x="311700" y="1623846"/>
            <a:ext cx="5380888" cy="3076200"/>
          </a:xfrm>
          <a:prstGeom prst="rect">
            <a:avLst/>
          </a:prstGeom>
        </p:spPr>
        <p:txBody>
          <a:bodyPr spcFirstLastPara="1" wrap="square" lIns="91425" tIns="91425" rIns="91425" bIns="91425" anchor="t" anchorCtr="0">
            <a:normAutofit/>
          </a:bodyPr>
          <a:lstStyle/>
          <a:p>
            <a:pPr marL="0" lvl="0" indent="0" algn="just" rtl="0">
              <a:spcBef>
                <a:spcPts val="0"/>
              </a:spcBef>
              <a:spcAft>
                <a:spcPts val="0"/>
              </a:spcAft>
              <a:buNone/>
            </a:pPr>
            <a:r>
              <a:rPr lang="en" sz="1600" dirty="0">
                <a:solidFill>
                  <a:srgbClr val="202124"/>
                </a:solidFill>
                <a:latin typeface="Arial"/>
                <a:ea typeface="Arial"/>
                <a:cs typeface="Arial"/>
                <a:sym typeface="Arial"/>
              </a:rPr>
              <a:t>At the most fundamental level, management is a discipline that consists of a set of five general functions: </a:t>
            </a:r>
            <a:r>
              <a:rPr lang="en" sz="1600" b="1" dirty="0">
                <a:solidFill>
                  <a:srgbClr val="202124"/>
                </a:solidFill>
                <a:latin typeface="Arial"/>
                <a:ea typeface="Arial"/>
                <a:cs typeface="Arial"/>
                <a:sym typeface="Arial"/>
              </a:rPr>
              <a:t>planning, organizing, staffing, leading and controlling</a:t>
            </a:r>
            <a:r>
              <a:rPr lang="en" sz="1600" dirty="0">
                <a:solidFill>
                  <a:srgbClr val="202124"/>
                </a:solidFill>
                <a:latin typeface="Arial"/>
                <a:ea typeface="Arial"/>
                <a:cs typeface="Arial"/>
                <a:sym typeface="Arial"/>
              </a:rPr>
              <a:t>. These five functions are part of a body of practices and theories on how to be a successful manager.</a:t>
            </a:r>
            <a:endParaRPr sz="1600" dirty="0">
              <a:solidFill>
                <a:srgbClr val="202124"/>
              </a:solidFill>
              <a:latin typeface="Arial"/>
              <a:ea typeface="Arial"/>
              <a:cs typeface="Arial"/>
              <a:sym typeface="Arial"/>
            </a:endParaRPr>
          </a:p>
          <a:p>
            <a:pPr marL="0" lvl="0" indent="0" algn="just" rtl="0">
              <a:spcBef>
                <a:spcPts val="0"/>
              </a:spcBef>
              <a:spcAft>
                <a:spcPts val="1200"/>
              </a:spcAft>
              <a:buNone/>
            </a:pPr>
            <a:endParaRPr sz="1800" b="1" dirty="0"/>
          </a:p>
        </p:txBody>
      </p:sp>
      <p:sp>
        <p:nvSpPr>
          <p:cNvPr id="114" name="Google Shape;114;p20"/>
          <p:cNvSpPr txBox="1">
            <a:spLocks noGrp="1"/>
          </p:cNvSpPr>
          <p:nvPr>
            <p:ph type="title"/>
          </p:nvPr>
        </p:nvSpPr>
        <p:spPr>
          <a:xfrm>
            <a:off x="311700" y="406332"/>
            <a:ext cx="8520600" cy="623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400" b="1" dirty="0">
                <a:solidFill>
                  <a:schemeClr val="accent5"/>
                </a:solidFill>
                <a:latin typeface="Al Tarikh" pitchFamily="2" charset="-78"/>
                <a:ea typeface="Arial"/>
                <a:cs typeface="Al Tarikh" pitchFamily="2" charset="-78"/>
                <a:sym typeface="Arial"/>
              </a:rPr>
              <a:t>Basic Functions Of Management</a:t>
            </a:r>
            <a:endParaRPr lang="en-US" sz="1800" dirty="0">
              <a:solidFill>
                <a:schemeClr val="accent5"/>
              </a:solidFill>
              <a:latin typeface="Al Tarikh" pitchFamily="2" charset="-78"/>
              <a:cs typeface="Al Tarikh" pitchFamily="2" charset="-78"/>
            </a:endParaRPr>
          </a:p>
        </p:txBody>
      </p:sp>
      <p:pic>
        <p:nvPicPr>
          <p:cNvPr id="3" name="Picture 2">
            <a:extLst>
              <a:ext uri="{FF2B5EF4-FFF2-40B4-BE49-F238E27FC236}">
                <a16:creationId xmlns:a16="http://schemas.microsoft.com/office/drawing/2014/main" id="{6FFA738B-E57A-0C4A-9134-E3F1780B94A7}"/>
              </a:ext>
            </a:extLst>
          </p:cNvPr>
          <p:cNvPicPr>
            <a:picLocks noChangeAspect="1"/>
          </p:cNvPicPr>
          <p:nvPr/>
        </p:nvPicPr>
        <p:blipFill rotWithShape="1">
          <a:blip r:embed="rId3"/>
          <a:srcRect l="-41224" t="-2893" r="41224" b="2893"/>
          <a:stretch/>
        </p:blipFill>
        <p:spPr>
          <a:xfrm>
            <a:off x="4025153" y="1360463"/>
            <a:ext cx="4591994" cy="3098800"/>
          </a:xfrm>
          <a:prstGeom prst="rect">
            <a:avLst/>
          </a:prstGeom>
        </p:spPr>
      </p:pic>
      <p:sp>
        <p:nvSpPr>
          <p:cNvPr id="2" name="Slide Number Placeholder 1">
            <a:extLst>
              <a:ext uri="{FF2B5EF4-FFF2-40B4-BE49-F238E27FC236}">
                <a16:creationId xmlns:a16="http://schemas.microsoft.com/office/drawing/2014/main" id="{ED7FA1ED-4284-0F4E-B88E-168B3B2FEAF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22" name="Google Shape;122;p21"/>
          <p:cNvSpPr txBox="1"/>
          <p:nvPr/>
        </p:nvSpPr>
        <p:spPr>
          <a:xfrm>
            <a:off x="213089" y="459755"/>
            <a:ext cx="7979400" cy="800189"/>
          </a:xfrm>
          <a:prstGeom prst="rect">
            <a:avLst/>
          </a:prstGeom>
          <a:solidFill>
            <a:schemeClr val="lt1"/>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4000" dirty="0">
                <a:solidFill>
                  <a:schemeClr val="accent5"/>
                </a:solidFill>
                <a:latin typeface="Al Tarikh" pitchFamily="2" charset="-78"/>
                <a:ea typeface="Roboto"/>
                <a:cs typeface="Al Tarikh" pitchFamily="2" charset="-78"/>
                <a:sym typeface="Roboto"/>
              </a:rPr>
              <a:t>Conclusion</a:t>
            </a:r>
            <a:endParaRPr lang="en-US" sz="2800" dirty="0">
              <a:solidFill>
                <a:schemeClr val="accent5"/>
              </a:solidFill>
              <a:latin typeface="Al Tarikh" pitchFamily="2" charset="-78"/>
              <a:ea typeface="Roboto"/>
              <a:cs typeface="Al Tarikh" pitchFamily="2" charset="-78"/>
              <a:sym typeface="Roboto"/>
            </a:endParaRPr>
          </a:p>
        </p:txBody>
      </p:sp>
      <p:sp>
        <p:nvSpPr>
          <p:cNvPr id="2" name="TextBox 1">
            <a:extLst>
              <a:ext uri="{FF2B5EF4-FFF2-40B4-BE49-F238E27FC236}">
                <a16:creationId xmlns:a16="http://schemas.microsoft.com/office/drawing/2014/main" id="{941984B2-A5CA-F54A-AE93-04CB9D90196D}"/>
              </a:ext>
            </a:extLst>
          </p:cNvPr>
          <p:cNvSpPr txBox="1"/>
          <p:nvPr/>
        </p:nvSpPr>
        <p:spPr>
          <a:xfrm>
            <a:off x="1648677" y="2052514"/>
            <a:ext cx="5846646" cy="830997"/>
          </a:xfrm>
          <a:prstGeom prst="rect">
            <a:avLst/>
          </a:prstGeom>
          <a:noFill/>
        </p:spPr>
        <p:txBody>
          <a:bodyPr wrap="square" rtlCol="0">
            <a:spAutoFit/>
          </a:bodyPr>
          <a:lstStyle/>
          <a:p>
            <a:pPr algn="ctr"/>
            <a:r>
              <a:rPr lang="en-US" sz="1600" dirty="0"/>
              <a:t>Management theories are concepts that surround preferred management techniques, such as frameworks and principles that can be applied in modern enterprises.</a:t>
            </a:r>
          </a:p>
        </p:txBody>
      </p:sp>
      <p:sp>
        <p:nvSpPr>
          <p:cNvPr id="3" name="Slide Number Placeholder 2">
            <a:extLst>
              <a:ext uri="{FF2B5EF4-FFF2-40B4-BE49-F238E27FC236}">
                <a16:creationId xmlns:a16="http://schemas.microsoft.com/office/drawing/2014/main" id="{407CAA43-6177-4C47-BB73-5BE331CCA91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996</TotalTime>
  <Words>420</Words>
  <Application>Microsoft Office PowerPoint</Application>
  <PresentationFormat>On-screen Show (16:9)</PresentationFormat>
  <Paragraphs>55</Paragraphs>
  <Slides>11</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Roboto</vt:lpstr>
      <vt:lpstr>Al Tarikh</vt:lpstr>
      <vt:lpstr>Arial</vt:lpstr>
      <vt:lpstr>Merriweather</vt:lpstr>
      <vt:lpstr>Paradigm</vt:lpstr>
      <vt:lpstr>Managerial Theories and Criticisms</vt:lpstr>
      <vt:lpstr>Table Of Contents:</vt:lpstr>
      <vt:lpstr>Introduction  Management theories are a collection of ideas that recommend general rules for how to manage an organization or business. Management theories address how supervisors implement strategies to accomplish organizational goals and how they motivate employees to perform at their highest ability. </vt:lpstr>
      <vt:lpstr>Management Theories</vt:lpstr>
      <vt:lpstr>Henri Fayol</vt:lpstr>
      <vt:lpstr>The  6 Theories  Of Management</vt:lpstr>
      <vt:lpstr>The traditional management perspective is frequently chastised for disregarding human aspirations and needs in the workplace and failing to account for human mistake in work performance. The traditional viewpoint has a significant impact on modern operations and process optimization. </vt:lpstr>
      <vt:lpstr>Basic Functions Of Management</vt:lpstr>
      <vt:lpstr>PowerPoint Presentation</vt:lpstr>
      <vt:lpstr>References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Managerial Theories And Criticisms</dc:title>
  <cp:lastModifiedBy>user</cp:lastModifiedBy>
  <cp:revision>29</cp:revision>
  <dcterms:modified xsi:type="dcterms:W3CDTF">2021-11-27T06:33:29Z</dcterms:modified>
</cp:coreProperties>
</file>