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23"/>
  </p:notesMasterIdLst>
  <p:sldIdLst>
    <p:sldId id="256" r:id="rId2"/>
    <p:sldId id="261" r:id="rId3"/>
    <p:sldId id="306" r:id="rId4"/>
    <p:sldId id="292" r:id="rId5"/>
    <p:sldId id="260" r:id="rId6"/>
    <p:sldId id="305" r:id="rId7"/>
    <p:sldId id="293" r:id="rId8"/>
    <p:sldId id="264" r:id="rId9"/>
    <p:sldId id="294" r:id="rId10"/>
    <p:sldId id="295" r:id="rId11"/>
    <p:sldId id="296" r:id="rId12"/>
    <p:sldId id="297" r:id="rId13"/>
    <p:sldId id="299" r:id="rId14"/>
    <p:sldId id="300" r:id="rId15"/>
    <p:sldId id="263" r:id="rId16"/>
    <p:sldId id="301" r:id="rId17"/>
    <p:sldId id="302" r:id="rId18"/>
    <p:sldId id="290" r:id="rId19"/>
    <p:sldId id="304" r:id="rId20"/>
    <p:sldId id="307" r:id="rId21"/>
    <p:sldId id="291" r:id="rId22"/>
  </p:sldIdLst>
  <p:sldSz cx="9144000" cy="5143500" type="screen16x9"/>
  <p:notesSz cx="6858000" cy="9144000"/>
  <p:embeddedFontLst>
    <p:embeddedFont>
      <p:font typeface="Fira Sans Extra Condensed Medium" panose="020B0604020202020204" charset="0"/>
      <p:regular r:id="rId24"/>
      <p:bold r:id="rId25"/>
      <p:italic r:id="rId26"/>
      <p:boldItalic r:id="rId27"/>
    </p:embeddedFont>
    <p:embeddedFont>
      <p:font typeface="Open Sans" panose="020B0606030504020204" pitchFamily="34" charset="0"/>
      <p:regular r:id="rId28"/>
      <p:bold r:id="rId29"/>
      <p:italic r:id="rId30"/>
      <p:boldItalic r:id="rId31"/>
    </p:embeddedFont>
    <p:embeddedFont>
      <p:font typeface="Overpass Black" panose="020B0604020202020204" charset="0"/>
      <p:bold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9DB1A35-7357-4645-919F-1BD12256E8F2}">
  <a:tblStyle styleId="{89DB1A35-7357-4645-919F-1BD12256E8F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65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1"/>
        <p:cNvGrpSpPr/>
        <p:nvPr/>
      </p:nvGrpSpPr>
      <p:grpSpPr>
        <a:xfrm>
          <a:off x="0" y="0"/>
          <a:ext cx="0" cy="0"/>
          <a:chOff x="0" y="0"/>
          <a:chExt cx="0" cy="0"/>
        </a:xfrm>
      </p:grpSpPr>
      <p:sp>
        <p:nvSpPr>
          <p:cNvPr id="2122" name="Google Shape;212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3" name="Google Shape;212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a7274a1822_0_6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a7274a1822_0_6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0089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38564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58168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23274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1"/>
        <p:cNvGrpSpPr/>
        <p:nvPr/>
      </p:nvGrpSpPr>
      <p:grpSpPr>
        <a:xfrm>
          <a:off x="0" y="0"/>
          <a:ext cx="0" cy="0"/>
          <a:chOff x="0" y="0"/>
          <a:chExt cx="0" cy="0"/>
        </a:xfrm>
      </p:grpSpPr>
      <p:sp>
        <p:nvSpPr>
          <p:cNvPr id="2182" name="Google Shape;2182;ga7274a1822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3" name="Google Shape;2183;ga7274a1822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41244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2"/>
        <p:cNvGrpSpPr/>
        <p:nvPr/>
      </p:nvGrpSpPr>
      <p:grpSpPr>
        <a:xfrm>
          <a:off x="0" y="0"/>
          <a:ext cx="0" cy="0"/>
          <a:chOff x="0" y="0"/>
          <a:chExt cx="0" cy="0"/>
        </a:xfrm>
      </p:grpSpPr>
      <p:sp>
        <p:nvSpPr>
          <p:cNvPr id="2213" name="Google Shape;2213;ga7274a1822_0_5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4" name="Google Shape;2214;ga7274a1822_0_5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2"/>
        <p:cNvGrpSpPr/>
        <p:nvPr/>
      </p:nvGrpSpPr>
      <p:grpSpPr>
        <a:xfrm>
          <a:off x="0" y="0"/>
          <a:ext cx="0" cy="0"/>
          <a:chOff x="0" y="0"/>
          <a:chExt cx="0" cy="0"/>
        </a:xfrm>
      </p:grpSpPr>
      <p:sp>
        <p:nvSpPr>
          <p:cNvPr id="2213" name="Google Shape;2213;ga7274a1822_0_5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4" name="Google Shape;2214;ga7274a1822_0_5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0112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1"/>
        <p:cNvGrpSpPr/>
        <p:nvPr/>
      </p:nvGrpSpPr>
      <p:grpSpPr>
        <a:xfrm>
          <a:off x="0" y="0"/>
          <a:ext cx="0" cy="0"/>
          <a:chOff x="0" y="0"/>
          <a:chExt cx="0" cy="0"/>
        </a:xfrm>
      </p:grpSpPr>
      <p:sp>
        <p:nvSpPr>
          <p:cNvPr id="2182" name="Google Shape;2182;ga7274a1822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3" name="Google Shape;2183;ga7274a1822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9751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3"/>
        <p:cNvGrpSpPr/>
        <p:nvPr/>
      </p:nvGrpSpPr>
      <p:grpSpPr>
        <a:xfrm>
          <a:off x="0" y="0"/>
          <a:ext cx="0" cy="0"/>
          <a:chOff x="0" y="0"/>
          <a:chExt cx="0" cy="0"/>
        </a:xfrm>
      </p:grpSpPr>
      <p:sp>
        <p:nvSpPr>
          <p:cNvPr id="3484" name="Google Shape;3484;ga1fb274c5c_2_3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5" name="Google Shape;3485;ga1fb274c5c_2_3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1"/>
        <p:cNvGrpSpPr/>
        <p:nvPr/>
      </p:nvGrpSpPr>
      <p:grpSpPr>
        <a:xfrm>
          <a:off x="0" y="0"/>
          <a:ext cx="0" cy="0"/>
          <a:chOff x="0" y="0"/>
          <a:chExt cx="0" cy="0"/>
        </a:xfrm>
      </p:grpSpPr>
      <p:sp>
        <p:nvSpPr>
          <p:cNvPr id="2182" name="Google Shape;2182;ga7274a1822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3" name="Google Shape;2183;ga7274a1822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55411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1"/>
        <p:cNvGrpSpPr/>
        <p:nvPr/>
      </p:nvGrpSpPr>
      <p:grpSpPr>
        <a:xfrm>
          <a:off x="0" y="0"/>
          <a:ext cx="0" cy="0"/>
          <a:chOff x="0" y="0"/>
          <a:chExt cx="0" cy="0"/>
        </a:xfrm>
      </p:grpSpPr>
      <p:sp>
        <p:nvSpPr>
          <p:cNvPr id="2182" name="Google Shape;2182;ga7274a1822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3" name="Google Shape;2183;ga7274a1822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3"/>
        <p:cNvGrpSpPr/>
        <p:nvPr/>
      </p:nvGrpSpPr>
      <p:grpSpPr>
        <a:xfrm>
          <a:off x="0" y="0"/>
          <a:ext cx="0" cy="0"/>
          <a:chOff x="0" y="0"/>
          <a:chExt cx="0" cy="0"/>
        </a:xfrm>
      </p:grpSpPr>
      <p:sp>
        <p:nvSpPr>
          <p:cNvPr id="3484" name="Google Shape;3484;ga1fb274c5c_2_3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5" name="Google Shape;3485;ga1fb274c5c_2_3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415695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0"/>
        <p:cNvGrpSpPr/>
        <p:nvPr/>
      </p:nvGrpSpPr>
      <p:grpSpPr>
        <a:xfrm>
          <a:off x="0" y="0"/>
          <a:ext cx="0" cy="0"/>
          <a:chOff x="0" y="0"/>
          <a:chExt cx="0" cy="0"/>
        </a:xfrm>
      </p:grpSpPr>
      <p:sp>
        <p:nvSpPr>
          <p:cNvPr id="3491" name="Google Shape;3491;ga1fb274c5c_2_3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2" name="Google Shape;3492;ga1fb274c5c_2_3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1592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1"/>
        <p:cNvGrpSpPr/>
        <p:nvPr/>
      </p:nvGrpSpPr>
      <p:grpSpPr>
        <a:xfrm>
          <a:off x="0" y="0"/>
          <a:ext cx="0" cy="0"/>
          <a:chOff x="0" y="0"/>
          <a:chExt cx="0" cy="0"/>
        </a:xfrm>
      </p:grpSpPr>
      <p:sp>
        <p:nvSpPr>
          <p:cNvPr id="2182" name="Google Shape;2182;ga7274a1822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3" name="Google Shape;2183;ga7274a1822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3538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56235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1"/>
        <p:cNvGrpSpPr/>
        <p:nvPr/>
      </p:nvGrpSpPr>
      <p:grpSpPr>
        <a:xfrm>
          <a:off x="0" y="0"/>
          <a:ext cx="0" cy="0"/>
          <a:chOff x="0" y="0"/>
          <a:chExt cx="0" cy="0"/>
        </a:xfrm>
      </p:grpSpPr>
      <p:sp>
        <p:nvSpPr>
          <p:cNvPr id="2182" name="Google Shape;2182;ga7274a1822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3" name="Google Shape;2183;ga7274a1822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2083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a7274a1822_0_6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a7274a1822_0_6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a7274a1822_0_6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a7274a1822_0_6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223253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7.png"/><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1958"/>
        <p:cNvGrpSpPr/>
        <p:nvPr/>
      </p:nvGrpSpPr>
      <p:grpSpPr>
        <a:xfrm>
          <a:off x="0" y="0"/>
          <a:ext cx="0" cy="0"/>
          <a:chOff x="0" y="0"/>
          <a:chExt cx="0" cy="0"/>
        </a:xfrm>
      </p:grpSpPr>
      <p:pic>
        <p:nvPicPr>
          <p:cNvPr id="1959" name="Google Shape;1959;p33"/>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1960" name="Google Shape;1960;p33"/>
          <p:cNvGrpSpPr/>
          <p:nvPr/>
        </p:nvGrpSpPr>
        <p:grpSpPr>
          <a:xfrm rot="-8099954">
            <a:off x="15431" y="-572435"/>
            <a:ext cx="1344367" cy="1995327"/>
            <a:chOff x="272875" y="1527563"/>
            <a:chExt cx="255950" cy="455000"/>
          </a:xfrm>
        </p:grpSpPr>
        <p:sp>
          <p:nvSpPr>
            <p:cNvPr id="1961" name="Google Shape;1961;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96" name="Google Shape;1996;p33"/>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1997" name="Google Shape;1997;p33"/>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1998" name="Google Shape;1998;p33"/>
          <p:cNvGrpSpPr/>
          <p:nvPr/>
        </p:nvGrpSpPr>
        <p:grpSpPr>
          <a:xfrm flipH="1">
            <a:off x="-624375" y="3487614"/>
            <a:ext cx="1344377" cy="2469659"/>
            <a:chOff x="272875" y="1419395"/>
            <a:chExt cx="255950" cy="563168"/>
          </a:xfrm>
        </p:grpSpPr>
        <p:sp>
          <p:nvSpPr>
            <p:cNvPr id="1999" name="Google Shape;1999;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9"/>
        <p:cNvGrpSpPr/>
        <p:nvPr/>
      </p:nvGrpSpPr>
      <p:grpSpPr>
        <a:xfrm>
          <a:off x="0" y="0"/>
          <a:ext cx="0" cy="0"/>
          <a:chOff x="0" y="0"/>
          <a:chExt cx="0" cy="0"/>
        </a:xfrm>
      </p:grpSpPr>
      <p:pic>
        <p:nvPicPr>
          <p:cNvPr id="90" name="Google Shape;90;p3"/>
          <p:cNvPicPr preferRelativeResize="0"/>
          <p:nvPr/>
        </p:nvPicPr>
        <p:blipFill>
          <a:blip r:embed="rId2">
            <a:alphaModFix amt="76000"/>
          </a:blip>
          <a:stretch>
            <a:fillRect/>
          </a:stretch>
        </p:blipFill>
        <p:spPr>
          <a:xfrm>
            <a:off x="345175" y="3258079"/>
            <a:ext cx="8158656" cy="3038275"/>
          </a:xfrm>
          <a:prstGeom prst="rect">
            <a:avLst/>
          </a:prstGeom>
          <a:noFill/>
          <a:ln>
            <a:noFill/>
          </a:ln>
        </p:spPr>
      </p:pic>
      <p:pic>
        <p:nvPicPr>
          <p:cNvPr id="91" name="Google Shape;91;p3"/>
          <p:cNvPicPr preferRelativeResize="0"/>
          <p:nvPr/>
        </p:nvPicPr>
        <p:blipFill>
          <a:blip r:embed="rId3">
            <a:alphaModFix amt="47000"/>
          </a:blip>
          <a:stretch>
            <a:fillRect/>
          </a:stretch>
        </p:blipFill>
        <p:spPr>
          <a:xfrm>
            <a:off x="1630988" y="143888"/>
            <a:ext cx="5882026" cy="4855727"/>
          </a:xfrm>
          <a:prstGeom prst="rect">
            <a:avLst/>
          </a:prstGeom>
          <a:noFill/>
          <a:ln>
            <a:noFill/>
          </a:ln>
        </p:spPr>
      </p:pic>
      <p:sp>
        <p:nvSpPr>
          <p:cNvPr id="92" name="Google Shape;92;p3"/>
          <p:cNvSpPr/>
          <p:nvPr/>
        </p:nvSpPr>
        <p:spPr>
          <a:xfrm>
            <a:off x="4379243" y="-2465274"/>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 name="Google Shape;93;p3"/>
          <p:cNvGrpSpPr/>
          <p:nvPr/>
        </p:nvGrpSpPr>
        <p:grpSpPr>
          <a:xfrm rot="-2700000">
            <a:off x="473130" y="2695837"/>
            <a:ext cx="1344349" cy="2469678"/>
            <a:chOff x="272875" y="1419395"/>
            <a:chExt cx="255950" cy="563168"/>
          </a:xfrm>
        </p:grpSpPr>
        <p:sp>
          <p:nvSpPr>
            <p:cNvPr id="94" name="Google Shape;94;p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 name="Google Shape;129;p3"/>
          <p:cNvGrpSpPr/>
          <p:nvPr/>
        </p:nvGrpSpPr>
        <p:grpSpPr>
          <a:xfrm rot="-2700000">
            <a:off x="8026513" y="-183341"/>
            <a:ext cx="1344349" cy="1995327"/>
            <a:chOff x="272875" y="1527563"/>
            <a:chExt cx="255950" cy="455000"/>
          </a:xfrm>
        </p:grpSpPr>
        <p:sp>
          <p:nvSpPr>
            <p:cNvPr id="130" name="Google Shape;130;p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3"/>
          <p:cNvSpPr txBox="1">
            <a:spLocks noGrp="1"/>
          </p:cNvSpPr>
          <p:nvPr>
            <p:ph type="subTitle" idx="1"/>
          </p:nvPr>
        </p:nvSpPr>
        <p:spPr>
          <a:xfrm>
            <a:off x="2646000" y="3114137"/>
            <a:ext cx="3852000" cy="862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66" name="Google Shape;166;p3"/>
          <p:cNvSpPr txBox="1">
            <a:spLocks noGrp="1"/>
          </p:cNvSpPr>
          <p:nvPr>
            <p:ph type="ctrTitle"/>
          </p:nvPr>
        </p:nvSpPr>
        <p:spPr>
          <a:xfrm>
            <a:off x="2646000" y="2594236"/>
            <a:ext cx="3852000" cy="79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solidFill>
                  <a:srgbClr val="1C4587"/>
                </a:solidFill>
              </a:defRPr>
            </a:lvl1pPr>
            <a:lvl2pPr lvl="1" algn="ctr" rtl="0">
              <a:spcBef>
                <a:spcPts val="0"/>
              </a:spcBef>
              <a:spcAft>
                <a:spcPts val="0"/>
              </a:spcAft>
              <a:buClr>
                <a:srgbClr val="3C78D8"/>
              </a:buClr>
              <a:buSzPts val="800"/>
              <a:buNone/>
              <a:defRPr sz="800">
                <a:solidFill>
                  <a:srgbClr val="3C78D8"/>
                </a:solidFill>
              </a:defRPr>
            </a:lvl2pPr>
            <a:lvl3pPr lvl="2" algn="ctr" rtl="0">
              <a:spcBef>
                <a:spcPts val="0"/>
              </a:spcBef>
              <a:spcAft>
                <a:spcPts val="0"/>
              </a:spcAft>
              <a:buClr>
                <a:srgbClr val="3C78D8"/>
              </a:buClr>
              <a:buSzPts val="800"/>
              <a:buNone/>
              <a:defRPr sz="800">
                <a:solidFill>
                  <a:srgbClr val="3C78D8"/>
                </a:solidFill>
              </a:defRPr>
            </a:lvl3pPr>
            <a:lvl4pPr lvl="3" algn="ctr" rtl="0">
              <a:spcBef>
                <a:spcPts val="0"/>
              </a:spcBef>
              <a:spcAft>
                <a:spcPts val="0"/>
              </a:spcAft>
              <a:buClr>
                <a:srgbClr val="3C78D8"/>
              </a:buClr>
              <a:buSzPts val="800"/>
              <a:buNone/>
              <a:defRPr sz="800">
                <a:solidFill>
                  <a:srgbClr val="3C78D8"/>
                </a:solidFill>
              </a:defRPr>
            </a:lvl4pPr>
            <a:lvl5pPr lvl="4" algn="ctr" rtl="0">
              <a:spcBef>
                <a:spcPts val="0"/>
              </a:spcBef>
              <a:spcAft>
                <a:spcPts val="0"/>
              </a:spcAft>
              <a:buClr>
                <a:srgbClr val="3C78D8"/>
              </a:buClr>
              <a:buSzPts val="800"/>
              <a:buNone/>
              <a:defRPr sz="800">
                <a:solidFill>
                  <a:srgbClr val="3C78D8"/>
                </a:solidFill>
              </a:defRPr>
            </a:lvl5pPr>
            <a:lvl6pPr lvl="5" algn="ctr" rtl="0">
              <a:spcBef>
                <a:spcPts val="0"/>
              </a:spcBef>
              <a:spcAft>
                <a:spcPts val="0"/>
              </a:spcAft>
              <a:buClr>
                <a:srgbClr val="3C78D8"/>
              </a:buClr>
              <a:buSzPts val="800"/>
              <a:buNone/>
              <a:defRPr sz="800">
                <a:solidFill>
                  <a:srgbClr val="3C78D8"/>
                </a:solidFill>
              </a:defRPr>
            </a:lvl6pPr>
            <a:lvl7pPr lvl="6" algn="ctr" rtl="0">
              <a:spcBef>
                <a:spcPts val="0"/>
              </a:spcBef>
              <a:spcAft>
                <a:spcPts val="0"/>
              </a:spcAft>
              <a:buClr>
                <a:srgbClr val="3C78D8"/>
              </a:buClr>
              <a:buSzPts val="800"/>
              <a:buNone/>
              <a:defRPr sz="800">
                <a:solidFill>
                  <a:srgbClr val="3C78D8"/>
                </a:solidFill>
              </a:defRPr>
            </a:lvl7pPr>
            <a:lvl8pPr lvl="7" algn="ctr" rtl="0">
              <a:spcBef>
                <a:spcPts val="0"/>
              </a:spcBef>
              <a:spcAft>
                <a:spcPts val="0"/>
              </a:spcAft>
              <a:buClr>
                <a:srgbClr val="3C78D8"/>
              </a:buClr>
              <a:buSzPts val="800"/>
              <a:buNone/>
              <a:defRPr sz="800">
                <a:solidFill>
                  <a:srgbClr val="3C78D8"/>
                </a:solidFill>
              </a:defRPr>
            </a:lvl8pPr>
            <a:lvl9pPr lvl="8" algn="ctr" rtl="0">
              <a:spcBef>
                <a:spcPts val="0"/>
              </a:spcBef>
              <a:spcAft>
                <a:spcPts val="0"/>
              </a:spcAft>
              <a:buClr>
                <a:srgbClr val="3C78D8"/>
              </a:buClr>
              <a:buSzPts val="800"/>
              <a:buNone/>
              <a:defRPr sz="800">
                <a:solidFill>
                  <a:srgbClr val="3C78D8"/>
                </a:solidFill>
              </a:defRPr>
            </a:lvl9pPr>
          </a:lstStyle>
          <a:p>
            <a:endParaRPr/>
          </a:p>
        </p:txBody>
      </p:sp>
      <p:sp>
        <p:nvSpPr>
          <p:cNvPr id="167" name="Google Shape;167;p3"/>
          <p:cNvSpPr txBox="1">
            <a:spLocks noGrp="1"/>
          </p:cNvSpPr>
          <p:nvPr>
            <p:ph type="title" idx="2" hasCustomPrompt="1"/>
          </p:nvPr>
        </p:nvSpPr>
        <p:spPr>
          <a:xfrm>
            <a:off x="2646000" y="894175"/>
            <a:ext cx="3852000" cy="2031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15000">
                <a:solidFill>
                  <a:srgbClr val="1C4587"/>
                </a:solidFill>
              </a:defRPr>
            </a:lvl1pPr>
            <a:lvl2pPr lvl="1"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0"/>
        <p:cNvGrpSpPr/>
        <p:nvPr/>
      </p:nvGrpSpPr>
      <p:grpSpPr>
        <a:xfrm>
          <a:off x="0" y="0"/>
          <a:ext cx="0" cy="0"/>
          <a:chOff x="0" y="0"/>
          <a:chExt cx="0" cy="0"/>
        </a:xfrm>
      </p:grpSpPr>
      <p:sp>
        <p:nvSpPr>
          <p:cNvPr id="541" name="Google Shape;541;p9"/>
          <p:cNvSpPr txBox="1">
            <a:spLocks noGrp="1"/>
          </p:cNvSpPr>
          <p:nvPr>
            <p:ph type="subTitle" idx="1"/>
          </p:nvPr>
        </p:nvSpPr>
        <p:spPr>
          <a:xfrm flipH="1">
            <a:off x="5047900" y="2607067"/>
            <a:ext cx="3367800" cy="10632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542" name="Google Shape;542;p9"/>
          <p:cNvSpPr txBox="1">
            <a:spLocks noGrp="1"/>
          </p:cNvSpPr>
          <p:nvPr>
            <p:ph type="ctrTitle"/>
          </p:nvPr>
        </p:nvSpPr>
        <p:spPr>
          <a:xfrm flipH="1">
            <a:off x="4571900" y="1697799"/>
            <a:ext cx="3860400" cy="934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543" name="Google Shape;543;p9"/>
          <p:cNvPicPr preferRelativeResize="0"/>
          <p:nvPr/>
        </p:nvPicPr>
        <p:blipFill>
          <a:blip r:embed="rId2">
            <a:alphaModFix amt="82000"/>
          </a:blip>
          <a:stretch>
            <a:fillRect/>
          </a:stretch>
        </p:blipFill>
        <p:spPr>
          <a:xfrm>
            <a:off x="6498000" y="3581373"/>
            <a:ext cx="3440400" cy="2840126"/>
          </a:xfrm>
          <a:prstGeom prst="rect">
            <a:avLst/>
          </a:prstGeom>
          <a:noFill/>
          <a:ln>
            <a:noFill/>
          </a:ln>
        </p:spPr>
      </p:pic>
      <p:sp>
        <p:nvSpPr>
          <p:cNvPr id="544" name="Google Shape;544;p9"/>
          <p:cNvSpPr/>
          <p:nvPr/>
        </p:nvSpPr>
        <p:spPr>
          <a:xfrm rot="-2569776">
            <a:off x="7774946" y="-1017900"/>
            <a:ext cx="2265043" cy="216579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5" name="Google Shape;545;p9"/>
          <p:cNvGrpSpPr/>
          <p:nvPr/>
        </p:nvGrpSpPr>
        <p:grpSpPr>
          <a:xfrm rot="-6629356">
            <a:off x="7495291" y="3526103"/>
            <a:ext cx="1344346" cy="2469672"/>
            <a:chOff x="272875" y="1419395"/>
            <a:chExt cx="255950" cy="563168"/>
          </a:xfrm>
        </p:grpSpPr>
        <p:sp>
          <p:nvSpPr>
            <p:cNvPr id="546" name="Google Shape;546;p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9"/>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9"/>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9"/>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9"/>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9"/>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9"/>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81" name="Google Shape;581;p9"/>
          <p:cNvPicPr preferRelativeResize="0"/>
          <p:nvPr/>
        </p:nvPicPr>
        <p:blipFill>
          <a:blip r:embed="rId3">
            <a:alphaModFix amt="82000"/>
          </a:blip>
          <a:stretch>
            <a:fillRect/>
          </a:stretch>
        </p:blipFill>
        <p:spPr>
          <a:xfrm rot="-5400005">
            <a:off x="-1096437" y="-959501"/>
            <a:ext cx="3632875" cy="299902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966"/>
        <p:cNvGrpSpPr/>
        <p:nvPr/>
      </p:nvGrpSpPr>
      <p:grpSpPr>
        <a:xfrm>
          <a:off x="0" y="0"/>
          <a:ext cx="0" cy="0"/>
          <a:chOff x="0" y="0"/>
          <a:chExt cx="0" cy="0"/>
        </a:xfrm>
      </p:grpSpPr>
      <p:grpSp>
        <p:nvGrpSpPr>
          <p:cNvPr id="967" name="Google Shape;967;p18"/>
          <p:cNvGrpSpPr/>
          <p:nvPr/>
        </p:nvGrpSpPr>
        <p:grpSpPr>
          <a:xfrm>
            <a:off x="-1680776" y="-4224695"/>
            <a:ext cx="16179801" cy="13950337"/>
            <a:chOff x="-1680776" y="-4224695"/>
            <a:chExt cx="16179801" cy="13950337"/>
          </a:xfrm>
        </p:grpSpPr>
        <p:pic>
          <p:nvPicPr>
            <p:cNvPr id="968" name="Google Shape;968;p18"/>
            <p:cNvPicPr preferRelativeResize="0"/>
            <p:nvPr/>
          </p:nvPicPr>
          <p:blipFill>
            <a:blip r:embed="rId2">
              <a:alphaModFix/>
            </a:blip>
            <a:stretch>
              <a:fillRect/>
            </a:stretch>
          </p:blipFill>
          <p:spPr>
            <a:xfrm rot="-3224823">
              <a:off x="-140037" y="3490385"/>
              <a:ext cx="5882028" cy="4855725"/>
            </a:xfrm>
            <a:prstGeom prst="rect">
              <a:avLst/>
            </a:prstGeom>
            <a:noFill/>
            <a:ln>
              <a:noFill/>
            </a:ln>
          </p:spPr>
        </p:pic>
        <p:pic>
          <p:nvPicPr>
            <p:cNvPr id="969" name="Google Shape;969;p18"/>
            <p:cNvPicPr preferRelativeResize="0"/>
            <p:nvPr/>
          </p:nvPicPr>
          <p:blipFill>
            <a:blip r:embed="rId3">
              <a:alphaModFix amt="56000"/>
            </a:blip>
            <a:stretch>
              <a:fillRect/>
            </a:stretch>
          </p:blipFill>
          <p:spPr>
            <a:xfrm rot="10800000" flipH="1">
              <a:off x="7048980" y="-1210521"/>
              <a:ext cx="6114874" cy="5143500"/>
            </a:xfrm>
            <a:prstGeom prst="rect">
              <a:avLst/>
            </a:prstGeom>
            <a:noFill/>
            <a:ln>
              <a:noFill/>
            </a:ln>
          </p:spPr>
        </p:pic>
        <p:pic>
          <p:nvPicPr>
            <p:cNvPr id="970" name="Google Shape;970;p18"/>
            <p:cNvPicPr preferRelativeResize="0"/>
            <p:nvPr/>
          </p:nvPicPr>
          <p:blipFill>
            <a:blip r:embed="rId4">
              <a:alphaModFix amt="52000"/>
            </a:blip>
            <a:stretch>
              <a:fillRect/>
            </a:stretch>
          </p:blipFill>
          <p:spPr>
            <a:xfrm rot="5400000">
              <a:off x="5834261" y="-3262046"/>
              <a:ext cx="4474637" cy="5143502"/>
            </a:xfrm>
            <a:prstGeom prst="rect">
              <a:avLst/>
            </a:prstGeom>
            <a:noFill/>
            <a:ln>
              <a:noFill/>
            </a:ln>
          </p:spPr>
        </p:pic>
        <p:pic>
          <p:nvPicPr>
            <p:cNvPr id="971" name="Google Shape;971;p18"/>
            <p:cNvPicPr preferRelativeResize="0"/>
            <p:nvPr/>
          </p:nvPicPr>
          <p:blipFill>
            <a:blip r:embed="rId5">
              <a:alphaModFix amt="47000"/>
            </a:blip>
            <a:stretch>
              <a:fillRect/>
            </a:stretch>
          </p:blipFill>
          <p:spPr>
            <a:xfrm rot="-1342742">
              <a:off x="-977911" y="-3287812"/>
              <a:ext cx="5882021" cy="4855724"/>
            </a:xfrm>
            <a:prstGeom prst="rect">
              <a:avLst/>
            </a:prstGeom>
            <a:noFill/>
            <a:ln>
              <a:noFill/>
            </a:ln>
          </p:spPr>
        </p:pic>
        <p:pic>
          <p:nvPicPr>
            <p:cNvPr id="972" name="Google Shape;972;p18"/>
            <p:cNvPicPr preferRelativeResize="0"/>
            <p:nvPr/>
          </p:nvPicPr>
          <p:blipFill>
            <a:blip r:embed="rId6">
              <a:alphaModFix amt="58000"/>
            </a:blip>
            <a:stretch>
              <a:fillRect/>
            </a:stretch>
          </p:blipFill>
          <p:spPr>
            <a:xfrm rot="10599510">
              <a:off x="-546556" y="1325195"/>
              <a:ext cx="1787179" cy="4287368"/>
            </a:xfrm>
            <a:prstGeom prst="rect">
              <a:avLst/>
            </a:prstGeom>
            <a:noFill/>
            <a:ln>
              <a:noFill/>
            </a:ln>
          </p:spPr>
        </p:pic>
        <p:pic>
          <p:nvPicPr>
            <p:cNvPr id="973" name="Google Shape;973;p18"/>
            <p:cNvPicPr preferRelativeResize="0"/>
            <p:nvPr/>
          </p:nvPicPr>
          <p:blipFill>
            <a:blip r:embed="rId7">
              <a:alphaModFix amt="45000"/>
            </a:blip>
            <a:stretch>
              <a:fillRect/>
            </a:stretch>
          </p:blipFill>
          <p:spPr>
            <a:xfrm rot="380280">
              <a:off x="6197600" y="3797979"/>
              <a:ext cx="8158655" cy="3038274"/>
            </a:xfrm>
            <a:prstGeom prst="rect">
              <a:avLst/>
            </a:prstGeom>
            <a:noFill/>
            <a:ln>
              <a:noFill/>
            </a:ln>
          </p:spPr>
        </p:pic>
      </p:grpSp>
      <p:sp>
        <p:nvSpPr>
          <p:cNvPr id="974" name="Google Shape;974;p18"/>
          <p:cNvSpPr txBox="1">
            <a:spLocks noGrp="1"/>
          </p:cNvSpPr>
          <p:nvPr>
            <p:ph type="title"/>
          </p:nvPr>
        </p:nvSpPr>
        <p:spPr>
          <a:xfrm>
            <a:off x="2290050" y="3076083"/>
            <a:ext cx="4563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75" name="Google Shape;975;p18"/>
          <p:cNvSpPr txBox="1">
            <a:spLocks noGrp="1"/>
          </p:cNvSpPr>
          <p:nvPr>
            <p:ph type="subTitle" idx="1"/>
          </p:nvPr>
        </p:nvSpPr>
        <p:spPr>
          <a:xfrm>
            <a:off x="1605150" y="1547033"/>
            <a:ext cx="5933700" cy="180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2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976" name="Google Shape;976;p18"/>
          <p:cNvGrpSpPr/>
          <p:nvPr/>
        </p:nvGrpSpPr>
        <p:grpSpPr>
          <a:xfrm rot="5400065">
            <a:off x="8667137" y="-1129839"/>
            <a:ext cx="1344377" cy="1995312"/>
            <a:chOff x="272875" y="1527563"/>
            <a:chExt cx="255950" cy="455000"/>
          </a:xfrm>
        </p:grpSpPr>
        <p:sp>
          <p:nvSpPr>
            <p:cNvPr id="977" name="Google Shape;977;p1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1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1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1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1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1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1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1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1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1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1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1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1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1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1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1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1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1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1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1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1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2" name="Google Shape;1012;p18"/>
          <p:cNvSpPr/>
          <p:nvPr/>
        </p:nvSpPr>
        <p:spPr>
          <a:xfrm rot="-7373435">
            <a:off x="-1518218" y="3027895"/>
            <a:ext cx="2265005" cy="216576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hree columns 1">
  <p:cSld name="BLANK_1_1_1_2_1">
    <p:spTree>
      <p:nvGrpSpPr>
        <p:cNvPr id="1" name="Shape 1013"/>
        <p:cNvGrpSpPr/>
        <p:nvPr/>
      </p:nvGrpSpPr>
      <p:grpSpPr>
        <a:xfrm>
          <a:off x="0" y="0"/>
          <a:ext cx="0" cy="0"/>
          <a:chOff x="0" y="0"/>
          <a:chExt cx="0" cy="0"/>
        </a:xfrm>
      </p:grpSpPr>
      <p:pic>
        <p:nvPicPr>
          <p:cNvPr id="1014" name="Google Shape;1014;p19"/>
          <p:cNvPicPr preferRelativeResize="0"/>
          <p:nvPr/>
        </p:nvPicPr>
        <p:blipFill>
          <a:blip r:embed="rId2">
            <a:alphaModFix amt="66000"/>
          </a:blip>
          <a:stretch>
            <a:fillRect/>
          </a:stretch>
        </p:blipFill>
        <p:spPr>
          <a:xfrm rot="-2343514" flipH="1">
            <a:off x="-1156226" y="-1467160"/>
            <a:ext cx="3297389" cy="2276638"/>
          </a:xfrm>
          <a:prstGeom prst="rect">
            <a:avLst/>
          </a:prstGeom>
          <a:noFill/>
          <a:ln>
            <a:noFill/>
          </a:ln>
        </p:spPr>
      </p:pic>
      <p:pic>
        <p:nvPicPr>
          <p:cNvPr id="1015" name="Google Shape;1015;p19"/>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grpSp>
        <p:nvGrpSpPr>
          <p:cNvPr id="1016" name="Google Shape;1016;p19"/>
          <p:cNvGrpSpPr/>
          <p:nvPr/>
        </p:nvGrpSpPr>
        <p:grpSpPr>
          <a:xfrm rot="-8099954">
            <a:off x="25750" y="-768875"/>
            <a:ext cx="1344367" cy="1995327"/>
            <a:chOff x="272875" y="1527563"/>
            <a:chExt cx="255950" cy="455000"/>
          </a:xfrm>
        </p:grpSpPr>
        <p:sp>
          <p:nvSpPr>
            <p:cNvPr id="1017" name="Google Shape;1017;p1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1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1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1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1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1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1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1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1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1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1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1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1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1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19"/>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19"/>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1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19"/>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1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1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1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1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1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1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1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1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1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19"/>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1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1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1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19"/>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19"/>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52" name="Google Shape;1052;p19"/>
          <p:cNvPicPr preferRelativeResize="0"/>
          <p:nvPr/>
        </p:nvPicPr>
        <p:blipFill>
          <a:blip r:embed="rId3">
            <a:alphaModFix amt="74000"/>
          </a:blip>
          <a:stretch>
            <a:fillRect/>
          </a:stretch>
        </p:blipFill>
        <p:spPr>
          <a:xfrm rot="-6814727" flipH="1">
            <a:off x="7454267" y="-1182806"/>
            <a:ext cx="2894871" cy="2593322"/>
          </a:xfrm>
          <a:prstGeom prst="rect">
            <a:avLst/>
          </a:prstGeom>
          <a:noFill/>
          <a:ln>
            <a:noFill/>
          </a:ln>
        </p:spPr>
      </p:pic>
      <p:pic>
        <p:nvPicPr>
          <p:cNvPr id="1053" name="Google Shape;1053;p19"/>
          <p:cNvPicPr preferRelativeResize="0"/>
          <p:nvPr/>
        </p:nvPicPr>
        <p:blipFill>
          <a:blip r:embed="rId4">
            <a:alphaModFix amt="76000"/>
          </a:blip>
          <a:stretch>
            <a:fillRect/>
          </a:stretch>
        </p:blipFill>
        <p:spPr>
          <a:xfrm rot="-1136126">
            <a:off x="4365128" y="4231553"/>
            <a:ext cx="7605805" cy="2832382"/>
          </a:xfrm>
          <a:prstGeom prst="rect">
            <a:avLst/>
          </a:prstGeom>
          <a:noFill/>
          <a:ln>
            <a:noFill/>
          </a:ln>
        </p:spPr>
      </p:pic>
      <p:grpSp>
        <p:nvGrpSpPr>
          <p:cNvPr id="1054" name="Google Shape;1054;p19"/>
          <p:cNvGrpSpPr/>
          <p:nvPr/>
        </p:nvGrpSpPr>
        <p:grpSpPr>
          <a:xfrm rot="3618644">
            <a:off x="7686877" y="3841497"/>
            <a:ext cx="1344356" cy="2469645"/>
            <a:chOff x="272875" y="1419395"/>
            <a:chExt cx="255950" cy="563168"/>
          </a:xfrm>
        </p:grpSpPr>
        <p:sp>
          <p:nvSpPr>
            <p:cNvPr id="1055" name="Google Shape;1055;p1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1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1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1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1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1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1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1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1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1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1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1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1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1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1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1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19"/>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19"/>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1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19"/>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1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1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1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1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1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1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1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1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1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19"/>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1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1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9"/>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9"/>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0" name="Google Shape;1090;p19"/>
          <p:cNvSpPr txBox="1">
            <a:spLocks noGrp="1"/>
          </p:cNvSpPr>
          <p:nvPr>
            <p:ph type="title"/>
          </p:nvPr>
        </p:nvSpPr>
        <p:spPr>
          <a:xfrm>
            <a:off x="720000" y="2586216"/>
            <a:ext cx="2336400" cy="892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091" name="Google Shape;1091;p19"/>
          <p:cNvSpPr txBox="1">
            <a:spLocks noGrp="1"/>
          </p:cNvSpPr>
          <p:nvPr>
            <p:ph type="subTitle" idx="1"/>
          </p:nvPr>
        </p:nvSpPr>
        <p:spPr>
          <a:xfrm>
            <a:off x="720000" y="3321129"/>
            <a:ext cx="2336400" cy="89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92" name="Google Shape;1092;p19"/>
          <p:cNvSpPr txBox="1">
            <a:spLocks noGrp="1"/>
          </p:cNvSpPr>
          <p:nvPr>
            <p:ph type="title" idx="2"/>
          </p:nvPr>
        </p:nvSpPr>
        <p:spPr>
          <a:xfrm>
            <a:off x="3403800" y="2586216"/>
            <a:ext cx="2336400" cy="892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093" name="Google Shape;1093;p19"/>
          <p:cNvSpPr txBox="1">
            <a:spLocks noGrp="1"/>
          </p:cNvSpPr>
          <p:nvPr>
            <p:ph type="subTitle" idx="3"/>
          </p:nvPr>
        </p:nvSpPr>
        <p:spPr>
          <a:xfrm>
            <a:off x="3403800" y="3321129"/>
            <a:ext cx="2336400" cy="89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94" name="Google Shape;1094;p19"/>
          <p:cNvSpPr txBox="1">
            <a:spLocks noGrp="1"/>
          </p:cNvSpPr>
          <p:nvPr>
            <p:ph type="title" idx="4"/>
          </p:nvPr>
        </p:nvSpPr>
        <p:spPr>
          <a:xfrm>
            <a:off x="6100400" y="2586209"/>
            <a:ext cx="2336400" cy="892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095" name="Google Shape;1095;p19"/>
          <p:cNvSpPr txBox="1">
            <a:spLocks noGrp="1"/>
          </p:cNvSpPr>
          <p:nvPr>
            <p:ph type="subTitle" idx="5"/>
          </p:nvPr>
        </p:nvSpPr>
        <p:spPr>
          <a:xfrm>
            <a:off x="6100400" y="3321129"/>
            <a:ext cx="2336400" cy="89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96" name="Google Shape;1096;p19"/>
          <p:cNvSpPr txBox="1">
            <a:spLocks noGrp="1"/>
          </p:cNvSpPr>
          <p:nvPr>
            <p:ph type="ctrTitle" idx="6"/>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
  <p:cSld name="CUSTOM_4">
    <p:spTree>
      <p:nvGrpSpPr>
        <p:cNvPr id="1" name="Shape 1588"/>
        <p:cNvGrpSpPr/>
        <p:nvPr/>
      </p:nvGrpSpPr>
      <p:grpSpPr>
        <a:xfrm>
          <a:off x="0" y="0"/>
          <a:ext cx="0" cy="0"/>
          <a:chOff x="0" y="0"/>
          <a:chExt cx="0" cy="0"/>
        </a:xfrm>
      </p:grpSpPr>
      <p:pic>
        <p:nvPicPr>
          <p:cNvPr id="1589" name="Google Shape;1589;p27"/>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1590" name="Google Shape;1590;p27"/>
          <p:cNvGrpSpPr/>
          <p:nvPr/>
        </p:nvGrpSpPr>
        <p:grpSpPr>
          <a:xfrm rot="-8099954">
            <a:off x="15431" y="-572435"/>
            <a:ext cx="1344367" cy="1995327"/>
            <a:chOff x="272875" y="1527563"/>
            <a:chExt cx="255950" cy="455000"/>
          </a:xfrm>
        </p:grpSpPr>
        <p:sp>
          <p:nvSpPr>
            <p:cNvPr id="1591" name="Google Shape;1591;p2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2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2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2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2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2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2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2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2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2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2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2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2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2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2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2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2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2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2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2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2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2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2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2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2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2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2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2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2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2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2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2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2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2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2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26" name="Google Shape;1626;p27"/>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1627" name="Google Shape;1627;p27"/>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1628" name="Google Shape;1628;p27"/>
          <p:cNvGrpSpPr/>
          <p:nvPr/>
        </p:nvGrpSpPr>
        <p:grpSpPr>
          <a:xfrm flipH="1">
            <a:off x="-624375" y="3487614"/>
            <a:ext cx="1344377" cy="2469659"/>
            <a:chOff x="272875" y="1419395"/>
            <a:chExt cx="255950" cy="563168"/>
          </a:xfrm>
        </p:grpSpPr>
        <p:sp>
          <p:nvSpPr>
            <p:cNvPr id="1629" name="Google Shape;1629;p2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2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2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2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2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2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2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2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2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2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2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2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2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2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2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2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27"/>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27"/>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2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27"/>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2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2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2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2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2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2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2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2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2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27"/>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2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2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2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27"/>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27"/>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4" name="Google Shape;1664;p27"/>
          <p:cNvSpPr txBox="1">
            <a:spLocks noGrp="1"/>
          </p:cNvSpPr>
          <p:nvPr>
            <p:ph type="title"/>
          </p:nvPr>
        </p:nvSpPr>
        <p:spPr>
          <a:xfrm>
            <a:off x="732375" y="1618170"/>
            <a:ext cx="3839700" cy="6291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665" name="Google Shape;1665;p27"/>
          <p:cNvSpPr txBox="1">
            <a:spLocks noGrp="1"/>
          </p:cNvSpPr>
          <p:nvPr>
            <p:ph type="subTitle" idx="1"/>
          </p:nvPr>
        </p:nvSpPr>
        <p:spPr>
          <a:xfrm>
            <a:off x="732375" y="2191200"/>
            <a:ext cx="7691700" cy="2031000"/>
          </a:xfrm>
          <a:prstGeom prst="rect">
            <a:avLst/>
          </a:prstGeom>
        </p:spPr>
        <p:txBody>
          <a:bodyPr spcFirstLastPara="1" wrap="square" lIns="91425" tIns="91425" rIns="91425" bIns="91425" anchor="t" anchorCtr="0">
            <a:noAutofit/>
          </a:bodyPr>
          <a:lstStyle>
            <a:lvl1pPr marR="50800" lvl="0" rtl="0">
              <a:lnSpc>
                <a:spcPct val="166000"/>
              </a:lnSpc>
              <a:spcBef>
                <a:spcPts val="0"/>
              </a:spcBef>
              <a:spcAft>
                <a:spcPts val="0"/>
              </a:spcAft>
              <a:buClr>
                <a:schemeClr val="lt2"/>
              </a:buClr>
              <a:buSzPts val="1400"/>
              <a:buChar char="●"/>
              <a:defRPr sz="1200"/>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1666" name="Google Shape;1666;p27"/>
          <p:cNvSpPr txBox="1">
            <a:spLocks noGrp="1"/>
          </p:cNvSpPr>
          <p:nvPr>
            <p:ph type="ctrTitle" idx="2"/>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1667" name="Google Shape;1667;p27"/>
          <p:cNvSpPr/>
          <p:nvPr/>
        </p:nvSpPr>
        <p:spPr>
          <a:xfrm rot="9899989">
            <a:off x="7836136" y="407263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1">
  <p:cSld name="CUSTOM_4_1">
    <p:spTree>
      <p:nvGrpSpPr>
        <p:cNvPr id="1" name="Shape 1668"/>
        <p:cNvGrpSpPr/>
        <p:nvPr/>
      </p:nvGrpSpPr>
      <p:grpSpPr>
        <a:xfrm>
          <a:off x="0" y="0"/>
          <a:ext cx="0" cy="0"/>
          <a:chOff x="0" y="0"/>
          <a:chExt cx="0" cy="0"/>
        </a:xfrm>
      </p:grpSpPr>
      <p:pic>
        <p:nvPicPr>
          <p:cNvPr id="1669" name="Google Shape;1669;p28"/>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670" name="Google Shape;1670;p28"/>
          <p:cNvGrpSpPr/>
          <p:nvPr/>
        </p:nvGrpSpPr>
        <p:grpSpPr>
          <a:xfrm rot="-987768">
            <a:off x="7751817" y="-266278"/>
            <a:ext cx="1344359" cy="1995308"/>
            <a:chOff x="272875" y="1527563"/>
            <a:chExt cx="255950" cy="455000"/>
          </a:xfrm>
        </p:grpSpPr>
        <p:sp>
          <p:nvSpPr>
            <p:cNvPr id="1671" name="Google Shape;1671;p2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2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2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2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2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2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2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2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2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2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2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2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2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2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2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2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2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2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2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2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2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2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2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2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2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2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2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2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2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2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2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2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2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2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2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06" name="Google Shape;1706;p28"/>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707" name="Google Shape;1707;p28"/>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708" name="Google Shape;1708;p28"/>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28"/>
          <p:cNvSpPr txBox="1">
            <a:spLocks noGrp="1"/>
          </p:cNvSpPr>
          <p:nvPr>
            <p:ph type="title"/>
          </p:nvPr>
        </p:nvSpPr>
        <p:spPr>
          <a:xfrm>
            <a:off x="732375" y="1637495"/>
            <a:ext cx="38397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710" name="Google Shape;1710;p28"/>
          <p:cNvSpPr txBox="1">
            <a:spLocks noGrp="1"/>
          </p:cNvSpPr>
          <p:nvPr>
            <p:ph type="subTitle" idx="1"/>
          </p:nvPr>
        </p:nvSpPr>
        <p:spPr>
          <a:xfrm>
            <a:off x="475175" y="2194825"/>
            <a:ext cx="4096800" cy="2490300"/>
          </a:xfrm>
          <a:prstGeom prst="rect">
            <a:avLst/>
          </a:prstGeom>
        </p:spPr>
        <p:txBody>
          <a:bodyPr spcFirstLastPara="1" wrap="square" lIns="91425" tIns="91425" rIns="91425" bIns="91425" anchor="t" anchorCtr="0">
            <a:noAutofit/>
          </a:bodyPr>
          <a:lstStyle>
            <a:lvl1pPr marR="50800" lvl="0" rtl="0">
              <a:lnSpc>
                <a:spcPct val="100000"/>
              </a:lnSpc>
              <a:spcBef>
                <a:spcPts val="0"/>
              </a:spcBef>
              <a:spcAft>
                <a:spcPts val="0"/>
              </a:spcAft>
              <a:buClr>
                <a:schemeClr val="lt2"/>
              </a:buClr>
              <a:buSzPts val="1400"/>
              <a:buChar char="●"/>
              <a:defRPr sz="1200"/>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1711" name="Google Shape;1711;p28"/>
          <p:cNvSpPr txBox="1">
            <a:spLocks noGrp="1"/>
          </p:cNvSpPr>
          <p:nvPr>
            <p:ph type="title" idx="2"/>
          </p:nvPr>
        </p:nvSpPr>
        <p:spPr>
          <a:xfrm>
            <a:off x="4578150" y="1637495"/>
            <a:ext cx="38397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712" name="Google Shape;1712;p28"/>
          <p:cNvSpPr txBox="1">
            <a:spLocks noGrp="1"/>
          </p:cNvSpPr>
          <p:nvPr>
            <p:ph type="subTitle" idx="3"/>
          </p:nvPr>
        </p:nvSpPr>
        <p:spPr>
          <a:xfrm>
            <a:off x="4578150" y="2194825"/>
            <a:ext cx="4096800" cy="2490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2"/>
              </a:buClr>
              <a:buSzPts val="1400"/>
              <a:buChar char="●"/>
              <a:defRPr sz="1200"/>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1713" name="Google Shape;1713;p28"/>
          <p:cNvSpPr txBox="1">
            <a:spLocks noGrp="1"/>
          </p:cNvSpPr>
          <p:nvPr>
            <p:ph type="ctrTitle" idx="4"/>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5">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5" r:id="rId3"/>
    <p:sldLayoutId id="2147483658" r:id="rId4"/>
    <p:sldLayoutId id="2147483664" r:id="rId5"/>
    <p:sldLayoutId id="2147483665" r:id="rId6"/>
    <p:sldLayoutId id="2147483673" r:id="rId7"/>
    <p:sldLayoutId id="2147483674" r:id="rId8"/>
    <p:sldLayoutId id="2147483677" r:id="rId9"/>
    <p:sldLayoutId id="2147483678" r:id="rId10"/>
    <p:sldLayoutId id="2147483679" r:id="rId11"/>
    <p:sldLayoutId id="2147483680" r:id="rId12"/>
    <p:sldLayoutId id="2147483681"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24"/>
        <p:cNvGrpSpPr/>
        <p:nvPr/>
      </p:nvGrpSpPr>
      <p:grpSpPr>
        <a:xfrm>
          <a:off x="0" y="0"/>
          <a:ext cx="0" cy="0"/>
          <a:chOff x="0" y="0"/>
          <a:chExt cx="0" cy="0"/>
        </a:xfrm>
      </p:grpSpPr>
      <p:pic>
        <p:nvPicPr>
          <p:cNvPr id="2125" name="Google Shape;2125;p38"/>
          <p:cNvPicPr preferRelativeResize="0"/>
          <p:nvPr/>
        </p:nvPicPr>
        <p:blipFill>
          <a:blip r:embed="rId3">
            <a:alphaModFix amt="74000"/>
          </a:blip>
          <a:stretch>
            <a:fillRect/>
          </a:stretch>
        </p:blipFill>
        <p:spPr>
          <a:xfrm rot="9461196">
            <a:off x="1917996" y="2388117"/>
            <a:ext cx="2894873" cy="2593323"/>
          </a:xfrm>
          <a:prstGeom prst="rect">
            <a:avLst/>
          </a:prstGeom>
          <a:noFill/>
          <a:ln>
            <a:noFill/>
          </a:ln>
        </p:spPr>
      </p:pic>
      <p:pic>
        <p:nvPicPr>
          <p:cNvPr id="2126" name="Google Shape;2126;p38"/>
          <p:cNvPicPr preferRelativeResize="0"/>
          <p:nvPr/>
        </p:nvPicPr>
        <p:blipFill>
          <a:blip r:embed="rId4">
            <a:alphaModFix amt="74000"/>
          </a:blip>
          <a:stretch>
            <a:fillRect/>
          </a:stretch>
        </p:blipFill>
        <p:spPr>
          <a:xfrm rot="1377427">
            <a:off x="4764679" y="752254"/>
            <a:ext cx="2894876" cy="2593327"/>
          </a:xfrm>
          <a:prstGeom prst="rect">
            <a:avLst/>
          </a:prstGeom>
          <a:noFill/>
          <a:ln>
            <a:noFill/>
          </a:ln>
        </p:spPr>
      </p:pic>
      <p:pic>
        <p:nvPicPr>
          <p:cNvPr id="2127" name="Google Shape;2127;p38"/>
          <p:cNvPicPr preferRelativeResize="0"/>
          <p:nvPr/>
        </p:nvPicPr>
        <p:blipFill>
          <a:blip r:embed="rId5">
            <a:alphaModFix amt="47000"/>
          </a:blip>
          <a:stretch>
            <a:fillRect/>
          </a:stretch>
        </p:blipFill>
        <p:spPr>
          <a:xfrm>
            <a:off x="1808452" y="227299"/>
            <a:ext cx="5527099" cy="4562724"/>
          </a:xfrm>
          <a:prstGeom prst="rect">
            <a:avLst/>
          </a:prstGeom>
          <a:noFill/>
          <a:ln>
            <a:noFill/>
          </a:ln>
        </p:spPr>
      </p:pic>
      <p:sp>
        <p:nvSpPr>
          <p:cNvPr id="2128" name="Google Shape;2128;p38"/>
          <p:cNvSpPr txBox="1">
            <a:spLocks noGrp="1"/>
          </p:cNvSpPr>
          <p:nvPr>
            <p:ph type="ctrTitle"/>
          </p:nvPr>
        </p:nvSpPr>
        <p:spPr>
          <a:xfrm>
            <a:off x="463498" y="1482361"/>
            <a:ext cx="7820137" cy="2052600"/>
          </a:xfrm>
          <a:prstGeom prst="rect">
            <a:avLst/>
          </a:prstGeom>
        </p:spPr>
        <p:txBody>
          <a:bodyPr spcFirstLastPara="1" wrap="square" lIns="91425" tIns="91425" rIns="91425" bIns="91425" anchor="b" anchorCtr="0">
            <a:noAutofit/>
          </a:bodyPr>
          <a:lstStyle/>
          <a:p>
            <a:pPr lvl="0"/>
            <a:r>
              <a:rPr lang="en-US" sz="5400" dirty="0"/>
              <a:t>Dyslipidemia and Vitamin D Status in Diabetic Patients</a:t>
            </a:r>
            <a:endParaRPr sz="5400" dirty="0"/>
          </a:p>
        </p:txBody>
      </p:sp>
      <p:sp>
        <p:nvSpPr>
          <p:cNvPr id="2129" name="Google Shape;2129;p38"/>
          <p:cNvSpPr txBox="1">
            <a:spLocks noGrp="1"/>
          </p:cNvSpPr>
          <p:nvPr>
            <p:ph type="subTitle" idx="1"/>
          </p:nvPr>
        </p:nvSpPr>
        <p:spPr>
          <a:xfrm>
            <a:off x="3584499" y="3288478"/>
            <a:ext cx="7704000" cy="792600"/>
          </a:xfrm>
          <a:prstGeom prst="rect">
            <a:avLst/>
          </a:prstGeom>
        </p:spPr>
        <p:txBody>
          <a:bodyPr spcFirstLastPara="1" wrap="square" lIns="91425" tIns="91425" rIns="91425" bIns="91425" anchor="t" anchorCtr="0">
            <a:noAutofit/>
          </a:bodyPr>
          <a:lstStyle/>
          <a:p>
            <a:pPr marL="0" lvl="0" indent="0"/>
            <a:r>
              <a:rPr lang="pt-BR" dirty="0"/>
              <a:t>Presented by: Mariam Osama 3628</a:t>
            </a:r>
          </a:p>
          <a:p>
            <a:pPr marL="0" lvl="0" indent="0"/>
            <a:r>
              <a:rPr lang="ar-LY" dirty="0"/>
              <a:t> </a:t>
            </a:r>
            <a:r>
              <a:rPr lang="pt-BR" dirty="0"/>
              <a:t>Ameen Ali</a:t>
            </a:r>
            <a:r>
              <a:rPr lang="ar-LY" dirty="0"/>
              <a:t> 3415    </a:t>
            </a:r>
            <a:endParaRPr lang="pt-BR" dirty="0"/>
          </a:p>
          <a:p>
            <a:pPr marL="0" lvl="0" indent="0"/>
            <a:r>
              <a:rPr lang="pt-BR" dirty="0"/>
              <a:t>Aisha Jamal 3705</a:t>
            </a:r>
          </a:p>
          <a:p>
            <a:pPr marL="0" lvl="0" indent="0"/>
            <a:r>
              <a:rPr lang="pt-BR" dirty="0"/>
              <a:t>Alaa Ramadan 3338</a:t>
            </a:r>
          </a:p>
          <a:p>
            <a:pPr marL="0" lvl="0" indent="0"/>
            <a:r>
              <a:rPr lang="pt-BR" dirty="0"/>
              <a:t>nada yusef 3432</a:t>
            </a:r>
          </a:p>
          <a:p>
            <a:pPr marL="0" lvl="0" indent="0"/>
            <a:r>
              <a:rPr lang="pt-BR" dirty="0"/>
              <a:t>Nadia</a:t>
            </a:r>
            <a:r>
              <a:rPr lang="ar-LY" dirty="0"/>
              <a:t> </a:t>
            </a:r>
            <a:r>
              <a:rPr lang="en-US" dirty="0"/>
              <a:t> Benghrbia 3537</a:t>
            </a:r>
          </a:p>
          <a:p>
            <a:pPr marL="0" lvl="0" indent="0"/>
            <a:r>
              <a:rPr lang="pt-BR" dirty="0"/>
              <a:t>Shahed Mohammed 3706</a:t>
            </a:r>
          </a:p>
          <a:p>
            <a:pPr marL="0" lvl="0" indent="0" algn="ctr" rtl="0">
              <a:spcBef>
                <a:spcPts val="0"/>
              </a:spcBef>
              <a:spcAft>
                <a:spcPts val="0"/>
              </a:spcAft>
              <a:buNone/>
            </a:pPr>
            <a:endParaRPr dirty="0"/>
          </a:p>
        </p:txBody>
      </p:sp>
      <p:sp>
        <p:nvSpPr>
          <p:cNvPr id="2130" name="Google Shape;2130;p38"/>
          <p:cNvSpPr/>
          <p:nvPr/>
        </p:nvSpPr>
        <p:spPr>
          <a:xfrm>
            <a:off x="-3657600" y="7305175"/>
            <a:ext cx="792600" cy="792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3" name="عنوان فرعي 2"/>
          <p:cNvSpPr>
            <a:spLocks noGrp="1"/>
          </p:cNvSpPr>
          <p:nvPr>
            <p:ph type="subTitle" idx="1"/>
          </p:nvPr>
        </p:nvSpPr>
        <p:spPr>
          <a:xfrm>
            <a:off x="177567" y="296731"/>
            <a:ext cx="8649192" cy="1809900"/>
          </a:xfrm>
        </p:spPr>
        <p:txBody>
          <a:bodyPr/>
          <a:lstStyle/>
          <a:p>
            <a:pPr algn="just"/>
            <a:r>
              <a:rPr lang="en-US" dirty="0"/>
              <a:t>    </a:t>
            </a:r>
            <a:r>
              <a:rPr lang="en-US" sz="2000" dirty="0"/>
              <a:t>female were shown significant twice than male 66.7% and 33.3% respectively. Based on the categorized of patients according to types of diabetes found that majorities of patients have type 2 diabetes mellitus (T2DM) 97% and approximately 3% have type 1 diabetes mellitus (T1DM) (Figure 3).</a:t>
            </a:r>
            <a:endParaRPr lang="ar-LY" sz="2000" dirty="0"/>
          </a:p>
        </p:txBody>
      </p:sp>
      <p:pic>
        <p:nvPicPr>
          <p:cNvPr id="2" name="صورة 1"/>
          <p:cNvPicPr>
            <a:picLocks noChangeAspect="1"/>
          </p:cNvPicPr>
          <p:nvPr/>
        </p:nvPicPr>
        <p:blipFill rotWithShape="1">
          <a:blip r:embed="rId3"/>
          <a:srcRect l="3083" r="15629"/>
          <a:stretch/>
        </p:blipFill>
        <p:spPr>
          <a:xfrm>
            <a:off x="700082" y="2304662"/>
            <a:ext cx="7986719" cy="2708210"/>
          </a:xfrm>
          <a:prstGeom prst="rect">
            <a:avLst/>
          </a:prstGeom>
        </p:spPr>
      </p:pic>
    </p:spTree>
    <p:extLst>
      <p:ext uri="{BB962C8B-B14F-4D97-AF65-F5344CB8AC3E}">
        <p14:creationId xmlns:p14="http://schemas.microsoft.com/office/powerpoint/2010/main" val="1614997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2178" name="Google Shape;2178;p42"/>
          <p:cNvSpPr txBox="1">
            <a:spLocks noGrp="1"/>
          </p:cNvSpPr>
          <p:nvPr>
            <p:ph type="subTitle" idx="1"/>
          </p:nvPr>
        </p:nvSpPr>
        <p:spPr>
          <a:xfrm flipH="1">
            <a:off x="607001" y="65314"/>
            <a:ext cx="7501300" cy="2351119"/>
          </a:xfrm>
          <a:prstGeom prst="rect">
            <a:avLst/>
          </a:prstGeom>
        </p:spPr>
        <p:txBody>
          <a:bodyPr spcFirstLastPara="1" wrap="square" lIns="91425" tIns="91425" rIns="91425" bIns="91425" anchor="ctr" anchorCtr="0">
            <a:noAutofit/>
          </a:bodyPr>
          <a:lstStyle/>
          <a:p>
            <a:pPr marL="0" lvl="0" indent="0" algn="just">
              <a:lnSpc>
                <a:spcPct val="150000"/>
              </a:lnSpc>
            </a:pPr>
            <a:r>
              <a:rPr lang="en-US" dirty="0"/>
              <a:t>61 (37%) of patients were diabetes patients have vitamin D deficiency and dyslipidemia, 71 (43%) of patients were diabetic patients have dyslipidemia and no vitamin D deficiency and the last group was diabetes patients have vitamin D deficiency and no dyslipidemia which represent about 20% (33) (Table 1).</a:t>
            </a:r>
            <a:endParaRPr dirty="0"/>
          </a:p>
        </p:txBody>
      </p:sp>
      <p:pic>
        <p:nvPicPr>
          <p:cNvPr id="2" name="صورة 1"/>
          <p:cNvPicPr>
            <a:picLocks noChangeAspect="1"/>
          </p:cNvPicPr>
          <p:nvPr/>
        </p:nvPicPr>
        <p:blipFill>
          <a:blip r:embed="rId3"/>
          <a:stretch>
            <a:fillRect/>
          </a:stretch>
        </p:blipFill>
        <p:spPr>
          <a:xfrm>
            <a:off x="0" y="2254806"/>
            <a:ext cx="9041363" cy="2888694"/>
          </a:xfrm>
          <a:prstGeom prst="rect">
            <a:avLst/>
          </a:prstGeom>
        </p:spPr>
      </p:pic>
    </p:spTree>
    <p:extLst>
      <p:ext uri="{BB962C8B-B14F-4D97-AF65-F5344CB8AC3E}">
        <p14:creationId xmlns:p14="http://schemas.microsoft.com/office/powerpoint/2010/main" val="2904752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2" name="عنوان فرعي 1"/>
          <p:cNvSpPr>
            <a:spLocks noGrp="1"/>
          </p:cNvSpPr>
          <p:nvPr>
            <p:ph type="subTitle" idx="1"/>
          </p:nvPr>
        </p:nvSpPr>
        <p:spPr>
          <a:xfrm flipH="1">
            <a:off x="-195942" y="-251927"/>
            <a:ext cx="7884366" cy="2202025"/>
          </a:xfrm>
        </p:spPr>
        <p:txBody>
          <a:bodyPr/>
          <a:lstStyle/>
          <a:p>
            <a:pPr algn="just">
              <a:lnSpc>
                <a:spcPct val="150000"/>
              </a:lnSpc>
            </a:pPr>
            <a:r>
              <a:rPr lang="en-US" dirty="0"/>
              <a:t>      Furthermore, serum parameters were investigated as shown in table 2, Vitamin D deficiency implicated dyslipidemia include elevated Serum level of cholesterol, TG, LDL and VLDL even in the diabetic patients with no dyslipidemia.</a:t>
            </a:r>
            <a:endParaRPr lang="ar-LY" dirty="0"/>
          </a:p>
        </p:txBody>
      </p:sp>
      <p:pic>
        <p:nvPicPr>
          <p:cNvPr id="4" name="صورة 3"/>
          <p:cNvPicPr>
            <a:picLocks noChangeAspect="1"/>
          </p:cNvPicPr>
          <p:nvPr/>
        </p:nvPicPr>
        <p:blipFill rotWithShape="1">
          <a:blip r:embed="rId3"/>
          <a:srcRect l="2040" r="5511"/>
          <a:stretch/>
        </p:blipFill>
        <p:spPr>
          <a:xfrm>
            <a:off x="317240" y="1614196"/>
            <a:ext cx="8518849" cy="3461658"/>
          </a:xfrm>
          <a:prstGeom prst="rect">
            <a:avLst/>
          </a:prstGeom>
        </p:spPr>
      </p:pic>
    </p:spTree>
    <p:extLst>
      <p:ext uri="{BB962C8B-B14F-4D97-AF65-F5344CB8AC3E}">
        <p14:creationId xmlns:p14="http://schemas.microsoft.com/office/powerpoint/2010/main" val="3310556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2" name="عنوان فرعي 1"/>
          <p:cNvSpPr>
            <a:spLocks noGrp="1"/>
          </p:cNvSpPr>
          <p:nvPr>
            <p:ph type="subTitle" idx="1"/>
          </p:nvPr>
        </p:nvSpPr>
        <p:spPr>
          <a:xfrm flipH="1">
            <a:off x="-121298" y="-195943"/>
            <a:ext cx="7884366" cy="2202025"/>
          </a:xfrm>
        </p:spPr>
        <p:txBody>
          <a:bodyPr/>
          <a:lstStyle/>
          <a:p>
            <a:pPr algn="just">
              <a:lnSpc>
                <a:spcPct val="150000"/>
              </a:lnSpc>
            </a:pPr>
            <a:r>
              <a:rPr lang="en-US" dirty="0"/>
              <a:t>      Regarding gender distribution among dyslipidemic and vitamin D deficiency diabetes patients revealed that female patients significantly have higher serum parameters of lipid profile, fasting blood glucose and HbA1C than male (P&lt; 0.05) (Table 3).</a:t>
            </a:r>
            <a:endParaRPr lang="ar-LY" dirty="0"/>
          </a:p>
        </p:txBody>
      </p:sp>
      <p:pic>
        <p:nvPicPr>
          <p:cNvPr id="4" name="صورة 3"/>
          <p:cNvPicPr>
            <a:picLocks noChangeAspect="1"/>
          </p:cNvPicPr>
          <p:nvPr/>
        </p:nvPicPr>
        <p:blipFill rotWithShape="1">
          <a:blip r:embed="rId3"/>
          <a:srcRect l="3303" r="6852"/>
          <a:stretch/>
        </p:blipFill>
        <p:spPr>
          <a:xfrm>
            <a:off x="233265" y="1735494"/>
            <a:ext cx="8313576" cy="3333361"/>
          </a:xfrm>
          <a:prstGeom prst="rect">
            <a:avLst/>
          </a:prstGeom>
        </p:spPr>
      </p:pic>
    </p:spTree>
    <p:extLst>
      <p:ext uri="{BB962C8B-B14F-4D97-AF65-F5344CB8AC3E}">
        <p14:creationId xmlns:p14="http://schemas.microsoft.com/office/powerpoint/2010/main" val="40790170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84"/>
        <p:cNvGrpSpPr/>
        <p:nvPr/>
      </p:nvGrpSpPr>
      <p:grpSpPr>
        <a:xfrm>
          <a:off x="0" y="0"/>
          <a:ext cx="0" cy="0"/>
          <a:chOff x="0" y="0"/>
          <a:chExt cx="0" cy="0"/>
        </a:xfrm>
      </p:grpSpPr>
      <p:sp>
        <p:nvSpPr>
          <p:cNvPr id="2186" name="Google Shape;2186;p43"/>
          <p:cNvSpPr txBox="1">
            <a:spLocks noGrp="1"/>
          </p:cNvSpPr>
          <p:nvPr>
            <p:ph type="title" idx="2"/>
          </p:nvPr>
        </p:nvSpPr>
        <p:spPr>
          <a:xfrm>
            <a:off x="2646000" y="1012100"/>
            <a:ext cx="3852000" cy="179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 name="عنوان 1"/>
          <p:cNvSpPr>
            <a:spLocks noGrp="1"/>
          </p:cNvSpPr>
          <p:nvPr>
            <p:ph type="ctrTitle"/>
          </p:nvPr>
        </p:nvSpPr>
        <p:spPr>
          <a:xfrm>
            <a:off x="2790856" y="2929214"/>
            <a:ext cx="3852000" cy="792900"/>
          </a:xfrm>
        </p:spPr>
        <p:txBody>
          <a:bodyPr/>
          <a:lstStyle/>
          <a:p>
            <a:pPr lvl="0"/>
            <a:r>
              <a:rPr lang="en-US" dirty="0"/>
              <a:t>DISCUSSION</a:t>
            </a:r>
          </a:p>
        </p:txBody>
      </p:sp>
    </p:spTree>
    <p:extLst>
      <p:ext uri="{BB962C8B-B14F-4D97-AF65-F5344CB8AC3E}">
        <p14:creationId xmlns:p14="http://schemas.microsoft.com/office/powerpoint/2010/main" val="1794025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15"/>
        <p:cNvGrpSpPr/>
        <p:nvPr/>
      </p:nvGrpSpPr>
      <p:grpSpPr>
        <a:xfrm>
          <a:off x="0" y="0"/>
          <a:ext cx="0" cy="0"/>
          <a:chOff x="0" y="0"/>
          <a:chExt cx="0" cy="0"/>
        </a:xfrm>
      </p:grpSpPr>
      <p:sp>
        <p:nvSpPr>
          <p:cNvPr id="2216" name="Google Shape;2216;p45"/>
          <p:cNvSpPr txBox="1">
            <a:spLocks noGrp="1"/>
          </p:cNvSpPr>
          <p:nvPr>
            <p:ph type="ctrTitle" idx="6"/>
          </p:nvPr>
        </p:nvSpPr>
        <p:spPr>
          <a:xfrm>
            <a:off x="736646" y="373025"/>
            <a:ext cx="7672500" cy="577800"/>
          </a:xfrm>
          <a:prstGeom prst="rect">
            <a:avLst/>
          </a:prstGeom>
        </p:spPr>
        <p:txBody>
          <a:bodyPr spcFirstLastPara="1" wrap="square" lIns="91425" tIns="91425" rIns="91425" bIns="91425" anchor="ctr" anchorCtr="0">
            <a:noAutofit/>
          </a:bodyPr>
          <a:lstStyle/>
          <a:p>
            <a:pPr lvl="0"/>
            <a:r>
              <a:rPr lang="en-US" dirty="0"/>
              <a:t>DISCUSSION</a:t>
            </a:r>
            <a:endParaRPr dirty="0"/>
          </a:p>
        </p:txBody>
      </p:sp>
      <p:sp>
        <p:nvSpPr>
          <p:cNvPr id="2220" name="Google Shape;2220;p45"/>
          <p:cNvSpPr txBox="1">
            <a:spLocks noGrp="1"/>
          </p:cNvSpPr>
          <p:nvPr>
            <p:ph type="subTitle" idx="3"/>
          </p:nvPr>
        </p:nvSpPr>
        <p:spPr>
          <a:xfrm>
            <a:off x="615821" y="1073020"/>
            <a:ext cx="8294914" cy="3657600"/>
          </a:xfrm>
          <a:prstGeom prst="rect">
            <a:avLst/>
          </a:prstGeom>
        </p:spPr>
        <p:txBody>
          <a:bodyPr spcFirstLastPara="1" wrap="square" lIns="91425" tIns="91425" rIns="91425" bIns="91425" anchor="ctr" anchorCtr="0">
            <a:noAutofit/>
          </a:bodyPr>
          <a:lstStyle/>
          <a:p>
            <a:pPr marL="0" lvl="0" indent="0" algn="just">
              <a:lnSpc>
                <a:spcPct val="150000"/>
              </a:lnSpc>
            </a:pPr>
            <a:r>
              <a:rPr lang="en-US" dirty="0"/>
              <a:t>Dyslipidemia is most common metabolic syndrome among diabetic patients due to insulin insufficiency.</a:t>
            </a:r>
          </a:p>
          <a:p>
            <a:pPr marL="0" lvl="0" indent="0" algn="just">
              <a:lnSpc>
                <a:spcPct val="150000"/>
              </a:lnSpc>
            </a:pPr>
            <a:r>
              <a:rPr lang="en-US" dirty="0"/>
              <a:t>The present study revealed that vitamin D deficiency and dyslipidemia are most common among diabetic patients.</a:t>
            </a:r>
          </a:p>
          <a:p>
            <a:pPr marL="0" lvl="0" indent="0" algn="just">
              <a:lnSpc>
                <a:spcPct val="150000"/>
              </a:lnSpc>
            </a:pPr>
            <a:r>
              <a:rPr lang="en-US" dirty="0"/>
              <a:t>In the study conducted by Yang et al found that vitamin D was negatively correlated with FPG,TG and TC [ 17].</a:t>
            </a:r>
          </a:p>
          <a:p>
            <a:pPr marL="0" lvl="0" indent="0" algn="just">
              <a:lnSpc>
                <a:spcPct val="150000"/>
              </a:lnSpc>
            </a:pPr>
            <a:r>
              <a:rPr lang="en-US" dirty="0"/>
              <a:t>The previous studies have shown that a close relationship between vitamin D levels and glycolipid metabolism in which the most observational studies confirmed that vitamin D was negatively correlated with FPG [18] TG [19] TC [20] LDL-C [21] , and these studies were consistent with the present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15"/>
        <p:cNvGrpSpPr/>
        <p:nvPr/>
      </p:nvGrpSpPr>
      <p:grpSpPr>
        <a:xfrm>
          <a:off x="0" y="0"/>
          <a:ext cx="0" cy="0"/>
          <a:chOff x="0" y="0"/>
          <a:chExt cx="0" cy="0"/>
        </a:xfrm>
      </p:grpSpPr>
      <p:sp>
        <p:nvSpPr>
          <p:cNvPr id="2216" name="Google Shape;2216;p45"/>
          <p:cNvSpPr txBox="1">
            <a:spLocks noGrp="1"/>
          </p:cNvSpPr>
          <p:nvPr>
            <p:ph type="ctrTitle" idx="6"/>
          </p:nvPr>
        </p:nvSpPr>
        <p:spPr>
          <a:xfrm>
            <a:off x="736646" y="373025"/>
            <a:ext cx="7672500" cy="577800"/>
          </a:xfrm>
          <a:prstGeom prst="rect">
            <a:avLst/>
          </a:prstGeom>
        </p:spPr>
        <p:txBody>
          <a:bodyPr spcFirstLastPara="1" wrap="square" lIns="91425" tIns="91425" rIns="91425" bIns="91425" anchor="ctr" anchorCtr="0">
            <a:noAutofit/>
          </a:bodyPr>
          <a:lstStyle/>
          <a:p>
            <a:pPr lvl="0"/>
            <a:r>
              <a:rPr lang="en-US" dirty="0"/>
              <a:t>DISCUSSION</a:t>
            </a:r>
            <a:endParaRPr dirty="0"/>
          </a:p>
        </p:txBody>
      </p:sp>
      <p:sp>
        <p:nvSpPr>
          <p:cNvPr id="2220" name="Google Shape;2220;p45"/>
          <p:cNvSpPr txBox="1">
            <a:spLocks noGrp="1"/>
          </p:cNvSpPr>
          <p:nvPr>
            <p:ph type="subTitle" idx="3"/>
          </p:nvPr>
        </p:nvSpPr>
        <p:spPr>
          <a:xfrm>
            <a:off x="425439" y="1026368"/>
            <a:ext cx="8294914" cy="3657600"/>
          </a:xfrm>
          <a:prstGeom prst="rect">
            <a:avLst/>
          </a:prstGeom>
        </p:spPr>
        <p:txBody>
          <a:bodyPr spcFirstLastPara="1" wrap="square" lIns="91425" tIns="91425" rIns="91425" bIns="91425" anchor="ctr" anchorCtr="0">
            <a:noAutofit/>
          </a:bodyPr>
          <a:lstStyle/>
          <a:p>
            <a:pPr marL="0" lvl="0" indent="0" algn="just">
              <a:lnSpc>
                <a:spcPct val="150000"/>
              </a:lnSpc>
            </a:pPr>
            <a:r>
              <a:rPr lang="en-US" dirty="0"/>
              <a:t>In the present work increased serum level of HDL was associated with vitamin D deficiency even in diabetic patients, this result was disagreed with the previous work, which in their finding shown that vitamin D deficiency has positively associated with HDL levels.</a:t>
            </a:r>
          </a:p>
          <a:p>
            <a:pPr marL="0" lvl="0" indent="0" algn="just">
              <a:lnSpc>
                <a:spcPct val="150000"/>
              </a:lnSpc>
            </a:pPr>
            <a:r>
              <a:rPr lang="en-US" dirty="0"/>
              <a:t>The previous studies indicated that HDL positively correlated with HDL cholesterol level and this finding were disagree with the present result in which deficiency led to slight increase in serum HDL.</a:t>
            </a:r>
          </a:p>
          <a:p>
            <a:pPr marL="0" lvl="0" indent="0" algn="just">
              <a:lnSpc>
                <a:spcPct val="150000"/>
              </a:lnSpc>
            </a:pPr>
            <a:r>
              <a:rPr lang="en-US" dirty="0"/>
              <a:t>Study conducted in Saudi Arabia [28] found that women with vitamin D deficiency has</a:t>
            </a:r>
          </a:p>
          <a:p>
            <a:pPr marL="0" lvl="0" indent="0" algn="just">
              <a:lnSpc>
                <a:spcPct val="150000"/>
              </a:lnSpc>
            </a:pPr>
            <a:r>
              <a:rPr lang="en-US" dirty="0"/>
              <a:t>higher levels of TG than man and man has higher HDL than women and this finding was on non-diabetic patients, that could explain in part due to adiposity in the women, in which sedentary lifestyle, increased body fat, might led to more insulin resistant which eventually implicated in higher levels of lipid profile, FPG and HbA1C.</a:t>
            </a:r>
          </a:p>
        </p:txBody>
      </p:sp>
    </p:spTree>
    <p:extLst>
      <p:ext uri="{BB962C8B-B14F-4D97-AF65-F5344CB8AC3E}">
        <p14:creationId xmlns:p14="http://schemas.microsoft.com/office/powerpoint/2010/main" val="40757493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84"/>
        <p:cNvGrpSpPr/>
        <p:nvPr/>
      </p:nvGrpSpPr>
      <p:grpSpPr>
        <a:xfrm>
          <a:off x="0" y="0"/>
          <a:ext cx="0" cy="0"/>
          <a:chOff x="0" y="0"/>
          <a:chExt cx="0" cy="0"/>
        </a:xfrm>
      </p:grpSpPr>
      <p:sp>
        <p:nvSpPr>
          <p:cNvPr id="2186" name="Google Shape;2186;p43"/>
          <p:cNvSpPr txBox="1">
            <a:spLocks noGrp="1"/>
          </p:cNvSpPr>
          <p:nvPr>
            <p:ph type="title" idx="2"/>
          </p:nvPr>
        </p:nvSpPr>
        <p:spPr>
          <a:xfrm>
            <a:off x="2646000" y="1012100"/>
            <a:ext cx="3852000" cy="179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2" name="عنوان 1"/>
          <p:cNvSpPr>
            <a:spLocks noGrp="1"/>
          </p:cNvSpPr>
          <p:nvPr>
            <p:ph type="ctrTitle"/>
          </p:nvPr>
        </p:nvSpPr>
        <p:spPr>
          <a:xfrm>
            <a:off x="2790856" y="2929214"/>
            <a:ext cx="3852000" cy="792900"/>
          </a:xfrm>
        </p:spPr>
        <p:txBody>
          <a:bodyPr/>
          <a:lstStyle/>
          <a:p>
            <a:pPr lvl="0"/>
            <a:r>
              <a:rPr lang="en-US" dirty="0"/>
              <a:t>CONCLUSION</a:t>
            </a:r>
          </a:p>
        </p:txBody>
      </p:sp>
    </p:spTree>
    <p:extLst>
      <p:ext uri="{BB962C8B-B14F-4D97-AF65-F5344CB8AC3E}">
        <p14:creationId xmlns:p14="http://schemas.microsoft.com/office/powerpoint/2010/main" val="863083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86"/>
        <p:cNvGrpSpPr/>
        <p:nvPr/>
      </p:nvGrpSpPr>
      <p:grpSpPr>
        <a:xfrm>
          <a:off x="0" y="0"/>
          <a:ext cx="0" cy="0"/>
          <a:chOff x="0" y="0"/>
          <a:chExt cx="0" cy="0"/>
        </a:xfrm>
      </p:grpSpPr>
      <p:sp>
        <p:nvSpPr>
          <p:cNvPr id="3489" name="Google Shape;3489;p72"/>
          <p:cNvSpPr txBox="1">
            <a:spLocks noGrp="1"/>
          </p:cNvSpPr>
          <p:nvPr>
            <p:ph type="subTitle" idx="1"/>
          </p:nvPr>
        </p:nvSpPr>
        <p:spPr>
          <a:xfrm>
            <a:off x="876605" y="1164833"/>
            <a:ext cx="7691700" cy="20310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SzPts val="1600"/>
              <a:buChar char="●"/>
            </a:pPr>
            <a:r>
              <a:rPr lang="en-US" sz="1400" dirty="0"/>
              <a:t>.</a:t>
            </a:r>
            <a:endParaRPr sz="1400" dirty="0"/>
          </a:p>
        </p:txBody>
      </p:sp>
      <p:sp>
        <p:nvSpPr>
          <p:cNvPr id="3" name="مستطيل 2"/>
          <p:cNvSpPr/>
          <p:nvPr/>
        </p:nvSpPr>
        <p:spPr>
          <a:xfrm>
            <a:off x="1045028" y="597648"/>
            <a:ext cx="7523277" cy="3970318"/>
          </a:xfrm>
          <a:prstGeom prst="rect">
            <a:avLst/>
          </a:prstGeom>
        </p:spPr>
        <p:txBody>
          <a:bodyPr wrap="square">
            <a:spAutoFit/>
          </a:bodyPr>
          <a:lstStyle/>
          <a:p>
            <a:pPr marL="285750" indent="-285750" algn="just">
              <a:buFont typeface="Arial" panose="020B0604020202020204" pitchFamily="34" charset="0"/>
              <a:buChar char="•"/>
            </a:pPr>
            <a:r>
              <a:rPr lang="en-US" dirty="0">
                <a:solidFill>
                  <a:schemeClr val="bg2">
                    <a:lumMod val="75000"/>
                  </a:schemeClr>
                </a:solidFill>
              </a:rPr>
              <a:t>Dyslipidemia is the most common metabolic syndrome among diabetic patients. Vitamin D deficiency involved in elevation Serum cholesterol, TG , LDL and VLDL and inversely relationship with HDL in which vitamin D deficiency may slightly increase HDL levels in both diabetic patients have dyslipidemia and non. </a:t>
            </a:r>
          </a:p>
          <a:p>
            <a:pPr marL="285750" indent="-285750" algn="just">
              <a:buFont typeface="Arial" panose="020B0604020202020204" pitchFamily="34" charset="0"/>
              <a:buChar char="•"/>
            </a:pPr>
            <a:endParaRPr lang="en-US" dirty="0">
              <a:solidFill>
                <a:schemeClr val="bg2">
                  <a:lumMod val="75000"/>
                </a:schemeClr>
              </a:solidFill>
            </a:endParaRPr>
          </a:p>
          <a:p>
            <a:pPr marL="285750" indent="-285750" algn="just">
              <a:buFont typeface="Arial" panose="020B0604020202020204" pitchFamily="34" charset="0"/>
              <a:buChar char="•"/>
            </a:pPr>
            <a:r>
              <a:rPr lang="en-US" dirty="0">
                <a:solidFill>
                  <a:schemeClr val="bg2">
                    <a:lumMod val="75000"/>
                  </a:schemeClr>
                </a:solidFill>
              </a:rPr>
              <a:t>Furthermore, Vitamin D deficiency in diabetic patients have significant impact on lipid profile even in diabetic patients with no dyslipidemia in which elevated levels of lipid profile but not to the borderline levels. </a:t>
            </a:r>
          </a:p>
          <a:p>
            <a:pPr marL="285750" indent="-285750" algn="just">
              <a:buFont typeface="Arial" panose="020B0604020202020204" pitchFamily="34" charset="0"/>
              <a:buChar char="•"/>
            </a:pPr>
            <a:endParaRPr lang="en-US" dirty="0">
              <a:solidFill>
                <a:schemeClr val="bg2">
                  <a:lumMod val="75000"/>
                </a:schemeClr>
              </a:solidFill>
            </a:endParaRPr>
          </a:p>
          <a:p>
            <a:pPr marL="285750" indent="-285750" algn="just">
              <a:buFont typeface="Arial" panose="020B0604020202020204" pitchFamily="34" charset="0"/>
              <a:buChar char="•"/>
            </a:pPr>
            <a:r>
              <a:rPr lang="en-US" dirty="0">
                <a:solidFill>
                  <a:schemeClr val="bg2">
                    <a:lumMod val="75000"/>
                  </a:schemeClr>
                </a:solidFill>
              </a:rPr>
              <a:t>Furthermore, patients with vitamin D deficiency and dyslipidemia or vitamin D deficiency alone have linked to elevated levels of fasting blood sugar, HbA1C, and the serum lipid profile which were primarily found in females.</a:t>
            </a:r>
          </a:p>
          <a:p>
            <a:pPr marL="285750" indent="-285750" algn="just">
              <a:buFont typeface="Arial" panose="020B0604020202020204" pitchFamily="34" charset="0"/>
              <a:buChar char="•"/>
            </a:pPr>
            <a:endParaRPr lang="en-US" dirty="0">
              <a:solidFill>
                <a:schemeClr val="bg2">
                  <a:lumMod val="75000"/>
                </a:schemeClr>
              </a:solidFill>
            </a:endParaRPr>
          </a:p>
          <a:p>
            <a:pPr marL="285750" indent="-285750" algn="just">
              <a:buFont typeface="Arial" panose="020B0604020202020204" pitchFamily="34" charset="0"/>
              <a:buChar char="•"/>
            </a:pPr>
            <a:r>
              <a:rPr lang="en-US" dirty="0">
                <a:solidFill>
                  <a:schemeClr val="bg2">
                    <a:lumMod val="75000"/>
                  </a:schemeClr>
                </a:solidFill>
              </a:rPr>
              <a:t>The levels of vitamin D are closely related to serum lipids in diabetic patients. Although vitamin D deficiency may also be associated with the increased risk of dyslipidemias, especially in women. The results of this study indicated that vitamin D supplementation may help diabetic patients with dyslipidemia improve their lipid profile and glucose hemostasis.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4"/>
        <p:cNvGrpSpPr/>
        <p:nvPr/>
      </p:nvGrpSpPr>
      <p:grpSpPr>
        <a:xfrm>
          <a:off x="0" y="0"/>
          <a:ext cx="0" cy="0"/>
          <a:chOff x="0" y="0"/>
          <a:chExt cx="0" cy="0"/>
        </a:xfrm>
      </p:grpSpPr>
      <p:sp>
        <p:nvSpPr>
          <p:cNvPr id="2186" name="Google Shape;2186;p43"/>
          <p:cNvSpPr txBox="1">
            <a:spLocks noGrp="1"/>
          </p:cNvSpPr>
          <p:nvPr>
            <p:ph type="title" idx="2"/>
          </p:nvPr>
        </p:nvSpPr>
        <p:spPr>
          <a:xfrm>
            <a:off x="2646000" y="1012100"/>
            <a:ext cx="3852000" cy="179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2" name="عنوان 1"/>
          <p:cNvSpPr>
            <a:spLocks noGrp="1"/>
          </p:cNvSpPr>
          <p:nvPr>
            <p:ph type="ctrTitle"/>
          </p:nvPr>
        </p:nvSpPr>
        <p:spPr>
          <a:xfrm>
            <a:off x="2790856" y="2929214"/>
            <a:ext cx="3852000" cy="792900"/>
          </a:xfrm>
        </p:spPr>
        <p:txBody>
          <a:bodyPr/>
          <a:lstStyle/>
          <a:p>
            <a:pPr lvl="0"/>
            <a:r>
              <a:rPr lang="en-US" dirty="0"/>
              <a:t>REFERENCES</a:t>
            </a:r>
          </a:p>
        </p:txBody>
      </p:sp>
    </p:spTree>
    <p:extLst>
      <p:ext uri="{BB962C8B-B14F-4D97-AF65-F5344CB8AC3E}">
        <p14:creationId xmlns:p14="http://schemas.microsoft.com/office/powerpoint/2010/main" val="124949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84"/>
        <p:cNvGrpSpPr/>
        <p:nvPr/>
      </p:nvGrpSpPr>
      <p:grpSpPr>
        <a:xfrm>
          <a:off x="0" y="0"/>
          <a:ext cx="0" cy="0"/>
          <a:chOff x="0" y="0"/>
          <a:chExt cx="0" cy="0"/>
        </a:xfrm>
      </p:grpSpPr>
      <p:sp>
        <p:nvSpPr>
          <p:cNvPr id="2186" name="Google Shape;2186;p43"/>
          <p:cNvSpPr txBox="1">
            <a:spLocks noGrp="1"/>
          </p:cNvSpPr>
          <p:nvPr>
            <p:ph type="title" idx="2"/>
          </p:nvPr>
        </p:nvSpPr>
        <p:spPr>
          <a:xfrm>
            <a:off x="2646000" y="1012100"/>
            <a:ext cx="3852000" cy="179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187" name="Google Shape;2187;p43"/>
          <p:cNvSpPr txBox="1">
            <a:spLocks noGrp="1"/>
          </p:cNvSpPr>
          <p:nvPr>
            <p:ph type="ctrTitle"/>
          </p:nvPr>
        </p:nvSpPr>
        <p:spPr>
          <a:xfrm>
            <a:off x="2573572" y="3080766"/>
            <a:ext cx="3852000" cy="792900"/>
          </a:xfrm>
          <a:prstGeom prst="rect">
            <a:avLst/>
          </a:prstGeom>
        </p:spPr>
        <p:txBody>
          <a:bodyPr spcFirstLastPara="1" wrap="square" lIns="91425" tIns="91425" rIns="91425" bIns="91425" anchor="ctr" anchorCtr="0">
            <a:noAutofit/>
          </a:bodyPr>
          <a:lstStyle/>
          <a:p>
            <a:r>
              <a:rPr lang="en-US" dirty="0"/>
              <a:t>INTRODUCTION</a:t>
            </a:r>
            <a:br>
              <a:rPr lang="en-US" dirty="0"/>
            </a:b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86"/>
        <p:cNvGrpSpPr/>
        <p:nvPr/>
      </p:nvGrpSpPr>
      <p:grpSpPr>
        <a:xfrm>
          <a:off x="0" y="0"/>
          <a:ext cx="0" cy="0"/>
          <a:chOff x="0" y="0"/>
          <a:chExt cx="0" cy="0"/>
        </a:xfrm>
      </p:grpSpPr>
      <p:sp>
        <p:nvSpPr>
          <p:cNvPr id="3487" name="Google Shape;3487;p72"/>
          <p:cNvSpPr txBox="1">
            <a:spLocks noGrp="1"/>
          </p:cNvSpPr>
          <p:nvPr>
            <p:ph type="ctrTitle" idx="2"/>
          </p:nvPr>
        </p:nvSpPr>
        <p:spPr>
          <a:xfrm>
            <a:off x="736646" y="373025"/>
            <a:ext cx="7672500" cy="577800"/>
          </a:xfrm>
          <a:prstGeom prst="rect">
            <a:avLst/>
          </a:prstGeom>
        </p:spPr>
        <p:txBody>
          <a:bodyPr spcFirstLastPara="1" wrap="square" lIns="91425" tIns="91425" rIns="91425" bIns="91425" anchor="ctr" anchorCtr="0">
            <a:noAutofit/>
          </a:bodyPr>
          <a:lstStyle/>
          <a:p>
            <a:pPr lvl="0"/>
            <a:r>
              <a:rPr lang="en-US" dirty="0"/>
              <a:t>REFERENCES</a:t>
            </a:r>
            <a:endParaRPr dirty="0"/>
          </a:p>
        </p:txBody>
      </p:sp>
      <p:sp>
        <p:nvSpPr>
          <p:cNvPr id="3489" name="Google Shape;3489;p72"/>
          <p:cNvSpPr txBox="1">
            <a:spLocks noGrp="1"/>
          </p:cNvSpPr>
          <p:nvPr>
            <p:ph type="subTitle" idx="1"/>
          </p:nvPr>
        </p:nvSpPr>
        <p:spPr>
          <a:xfrm>
            <a:off x="876605" y="1164833"/>
            <a:ext cx="7691700" cy="20310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SzPts val="1600"/>
              <a:buChar char="●"/>
            </a:pPr>
            <a:r>
              <a:rPr lang="en-US" sz="1400" dirty="0"/>
              <a:t>.</a:t>
            </a:r>
            <a:endParaRPr sz="1400" dirty="0"/>
          </a:p>
        </p:txBody>
      </p:sp>
      <p:sp>
        <p:nvSpPr>
          <p:cNvPr id="2" name="مستطيل 1"/>
          <p:cNvSpPr/>
          <p:nvPr/>
        </p:nvSpPr>
        <p:spPr>
          <a:xfrm>
            <a:off x="1296955" y="1641742"/>
            <a:ext cx="6307494" cy="2118529"/>
          </a:xfrm>
          <a:prstGeom prst="rect">
            <a:avLst/>
          </a:prstGeom>
        </p:spPr>
        <p:txBody>
          <a:bodyPr wrap="square">
            <a:spAutoFit/>
          </a:bodyPr>
          <a:lstStyle/>
          <a:p>
            <a:pPr algn="just">
              <a:lnSpc>
                <a:spcPct val="150000"/>
              </a:lnSpc>
            </a:pPr>
            <a:r>
              <a:rPr lang="en-US" sz="1800" dirty="0"/>
              <a:t>Sassi, M., Al'asmae, Y., Addal, N.E., Ateia Elmabsout, A., Hussin, H., Mohamed, I. E., &amp; Bukhatwa, S. (2022). Dyslipidemia and Vitamin D Status in Diabetic Patients. IJCSRR. 05(1), 50-57. https://doi.org/10.47191/ijcsrr/V5-i1-07</a:t>
            </a:r>
            <a:endParaRPr lang="ar-LY" sz="1800" dirty="0"/>
          </a:p>
        </p:txBody>
      </p:sp>
    </p:spTree>
    <p:extLst>
      <p:ext uri="{BB962C8B-B14F-4D97-AF65-F5344CB8AC3E}">
        <p14:creationId xmlns:p14="http://schemas.microsoft.com/office/powerpoint/2010/main" val="2419991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93"/>
        <p:cNvGrpSpPr/>
        <p:nvPr/>
      </p:nvGrpSpPr>
      <p:grpSpPr>
        <a:xfrm>
          <a:off x="0" y="0"/>
          <a:ext cx="0" cy="0"/>
          <a:chOff x="0" y="0"/>
          <a:chExt cx="0" cy="0"/>
        </a:xfrm>
      </p:grpSpPr>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2" name="عنوان فرعي 1"/>
          <p:cNvSpPr>
            <a:spLocks noGrp="1"/>
          </p:cNvSpPr>
          <p:nvPr>
            <p:ph type="subTitle" idx="1"/>
          </p:nvPr>
        </p:nvSpPr>
        <p:spPr>
          <a:xfrm flipH="1">
            <a:off x="363894" y="1492898"/>
            <a:ext cx="7884366" cy="2202025"/>
          </a:xfrm>
        </p:spPr>
        <p:txBody>
          <a:bodyPr/>
          <a:lstStyle/>
          <a:p>
            <a:pPr algn="just">
              <a:lnSpc>
                <a:spcPct val="150000"/>
              </a:lnSpc>
            </a:pPr>
            <a:r>
              <a:rPr lang="en-US" dirty="0"/>
              <a:t>      </a:t>
            </a:r>
            <a:endParaRPr lang="ar-LY" dirty="0"/>
          </a:p>
        </p:txBody>
      </p:sp>
      <p:sp>
        <p:nvSpPr>
          <p:cNvPr id="3" name="مستطيل 2"/>
          <p:cNvSpPr/>
          <p:nvPr/>
        </p:nvSpPr>
        <p:spPr>
          <a:xfrm>
            <a:off x="167950" y="751143"/>
            <a:ext cx="8276253" cy="4216539"/>
          </a:xfrm>
          <a:prstGeom prst="rect">
            <a:avLst/>
          </a:prstGeom>
        </p:spPr>
        <p:txBody>
          <a:bodyPr wrap="square">
            <a:spAutoFit/>
          </a:bodyPr>
          <a:lstStyle/>
          <a:p>
            <a:pPr algn="just"/>
            <a:r>
              <a:rPr lang="en-US" sz="1600" dirty="0">
                <a:solidFill>
                  <a:schemeClr val="bg2">
                    <a:lumMod val="75000"/>
                  </a:schemeClr>
                </a:solidFill>
              </a:rPr>
              <a:t>•</a:t>
            </a:r>
            <a:r>
              <a:rPr lang="en-US" dirty="0">
                <a:solidFill>
                  <a:schemeClr val="bg2">
                    <a:lumMod val="75000"/>
                  </a:schemeClr>
                </a:solidFill>
              </a:rPr>
              <a:t>Dyslipidemia is most common metabolic syndrome among diabetic patients due to insulin insufficiency,  resistance, and central obesity.</a:t>
            </a:r>
          </a:p>
          <a:p>
            <a:pPr algn="just"/>
            <a:endParaRPr lang="en-US" dirty="0">
              <a:solidFill>
                <a:schemeClr val="bg2">
                  <a:lumMod val="75000"/>
                </a:schemeClr>
              </a:solidFill>
            </a:endParaRPr>
          </a:p>
          <a:p>
            <a:pPr algn="just"/>
            <a:r>
              <a:rPr lang="en-US" dirty="0">
                <a:solidFill>
                  <a:schemeClr val="bg2">
                    <a:lumMod val="75000"/>
                  </a:schemeClr>
                </a:solidFill>
              </a:rPr>
              <a:t>•It affects all ages, races, and geographical regions.</a:t>
            </a:r>
          </a:p>
          <a:p>
            <a:pPr algn="just"/>
            <a:endParaRPr lang="en-US" dirty="0">
              <a:solidFill>
                <a:schemeClr val="bg2">
                  <a:lumMod val="75000"/>
                </a:schemeClr>
              </a:solidFill>
            </a:endParaRPr>
          </a:p>
          <a:p>
            <a:pPr algn="just"/>
            <a:r>
              <a:rPr lang="en-US" dirty="0">
                <a:solidFill>
                  <a:schemeClr val="bg2">
                    <a:lumMod val="75000"/>
                  </a:schemeClr>
                </a:solidFill>
              </a:rPr>
              <a:t>•Recently vitamin D deficiency considered  one of intense interest topics it has been broved that vitamin D deficiency are associated with many chronic diseases including cancers, cardiovascular diseases, autoimmune diseases.</a:t>
            </a:r>
          </a:p>
          <a:p>
            <a:pPr algn="just"/>
            <a:endParaRPr lang="en-US" dirty="0">
              <a:solidFill>
                <a:schemeClr val="bg2">
                  <a:lumMod val="75000"/>
                </a:schemeClr>
              </a:solidFill>
            </a:endParaRPr>
          </a:p>
          <a:p>
            <a:pPr algn="just"/>
            <a:r>
              <a:rPr lang="en-US" dirty="0">
                <a:solidFill>
                  <a:schemeClr val="bg2">
                    <a:lumMod val="75000"/>
                  </a:schemeClr>
                </a:solidFill>
              </a:rPr>
              <a:t>•Vitamin D receptor and its inactive form (1 alpha hydroxylase) is essential for the synthesis of the active form of the hormone (1, 25 OH)2D.</a:t>
            </a:r>
          </a:p>
          <a:p>
            <a:pPr algn="just"/>
            <a:r>
              <a:rPr lang="en-US" dirty="0">
                <a:solidFill>
                  <a:schemeClr val="bg2">
                    <a:lumMod val="75000"/>
                  </a:schemeClr>
                </a:solidFill>
              </a:rPr>
              <a:t> </a:t>
            </a:r>
          </a:p>
          <a:p>
            <a:pPr algn="just"/>
            <a:r>
              <a:rPr lang="en-US" dirty="0">
                <a:solidFill>
                  <a:schemeClr val="bg2">
                    <a:lumMod val="75000"/>
                  </a:schemeClr>
                </a:solidFill>
              </a:rPr>
              <a:t>•Which subsequently activate pancreatic  B cells insulin receptor, to induce insulin and increase insulin sensitivity.</a:t>
            </a:r>
          </a:p>
          <a:p>
            <a:pPr algn="just"/>
            <a:endParaRPr lang="en-US" dirty="0">
              <a:solidFill>
                <a:schemeClr val="bg2">
                  <a:lumMod val="75000"/>
                </a:schemeClr>
              </a:solidFill>
            </a:endParaRPr>
          </a:p>
          <a:p>
            <a:pPr algn="just"/>
            <a:r>
              <a:rPr lang="en-US" dirty="0">
                <a:solidFill>
                  <a:schemeClr val="bg2">
                    <a:lumMod val="75000"/>
                  </a:schemeClr>
                </a:solidFill>
              </a:rPr>
              <a:t>•Also directly regulate fatty acid metabolism in skeletal muscle, and adipose tissue.</a:t>
            </a:r>
          </a:p>
          <a:p>
            <a:pPr algn="just"/>
            <a:endParaRPr lang="en-US" dirty="0">
              <a:solidFill>
                <a:schemeClr val="bg2">
                  <a:lumMod val="75000"/>
                </a:schemeClr>
              </a:solidFill>
            </a:endParaRPr>
          </a:p>
          <a:p>
            <a:pPr algn="just"/>
            <a:r>
              <a:rPr lang="en-US" dirty="0">
                <a:solidFill>
                  <a:schemeClr val="bg2">
                    <a:lumMod val="75000"/>
                  </a:schemeClr>
                </a:solidFill>
              </a:rPr>
              <a:t>•It was suggested that vitamin D has both direct and indirect effects on modifying the lipid profile and that is one of the proposed mechanisms for the relationship between vitamin D deficiency and CVD.</a:t>
            </a:r>
            <a:endParaRPr lang="ar-LY" dirty="0">
              <a:solidFill>
                <a:schemeClr val="bg2">
                  <a:lumMod val="75000"/>
                </a:schemeClr>
              </a:solidFill>
            </a:endParaRPr>
          </a:p>
        </p:txBody>
      </p:sp>
      <p:pic>
        <p:nvPicPr>
          <p:cNvPr id="5" name="صورة 4"/>
          <p:cNvPicPr>
            <a:picLocks noChangeAspect="1"/>
          </p:cNvPicPr>
          <p:nvPr/>
        </p:nvPicPr>
        <p:blipFill>
          <a:blip r:embed="rId3"/>
          <a:stretch>
            <a:fillRect/>
          </a:stretch>
        </p:blipFill>
        <p:spPr>
          <a:xfrm>
            <a:off x="2996625" y="131527"/>
            <a:ext cx="2749534" cy="816935"/>
          </a:xfrm>
          <a:prstGeom prst="rect">
            <a:avLst/>
          </a:prstGeom>
        </p:spPr>
      </p:pic>
    </p:spTree>
    <p:extLst>
      <p:ext uri="{BB962C8B-B14F-4D97-AF65-F5344CB8AC3E}">
        <p14:creationId xmlns:p14="http://schemas.microsoft.com/office/powerpoint/2010/main" val="81642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84"/>
        <p:cNvGrpSpPr/>
        <p:nvPr/>
      </p:nvGrpSpPr>
      <p:grpSpPr>
        <a:xfrm>
          <a:off x="0" y="0"/>
          <a:ext cx="0" cy="0"/>
          <a:chOff x="0" y="0"/>
          <a:chExt cx="0" cy="0"/>
        </a:xfrm>
      </p:grpSpPr>
      <p:sp>
        <p:nvSpPr>
          <p:cNvPr id="2186" name="Google Shape;2186;p43"/>
          <p:cNvSpPr txBox="1">
            <a:spLocks noGrp="1"/>
          </p:cNvSpPr>
          <p:nvPr>
            <p:ph type="title" idx="2"/>
          </p:nvPr>
        </p:nvSpPr>
        <p:spPr>
          <a:xfrm>
            <a:off x="2646000" y="1012100"/>
            <a:ext cx="3852000" cy="179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 name="عنوان 1"/>
          <p:cNvSpPr>
            <a:spLocks noGrp="1"/>
          </p:cNvSpPr>
          <p:nvPr>
            <p:ph type="ctrTitle"/>
          </p:nvPr>
        </p:nvSpPr>
        <p:spPr>
          <a:xfrm>
            <a:off x="2790856" y="2929214"/>
            <a:ext cx="3852000" cy="792900"/>
          </a:xfrm>
        </p:spPr>
        <p:txBody>
          <a:bodyPr/>
          <a:lstStyle/>
          <a:p>
            <a:pPr lvl="0"/>
            <a:r>
              <a:rPr lang="en-US" dirty="0"/>
              <a:t>MATERIALS AND METHODS</a:t>
            </a:r>
          </a:p>
        </p:txBody>
      </p:sp>
    </p:spTree>
    <p:extLst>
      <p:ext uri="{BB962C8B-B14F-4D97-AF65-F5344CB8AC3E}">
        <p14:creationId xmlns:p14="http://schemas.microsoft.com/office/powerpoint/2010/main" val="3699444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2178" name="Google Shape;2178;p42"/>
          <p:cNvSpPr txBox="1">
            <a:spLocks noGrp="1"/>
          </p:cNvSpPr>
          <p:nvPr>
            <p:ph type="subTitle" idx="1"/>
          </p:nvPr>
        </p:nvSpPr>
        <p:spPr>
          <a:xfrm flipH="1">
            <a:off x="392397" y="681330"/>
            <a:ext cx="7501300" cy="4152122"/>
          </a:xfrm>
          <a:prstGeom prst="rect">
            <a:avLst/>
          </a:prstGeom>
        </p:spPr>
        <p:txBody>
          <a:bodyPr spcFirstLastPara="1" wrap="square" lIns="91425" tIns="91425" rIns="91425" bIns="91425" anchor="ctr" anchorCtr="0">
            <a:noAutofit/>
          </a:bodyPr>
          <a:lstStyle/>
          <a:p>
            <a:pPr marL="0" lvl="0" indent="0" algn="just">
              <a:lnSpc>
                <a:spcPct val="150000"/>
              </a:lnSpc>
            </a:pPr>
            <a:r>
              <a:rPr lang="en-US" b="1" dirty="0"/>
              <a:t>Study design and sample size</a:t>
            </a:r>
          </a:p>
          <a:p>
            <a:pPr marL="0" lvl="0" indent="0" algn="just">
              <a:lnSpc>
                <a:spcPct val="150000"/>
              </a:lnSpc>
            </a:pPr>
            <a:r>
              <a:rPr lang="en-US" dirty="0"/>
              <a:t>This is a cross-sectional study on diabetes patients conducted from November 2020 to April 2021. The study included 165 patients randomly selected from a diabetic center with a target group of patients having either vitamin D deficiency and dyslipidemia, vitamin D deficiency and no dyslipidemia, or dyslipidemia with no vitamin D deficiency. </a:t>
            </a:r>
          </a:p>
          <a:p>
            <a:pPr marL="0" lvl="0" indent="0" algn="just">
              <a:lnSpc>
                <a:spcPct val="150000"/>
              </a:lnSpc>
            </a:pPr>
            <a:endParaRPr lang="en-US" dirty="0"/>
          </a:p>
          <a:p>
            <a:pPr marL="0" lvl="0" indent="0" algn="just">
              <a:lnSpc>
                <a:spcPct val="150000"/>
              </a:lnSpc>
            </a:pPr>
            <a:r>
              <a:rPr lang="en-US" b="1" dirty="0"/>
              <a:t>Study procedures</a:t>
            </a:r>
          </a:p>
          <a:p>
            <a:pPr marL="0" lvl="0" indent="0" algn="just">
              <a:lnSpc>
                <a:spcPct val="150000"/>
              </a:lnSpc>
            </a:pPr>
            <a:r>
              <a:rPr lang="en-US" dirty="0"/>
              <a:t>The study procedures involved categorizing the patients into three groups and following them for 6 months without any treated initiated.</a:t>
            </a:r>
          </a:p>
        </p:txBody>
      </p:sp>
      <p:sp>
        <p:nvSpPr>
          <p:cNvPr id="2179" name="Google Shape;2179;p42"/>
          <p:cNvSpPr txBox="1">
            <a:spLocks noGrp="1"/>
          </p:cNvSpPr>
          <p:nvPr>
            <p:ph type="ctrTitle"/>
          </p:nvPr>
        </p:nvSpPr>
        <p:spPr>
          <a:xfrm flipH="1">
            <a:off x="1282622" y="0"/>
            <a:ext cx="6368479" cy="934200"/>
          </a:xfrm>
          <a:prstGeom prst="rect">
            <a:avLst/>
          </a:prstGeom>
        </p:spPr>
        <p:txBody>
          <a:bodyPr spcFirstLastPara="1" wrap="square" lIns="91425" tIns="91425" rIns="91425" bIns="91425" anchor="ctr" anchorCtr="0">
            <a:noAutofit/>
          </a:bodyPr>
          <a:lstStyle/>
          <a:p>
            <a:pPr lvl="0" algn="ctr"/>
            <a:r>
              <a:rPr lang="en-US" dirty="0"/>
              <a:t>MATERIALS AND METHODS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2178" name="Google Shape;2178;p42"/>
          <p:cNvSpPr txBox="1">
            <a:spLocks noGrp="1"/>
          </p:cNvSpPr>
          <p:nvPr>
            <p:ph type="subTitle" idx="1"/>
          </p:nvPr>
        </p:nvSpPr>
        <p:spPr>
          <a:xfrm flipH="1">
            <a:off x="439050" y="867942"/>
            <a:ext cx="7501300" cy="4152122"/>
          </a:xfrm>
          <a:prstGeom prst="rect">
            <a:avLst/>
          </a:prstGeom>
        </p:spPr>
        <p:txBody>
          <a:bodyPr spcFirstLastPara="1" wrap="square" lIns="91425" tIns="91425" rIns="91425" bIns="91425" anchor="ctr" anchorCtr="0">
            <a:noAutofit/>
          </a:bodyPr>
          <a:lstStyle/>
          <a:p>
            <a:pPr marL="0" lvl="0" indent="0" algn="just">
              <a:lnSpc>
                <a:spcPct val="150000"/>
              </a:lnSpc>
            </a:pPr>
            <a:r>
              <a:rPr lang="en-US" b="1" dirty="0"/>
              <a:t>Biochemical investigation</a:t>
            </a:r>
          </a:p>
          <a:p>
            <a:pPr marL="0" lvl="0" indent="0" algn="just">
              <a:lnSpc>
                <a:spcPct val="150000"/>
              </a:lnSpc>
            </a:pPr>
            <a:r>
              <a:rPr lang="en-US" dirty="0"/>
              <a:t>Serum lipid profile, vitamin D levels, Fasting blood glucose (FBG or FPG), and HbA1C were measured at the beginning and end of the study.</a:t>
            </a:r>
          </a:p>
          <a:p>
            <a:pPr marL="0" lvl="0" indent="0" algn="just">
              <a:lnSpc>
                <a:spcPct val="150000"/>
              </a:lnSpc>
            </a:pPr>
            <a:endParaRPr lang="en-US" dirty="0"/>
          </a:p>
          <a:p>
            <a:pPr marL="0" lvl="0" indent="0" algn="just">
              <a:lnSpc>
                <a:spcPct val="150000"/>
              </a:lnSpc>
            </a:pPr>
            <a:r>
              <a:rPr lang="en-US" b="1" dirty="0"/>
              <a:t>Questionnaires </a:t>
            </a:r>
          </a:p>
          <a:p>
            <a:pPr marL="0" lvl="0" indent="0" algn="just">
              <a:lnSpc>
                <a:spcPct val="150000"/>
              </a:lnSpc>
            </a:pPr>
            <a:r>
              <a:rPr lang="en-US" dirty="0"/>
              <a:t> A pre-design questionnaire was validated and administered to participants. </a:t>
            </a:r>
          </a:p>
          <a:p>
            <a:pPr marL="0" lvl="0" indent="0" algn="just">
              <a:lnSpc>
                <a:spcPct val="150000"/>
              </a:lnSpc>
            </a:pPr>
            <a:endParaRPr lang="en-US" dirty="0"/>
          </a:p>
          <a:p>
            <a:pPr marL="0" lvl="0" indent="0" algn="just">
              <a:lnSpc>
                <a:spcPct val="150000"/>
              </a:lnSpc>
            </a:pPr>
            <a:r>
              <a:rPr lang="en-US" b="1" dirty="0"/>
              <a:t>Ethical consideration</a:t>
            </a:r>
          </a:p>
          <a:p>
            <a:pPr marL="0" lvl="0" indent="0" algn="just">
              <a:lnSpc>
                <a:spcPct val="150000"/>
              </a:lnSpc>
            </a:pPr>
            <a:r>
              <a:rPr lang="en-US" dirty="0"/>
              <a:t>The study was approved by the local Ethics Committee of the Libyan international medical university, and written consent was obtained from participants.</a:t>
            </a:r>
            <a:endParaRPr dirty="0"/>
          </a:p>
        </p:txBody>
      </p:sp>
      <p:sp>
        <p:nvSpPr>
          <p:cNvPr id="2179" name="Google Shape;2179;p42"/>
          <p:cNvSpPr txBox="1">
            <a:spLocks noGrp="1"/>
          </p:cNvSpPr>
          <p:nvPr>
            <p:ph type="ctrTitle"/>
          </p:nvPr>
        </p:nvSpPr>
        <p:spPr>
          <a:xfrm flipH="1">
            <a:off x="1282622" y="0"/>
            <a:ext cx="6368479" cy="934200"/>
          </a:xfrm>
          <a:prstGeom prst="rect">
            <a:avLst/>
          </a:prstGeom>
        </p:spPr>
        <p:txBody>
          <a:bodyPr spcFirstLastPara="1" wrap="square" lIns="91425" tIns="91425" rIns="91425" bIns="91425" anchor="ctr" anchorCtr="0">
            <a:noAutofit/>
          </a:bodyPr>
          <a:lstStyle/>
          <a:p>
            <a:pPr lvl="0" algn="ctr"/>
            <a:r>
              <a:rPr lang="en-US" dirty="0"/>
              <a:t>MATERIALS AND METHODS</a:t>
            </a:r>
          </a:p>
        </p:txBody>
      </p:sp>
    </p:spTree>
    <p:extLst>
      <p:ext uri="{BB962C8B-B14F-4D97-AF65-F5344CB8AC3E}">
        <p14:creationId xmlns:p14="http://schemas.microsoft.com/office/powerpoint/2010/main" val="1313096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84"/>
        <p:cNvGrpSpPr/>
        <p:nvPr/>
      </p:nvGrpSpPr>
      <p:grpSpPr>
        <a:xfrm>
          <a:off x="0" y="0"/>
          <a:ext cx="0" cy="0"/>
          <a:chOff x="0" y="0"/>
          <a:chExt cx="0" cy="0"/>
        </a:xfrm>
      </p:grpSpPr>
      <p:sp>
        <p:nvSpPr>
          <p:cNvPr id="2186" name="Google Shape;2186;p43"/>
          <p:cNvSpPr txBox="1">
            <a:spLocks noGrp="1"/>
          </p:cNvSpPr>
          <p:nvPr>
            <p:ph type="title" idx="2"/>
          </p:nvPr>
        </p:nvSpPr>
        <p:spPr>
          <a:xfrm>
            <a:off x="2646000" y="1012100"/>
            <a:ext cx="3852000" cy="179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2" name="عنوان 1"/>
          <p:cNvSpPr>
            <a:spLocks noGrp="1"/>
          </p:cNvSpPr>
          <p:nvPr>
            <p:ph type="ctrTitle"/>
          </p:nvPr>
        </p:nvSpPr>
        <p:spPr>
          <a:xfrm>
            <a:off x="2790856" y="2929214"/>
            <a:ext cx="3852000" cy="792900"/>
          </a:xfrm>
        </p:spPr>
        <p:txBody>
          <a:bodyPr/>
          <a:lstStyle/>
          <a:p>
            <a:pPr lvl="0"/>
            <a:r>
              <a:rPr lang="en-US" dirty="0"/>
              <a:t>RESULT</a:t>
            </a:r>
          </a:p>
        </p:txBody>
      </p:sp>
    </p:spTree>
    <p:extLst>
      <p:ext uri="{BB962C8B-B14F-4D97-AF65-F5344CB8AC3E}">
        <p14:creationId xmlns:p14="http://schemas.microsoft.com/office/powerpoint/2010/main" val="853892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2246" name="Google Shape;2246;p46"/>
          <p:cNvSpPr txBox="1">
            <a:spLocks noGrp="1"/>
          </p:cNvSpPr>
          <p:nvPr>
            <p:ph type="title"/>
          </p:nvPr>
        </p:nvSpPr>
        <p:spPr>
          <a:xfrm>
            <a:off x="2476663" y="0"/>
            <a:ext cx="4563900" cy="531900"/>
          </a:xfrm>
          <a:prstGeom prst="rect">
            <a:avLst/>
          </a:prstGeom>
        </p:spPr>
        <p:txBody>
          <a:bodyPr spcFirstLastPara="1" wrap="square" lIns="91425" tIns="91425" rIns="91425" bIns="91425" anchor="ctr" anchorCtr="0">
            <a:noAutofit/>
          </a:bodyPr>
          <a:lstStyle/>
          <a:p>
            <a:pPr lvl="0"/>
            <a:r>
              <a:rPr lang="en-US" dirty="0"/>
              <a:t>RESULT</a:t>
            </a:r>
            <a:endParaRPr dirty="0"/>
          </a:p>
        </p:txBody>
      </p:sp>
      <p:sp>
        <p:nvSpPr>
          <p:cNvPr id="2247" name="Google Shape;2247;p46"/>
          <p:cNvSpPr txBox="1">
            <a:spLocks noGrp="1"/>
          </p:cNvSpPr>
          <p:nvPr>
            <p:ph type="subTitle" idx="1"/>
          </p:nvPr>
        </p:nvSpPr>
        <p:spPr>
          <a:xfrm>
            <a:off x="270588" y="419879"/>
            <a:ext cx="8248261" cy="2258008"/>
          </a:xfrm>
          <a:prstGeom prst="rect">
            <a:avLst/>
          </a:prstGeom>
        </p:spPr>
        <p:txBody>
          <a:bodyPr spcFirstLastPara="1" wrap="square" lIns="91425" tIns="91425" rIns="91425" bIns="91425" anchor="ctr" anchorCtr="0">
            <a:noAutofit/>
          </a:bodyPr>
          <a:lstStyle/>
          <a:p>
            <a:pPr marL="0" lvl="0" indent="0" algn="just">
              <a:lnSpc>
                <a:spcPct val="150000"/>
              </a:lnSpc>
            </a:pPr>
            <a:r>
              <a:rPr lang="en-US" sz="1600" dirty="0"/>
              <a:t>The data collected on 165 diabetic patients either have vitamin D deficiency and dyslipidemia, 61, 33 and 71 respectively. The average age of the patients were 45± 6 years old with the significant predominant ages found 41-60 years old 58.2% (P =0.001) followed by age groups above 60 years old 34.5%, and the age groups between 18-25 years old being the least 2.42% (Figure 1).</a:t>
            </a:r>
            <a:endParaRPr sz="1600" dirty="0"/>
          </a:p>
        </p:txBody>
      </p:sp>
      <p:pic>
        <p:nvPicPr>
          <p:cNvPr id="2" name="صورة 1"/>
          <p:cNvPicPr>
            <a:picLocks noChangeAspect="1"/>
          </p:cNvPicPr>
          <p:nvPr/>
        </p:nvPicPr>
        <p:blipFill>
          <a:blip r:embed="rId3"/>
          <a:stretch>
            <a:fillRect/>
          </a:stretch>
        </p:blipFill>
        <p:spPr>
          <a:xfrm>
            <a:off x="270588" y="2677887"/>
            <a:ext cx="8584163" cy="246561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3" name="عنوان فرعي 2"/>
          <p:cNvSpPr>
            <a:spLocks noGrp="1"/>
          </p:cNvSpPr>
          <p:nvPr>
            <p:ph type="subTitle" idx="1"/>
          </p:nvPr>
        </p:nvSpPr>
        <p:spPr>
          <a:xfrm>
            <a:off x="597445" y="-179131"/>
            <a:ext cx="7426882" cy="1809900"/>
          </a:xfrm>
        </p:spPr>
        <p:txBody>
          <a:bodyPr/>
          <a:lstStyle/>
          <a:p>
            <a:pPr algn="just"/>
            <a:r>
              <a:rPr lang="en-US" dirty="0"/>
              <a:t>    In regarding the gender distribution as shown in the figure 2.</a:t>
            </a:r>
            <a:endParaRPr lang="ar-LY" dirty="0"/>
          </a:p>
        </p:txBody>
      </p:sp>
      <p:pic>
        <p:nvPicPr>
          <p:cNvPr id="4" name="صورة 3"/>
          <p:cNvPicPr>
            <a:picLocks noChangeAspect="1"/>
          </p:cNvPicPr>
          <p:nvPr/>
        </p:nvPicPr>
        <p:blipFill>
          <a:blip r:embed="rId3"/>
          <a:stretch>
            <a:fillRect/>
          </a:stretch>
        </p:blipFill>
        <p:spPr>
          <a:xfrm>
            <a:off x="457200" y="1388173"/>
            <a:ext cx="8332237" cy="3379768"/>
          </a:xfrm>
          <a:prstGeom prst="rect">
            <a:avLst/>
          </a:prstGeom>
        </p:spPr>
      </p:pic>
    </p:spTree>
    <p:extLst>
      <p:ext uri="{BB962C8B-B14F-4D97-AF65-F5344CB8AC3E}">
        <p14:creationId xmlns:p14="http://schemas.microsoft.com/office/powerpoint/2010/main" val="1856166175"/>
      </p:ext>
    </p:extLst>
  </p:cSld>
  <p:clrMapOvr>
    <a:masterClrMapping/>
  </p:clrMapOvr>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1179</Words>
  <Application>Microsoft Office PowerPoint</Application>
  <PresentationFormat>On-screen Show (16:9)</PresentationFormat>
  <Paragraphs>77</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Overpass Black</vt:lpstr>
      <vt:lpstr>Arial</vt:lpstr>
      <vt:lpstr>Open Sans</vt:lpstr>
      <vt:lpstr>Fira Sans Extra Condensed Medium</vt:lpstr>
      <vt:lpstr>Aqua Marketing Plan by Slidego</vt:lpstr>
      <vt:lpstr>Dyslipidemia and Vitamin D Status in Diabetic Patients</vt:lpstr>
      <vt:lpstr>01</vt:lpstr>
      <vt:lpstr>PowerPoint Presentation</vt:lpstr>
      <vt:lpstr>02</vt:lpstr>
      <vt:lpstr>MATERIALS AND METHODS</vt:lpstr>
      <vt:lpstr>MATERIALS AND METHODS</vt:lpstr>
      <vt:lpstr>03</vt:lpstr>
      <vt:lpstr>RESULT</vt:lpstr>
      <vt:lpstr>PowerPoint Presentation</vt:lpstr>
      <vt:lpstr>PowerPoint Presentation</vt:lpstr>
      <vt:lpstr>PowerPoint Presentation</vt:lpstr>
      <vt:lpstr>PowerPoint Presentation</vt:lpstr>
      <vt:lpstr>PowerPoint Presentation</vt:lpstr>
      <vt:lpstr>04</vt:lpstr>
      <vt:lpstr>DISCUSSION</vt:lpstr>
      <vt:lpstr>DISCUSSION</vt:lpstr>
      <vt:lpstr>05</vt:lpstr>
      <vt:lpstr>PowerPoint Presentation</vt:lpstr>
      <vt:lpstr>06</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Dyslipidemia and Vitamin D Status in Diabetic Patients</dc:title>
  <dc:creator>ROUYA</dc:creator>
  <cp:lastModifiedBy>Hanin Hussin</cp:lastModifiedBy>
  <cp:revision>20</cp:revision>
  <dcterms:modified xsi:type="dcterms:W3CDTF">2023-04-10T14:54:24Z</dcterms:modified>
</cp:coreProperties>
</file>