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3"/>
  </p:notesMasterIdLst>
  <p:sldIdLst>
    <p:sldId id="257" r:id="rId2"/>
  </p:sldIdLst>
  <p:sldSz cx="17279938" cy="12960350"/>
  <p:notesSz cx="9144000" cy="6858000"/>
  <p:defaultTextStyle>
    <a:defPPr>
      <a:defRPr lang="ar-SA"/>
    </a:defPPr>
    <a:lvl1pPr marL="0" algn="r" defTabSz="1451001" rtl="1" eaLnBrk="1" latinLnBrk="0" hangingPunct="1">
      <a:defRPr sz="2856" kern="1200">
        <a:solidFill>
          <a:schemeClr val="tx1"/>
        </a:solidFill>
        <a:latin typeface="+mn-lt"/>
        <a:ea typeface="+mn-ea"/>
        <a:cs typeface="+mn-cs"/>
      </a:defRPr>
    </a:lvl1pPr>
    <a:lvl2pPr marL="725501" algn="r" defTabSz="1451001" rtl="1" eaLnBrk="1" latinLnBrk="0" hangingPunct="1">
      <a:defRPr sz="2856" kern="1200">
        <a:solidFill>
          <a:schemeClr val="tx1"/>
        </a:solidFill>
        <a:latin typeface="+mn-lt"/>
        <a:ea typeface="+mn-ea"/>
        <a:cs typeface="+mn-cs"/>
      </a:defRPr>
    </a:lvl2pPr>
    <a:lvl3pPr marL="1451001" algn="r" defTabSz="1451001" rtl="1" eaLnBrk="1" latinLnBrk="0" hangingPunct="1">
      <a:defRPr sz="2856" kern="1200">
        <a:solidFill>
          <a:schemeClr val="tx1"/>
        </a:solidFill>
        <a:latin typeface="+mn-lt"/>
        <a:ea typeface="+mn-ea"/>
        <a:cs typeface="+mn-cs"/>
      </a:defRPr>
    </a:lvl3pPr>
    <a:lvl4pPr marL="2176502" algn="r" defTabSz="1451001" rtl="1" eaLnBrk="1" latinLnBrk="0" hangingPunct="1">
      <a:defRPr sz="2856" kern="1200">
        <a:solidFill>
          <a:schemeClr val="tx1"/>
        </a:solidFill>
        <a:latin typeface="+mn-lt"/>
        <a:ea typeface="+mn-ea"/>
        <a:cs typeface="+mn-cs"/>
      </a:defRPr>
    </a:lvl4pPr>
    <a:lvl5pPr marL="2902001" algn="r" defTabSz="1451001" rtl="1" eaLnBrk="1" latinLnBrk="0" hangingPunct="1">
      <a:defRPr sz="2856" kern="1200">
        <a:solidFill>
          <a:schemeClr val="tx1"/>
        </a:solidFill>
        <a:latin typeface="+mn-lt"/>
        <a:ea typeface="+mn-ea"/>
        <a:cs typeface="+mn-cs"/>
      </a:defRPr>
    </a:lvl5pPr>
    <a:lvl6pPr marL="3627501" algn="r" defTabSz="1451001" rtl="1" eaLnBrk="1" latinLnBrk="0" hangingPunct="1">
      <a:defRPr sz="2856" kern="1200">
        <a:solidFill>
          <a:schemeClr val="tx1"/>
        </a:solidFill>
        <a:latin typeface="+mn-lt"/>
        <a:ea typeface="+mn-ea"/>
        <a:cs typeface="+mn-cs"/>
      </a:defRPr>
    </a:lvl6pPr>
    <a:lvl7pPr marL="4353002" algn="r" defTabSz="1451001" rtl="1" eaLnBrk="1" latinLnBrk="0" hangingPunct="1">
      <a:defRPr sz="2856" kern="1200">
        <a:solidFill>
          <a:schemeClr val="tx1"/>
        </a:solidFill>
        <a:latin typeface="+mn-lt"/>
        <a:ea typeface="+mn-ea"/>
        <a:cs typeface="+mn-cs"/>
      </a:defRPr>
    </a:lvl7pPr>
    <a:lvl8pPr marL="5078502" algn="r" defTabSz="1451001" rtl="1" eaLnBrk="1" latinLnBrk="0" hangingPunct="1">
      <a:defRPr sz="2856" kern="1200">
        <a:solidFill>
          <a:schemeClr val="tx1"/>
        </a:solidFill>
        <a:latin typeface="+mn-lt"/>
        <a:ea typeface="+mn-ea"/>
        <a:cs typeface="+mn-cs"/>
      </a:defRPr>
    </a:lvl8pPr>
    <a:lvl9pPr marL="5804003" algn="r" defTabSz="1451001" rtl="1" eaLnBrk="1" latinLnBrk="0" hangingPunct="1">
      <a:defRPr sz="2856"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973" autoAdjust="0"/>
    <p:restoredTop sz="94660"/>
  </p:normalViewPr>
  <p:slideViewPr>
    <p:cSldViewPr snapToGrid="0">
      <p:cViewPr>
        <p:scale>
          <a:sx n="35" d="100"/>
          <a:sy n="35" d="100"/>
        </p:scale>
        <p:origin x="1368"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449434667271366E-2"/>
          <c:y val="2.6363544912711642E-2"/>
          <c:w val="0.92376733222265461"/>
          <c:h val="0.75648318597248221"/>
        </c:manualLayout>
      </c:layout>
      <c:barChart>
        <c:barDir val="col"/>
        <c:grouping val="clustered"/>
        <c:varyColors val="0"/>
        <c:ser>
          <c:idx val="0"/>
          <c:order val="0"/>
          <c:tx>
            <c:strRef>
              <c:f>ورقة1!$B$1</c:f>
              <c:strCache>
                <c:ptCount val="1"/>
                <c:pt idx="0">
                  <c:v>preterm birth</c:v>
                </c:pt>
              </c:strCache>
            </c:strRef>
          </c:tx>
          <c:spPr>
            <a:solidFill>
              <a:schemeClr val="accent4"/>
            </a:solidFill>
            <a:ln>
              <a:noFill/>
            </a:ln>
            <a:effectLst/>
          </c:spPr>
          <c:invertIfNegative val="0"/>
          <c:cat>
            <c:strRef>
              <c:f>ورقة1!$A$2:$A$3</c:f>
              <c:strCache>
                <c:ptCount val="2"/>
                <c:pt idx="0">
                  <c:v>pregnant with periodontitis</c:v>
                </c:pt>
                <c:pt idx="1">
                  <c:v>pregnant without periodontitis</c:v>
                </c:pt>
              </c:strCache>
            </c:strRef>
          </c:cat>
          <c:val>
            <c:numRef>
              <c:f>ورقة1!$B$2:$B$3</c:f>
              <c:numCache>
                <c:formatCode>General</c:formatCode>
                <c:ptCount val="2"/>
                <c:pt idx="0">
                  <c:v>4.8</c:v>
                </c:pt>
                <c:pt idx="1">
                  <c:v>3.7</c:v>
                </c:pt>
              </c:numCache>
            </c:numRef>
          </c:val>
        </c:ser>
        <c:ser>
          <c:idx val="1"/>
          <c:order val="1"/>
          <c:tx>
            <c:strRef>
              <c:f>ورقة1!$C$1</c:f>
              <c:strCache>
                <c:ptCount val="1"/>
                <c:pt idx="0">
                  <c:v>SGA</c:v>
                </c:pt>
              </c:strCache>
            </c:strRef>
          </c:tx>
          <c:spPr>
            <a:solidFill>
              <a:schemeClr val="accent2">
                <a:lumMod val="60000"/>
                <a:lumOff val="40000"/>
              </a:schemeClr>
            </a:solidFill>
            <a:ln>
              <a:noFill/>
            </a:ln>
            <a:effectLst/>
          </c:spPr>
          <c:invertIfNegative val="0"/>
          <c:cat>
            <c:strRef>
              <c:f>ورقة1!$A$2:$A$3</c:f>
              <c:strCache>
                <c:ptCount val="2"/>
                <c:pt idx="0">
                  <c:v>pregnant with periodontitis</c:v>
                </c:pt>
                <c:pt idx="1">
                  <c:v>pregnant without periodontitis</c:v>
                </c:pt>
              </c:strCache>
            </c:strRef>
          </c:cat>
          <c:val>
            <c:numRef>
              <c:f>ورقة1!$C$2:$C$3</c:f>
              <c:numCache>
                <c:formatCode>General</c:formatCode>
                <c:ptCount val="2"/>
                <c:pt idx="0">
                  <c:v>5.7</c:v>
                </c:pt>
                <c:pt idx="1">
                  <c:v>3.7</c:v>
                </c:pt>
              </c:numCache>
            </c:numRef>
          </c:val>
        </c:ser>
        <c:ser>
          <c:idx val="2"/>
          <c:order val="2"/>
          <c:tx>
            <c:strRef>
              <c:f>ورقة1!$D$1</c:f>
              <c:strCache>
                <c:ptCount val="1"/>
                <c:pt idx="0">
                  <c:v>poor pregnant outcom</c:v>
                </c:pt>
              </c:strCache>
            </c:strRef>
          </c:tx>
          <c:spPr>
            <a:solidFill>
              <a:schemeClr val="accent3"/>
            </a:solidFill>
            <a:ln>
              <a:noFill/>
            </a:ln>
            <a:effectLst/>
          </c:spPr>
          <c:invertIfNegative val="0"/>
          <c:cat>
            <c:strRef>
              <c:f>ورقة1!$A$2:$A$3</c:f>
              <c:strCache>
                <c:ptCount val="2"/>
                <c:pt idx="0">
                  <c:v>pregnant with periodontitis</c:v>
                </c:pt>
                <c:pt idx="1">
                  <c:v>pregnant without periodontitis</c:v>
                </c:pt>
              </c:strCache>
            </c:strRef>
          </c:cat>
          <c:val>
            <c:numRef>
              <c:f>ورقة1!$D$2:$D$3</c:f>
              <c:numCache>
                <c:formatCode>General</c:formatCode>
                <c:ptCount val="2"/>
                <c:pt idx="0">
                  <c:v>5.6</c:v>
                </c:pt>
                <c:pt idx="1">
                  <c:v>2</c:v>
                </c:pt>
              </c:numCache>
            </c:numRef>
          </c:val>
        </c:ser>
        <c:dLbls>
          <c:showLegendKey val="0"/>
          <c:showVal val="0"/>
          <c:showCatName val="0"/>
          <c:showSerName val="0"/>
          <c:showPercent val="0"/>
          <c:showBubbleSize val="0"/>
        </c:dLbls>
        <c:gapWidth val="219"/>
        <c:overlap val="-27"/>
        <c:axId val="494723048"/>
        <c:axId val="494725008"/>
      </c:barChart>
      <c:catAx>
        <c:axId val="494723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crossAx val="494725008"/>
        <c:crosses val="autoZero"/>
        <c:auto val="1"/>
        <c:lblAlgn val="ctr"/>
        <c:lblOffset val="100"/>
        <c:noMultiLvlLbl val="0"/>
      </c:catAx>
      <c:valAx>
        <c:axId val="494725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crossAx val="4947230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chart>
  <c:spPr>
    <a:noFill/>
    <a:ln>
      <a:noFill/>
    </a:ln>
    <a:effectLst/>
  </c:spPr>
  <c:txPr>
    <a:bodyPr/>
    <a:lstStyle/>
    <a:p>
      <a:pPr>
        <a:defRPr/>
      </a:pPr>
      <a:endParaRPr lang="ar-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181600" y="0"/>
            <a:ext cx="3962400" cy="344091"/>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2117" y="0"/>
            <a:ext cx="3962400" cy="344091"/>
          </a:xfrm>
          <a:prstGeom prst="rect">
            <a:avLst/>
          </a:prstGeom>
        </p:spPr>
        <p:txBody>
          <a:bodyPr vert="horz" lIns="91440" tIns="45720" rIns="91440" bIns="45720" rtlCol="1"/>
          <a:lstStyle>
            <a:lvl1pPr algn="l">
              <a:defRPr sz="1200"/>
            </a:lvl1pPr>
          </a:lstStyle>
          <a:p>
            <a:fld id="{E15B917C-D1D6-4347-808B-C27736A66424}" type="datetimeFigureOut">
              <a:rPr lang="ar-SA" smtClean="0"/>
              <a:t>14/11/1443</a:t>
            </a:fld>
            <a:endParaRPr lang="ar-SA"/>
          </a:p>
        </p:txBody>
      </p:sp>
      <p:sp>
        <p:nvSpPr>
          <p:cNvPr id="4" name="عنصر نائب لصورة الشريحة 3"/>
          <p:cNvSpPr>
            <a:spLocks noGrp="1" noRot="1" noChangeAspect="1"/>
          </p:cNvSpPr>
          <p:nvPr>
            <p:ph type="sldImg" idx="2"/>
          </p:nvPr>
        </p:nvSpPr>
        <p:spPr>
          <a:xfrm>
            <a:off x="3030538" y="857250"/>
            <a:ext cx="3082925" cy="2314575"/>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914400" y="3300412"/>
            <a:ext cx="7315200" cy="2700338"/>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5181600" y="6513910"/>
            <a:ext cx="3962400" cy="34409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2117" y="6513910"/>
            <a:ext cx="3962400" cy="344090"/>
          </a:xfrm>
          <a:prstGeom prst="rect">
            <a:avLst/>
          </a:prstGeom>
        </p:spPr>
        <p:txBody>
          <a:bodyPr vert="horz" lIns="91440" tIns="45720" rIns="91440" bIns="45720" rtlCol="1" anchor="b"/>
          <a:lstStyle>
            <a:lvl1pPr algn="l">
              <a:defRPr sz="1200"/>
            </a:lvl1pPr>
          </a:lstStyle>
          <a:p>
            <a:fld id="{3615C4B3-465A-4CDC-9717-D07E8D2D1A2C}" type="slidenum">
              <a:rPr lang="ar-SA" smtClean="0"/>
              <a:t>‹#›</a:t>
            </a:fld>
            <a:endParaRPr lang="ar-SA"/>
          </a:p>
        </p:txBody>
      </p:sp>
    </p:spTree>
    <p:extLst>
      <p:ext uri="{BB962C8B-B14F-4D97-AF65-F5344CB8AC3E}">
        <p14:creationId xmlns:p14="http://schemas.microsoft.com/office/powerpoint/2010/main" val="3438482576"/>
      </p:ext>
    </p:extLst>
  </p:cSld>
  <p:clrMap bg1="lt1" tx1="dk1" bg2="lt2" tx2="dk2" accent1="accent1" accent2="accent2" accent3="accent3" accent4="accent4" accent5="accent5" accent6="accent6" hlink="hlink" folHlink="folHlink"/>
  <p:notesStyle>
    <a:lvl1pPr marL="0" algn="r" defTabSz="1451001" rtl="1" eaLnBrk="1" latinLnBrk="0" hangingPunct="1">
      <a:defRPr sz="1905" kern="1200">
        <a:solidFill>
          <a:schemeClr val="tx1"/>
        </a:solidFill>
        <a:latin typeface="+mn-lt"/>
        <a:ea typeface="+mn-ea"/>
        <a:cs typeface="+mn-cs"/>
      </a:defRPr>
    </a:lvl1pPr>
    <a:lvl2pPr marL="725501" algn="r" defTabSz="1451001" rtl="1" eaLnBrk="1" latinLnBrk="0" hangingPunct="1">
      <a:defRPr sz="1905" kern="1200">
        <a:solidFill>
          <a:schemeClr val="tx1"/>
        </a:solidFill>
        <a:latin typeface="+mn-lt"/>
        <a:ea typeface="+mn-ea"/>
        <a:cs typeface="+mn-cs"/>
      </a:defRPr>
    </a:lvl2pPr>
    <a:lvl3pPr marL="1451001" algn="r" defTabSz="1451001" rtl="1" eaLnBrk="1" latinLnBrk="0" hangingPunct="1">
      <a:defRPr sz="1905" kern="1200">
        <a:solidFill>
          <a:schemeClr val="tx1"/>
        </a:solidFill>
        <a:latin typeface="+mn-lt"/>
        <a:ea typeface="+mn-ea"/>
        <a:cs typeface="+mn-cs"/>
      </a:defRPr>
    </a:lvl3pPr>
    <a:lvl4pPr marL="2176502" algn="r" defTabSz="1451001" rtl="1" eaLnBrk="1" latinLnBrk="0" hangingPunct="1">
      <a:defRPr sz="1905" kern="1200">
        <a:solidFill>
          <a:schemeClr val="tx1"/>
        </a:solidFill>
        <a:latin typeface="+mn-lt"/>
        <a:ea typeface="+mn-ea"/>
        <a:cs typeface="+mn-cs"/>
      </a:defRPr>
    </a:lvl4pPr>
    <a:lvl5pPr marL="2902001" algn="r" defTabSz="1451001" rtl="1" eaLnBrk="1" latinLnBrk="0" hangingPunct="1">
      <a:defRPr sz="1905" kern="1200">
        <a:solidFill>
          <a:schemeClr val="tx1"/>
        </a:solidFill>
        <a:latin typeface="+mn-lt"/>
        <a:ea typeface="+mn-ea"/>
        <a:cs typeface="+mn-cs"/>
      </a:defRPr>
    </a:lvl5pPr>
    <a:lvl6pPr marL="3627501" algn="r" defTabSz="1451001" rtl="1" eaLnBrk="1" latinLnBrk="0" hangingPunct="1">
      <a:defRPr sz="1905" kern="1200">
        <a:solidFill>
          <a:schemeClr val="tx1"/>
        </a:solidFill>
        <a:latin typeface="+mn-lt"/>
        <a:ea typeface="+mn-ea"/>
        <a:cs typeface="+mn-cs"/>
      </a:defRPr>
    </a:lvl6pPr>
    <a:lvl7pPr marL="4353002" algn="r" defTabSz="1451001" rtl="1" eaLnBrk="1" latinLnBrk="0" hangingPunct="1">
      <a:defRPr sz="1905" kern="1200">
        <a:solidFill>
          <a:schemeClr val="tx1"/>
        </a:solidFill>
        <a:latin typeface="+mn-lt"/>
        <a:ea typeface="+mn-ea"/>
        <a:cs typeface="+mn-cs"/>
      </a:defRPr>
    </a:lvl7pPr>
    <a:lvl8pPr marL="5078502" algn="r" defTabSz="1451001" rtl="1" eaLnBrk="1" latinLnBrk="0" hangingPunct="1">
      <a:defRPr sz="1905" kern="1200">
        <a:solidFill>
          <a:schemeClr val="tx1"/>
        </a:solidFill>
        <a:latin typeface="+mn-lt"/>
        <a:ea typeface="+mn-ea"/>
        <a:cs typeface="+mn-cs"/>
      </a:defRPr>
    </a:lvl8pPr>
    <a:lvl9pPr marL="5804003" algn="r" defTabSz="1451001" rtl="1" eaLnBrk="1" latinLnBrk="0" hangingPunct="1">
      <a:defRPr sz="19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030538" y="857250"/>
            <a:ext cx="3082925" cy="2314575"/>
          </a:xfrm>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3615C4B3-465A-4CDC-9717-D07E8D2D1A2C}" type="slidenum">
              <a:rPr lang="ar-SA" smtClean="0"/>
              <a:t>1</a:t>
            </a:fld>
            <a:endParaRPr lang="ar-SA"/>
          </a:p>
        </p:txBody>
      </p:sp>
    </p:spTree>
    <p:extLst>
      <p:ext uri="{BB962C8B-B14F-4D97-AF65-F5344CB8AC3E}">
        <p14:creationId xmlns:p14="http://schemas.microsoft.com/office/powerpoint/2010/main" val="241377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295996" y="2121058"/>
            <a:ext cx="14687947" cy="4512122"/>
          </a:xfrm>
        </p:spPr>
        <p:txBody>
          <a:bodyPr anchor="b"/>
          <a:lstStyle>
            <a:lvl1pPr algn="ctr">
              <a:defRPr sz="11339"/>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159992" y="6807185"/>
            <a:ext cx="12959954" cy="3129084"/>
          </a:xfrm>
        </p:spPr>
        <p:txBody>
          <a:bodyPr/>
          <a:lstStyle>
            <a:lvl1pPr marL="0" indent="0" algn="ctr">
              <a:buNone/>
              <a:defRPr sz="4536"/>
            </a:lvl1pPr>
            <a:lvl2pPr marL="864017" indent="0" algn="ctr">
              <a:buNone/>
              <a:defRPr sz="3780"/>
            </a:lvl2pPr>
            <a:lvl3pPr marL="1728033" indent="0" algn="ctr">
              <a:buNone/>
              <a:defRPr sz="3402"/>
            </a:lvl3pPr>
            <a:lvl4pPr marL="2592050" indent="0" algn="ctr">
              <a:buNone/>
              <a:defRPr sz="3024"/>
            </a:lvl4pPr>
            <a:lvl5pPr marL="3456066" indent="0" algn="ctr">
              <a:buNone/>
              <a:defRPr sz="3024"/>
            </a:lvl5pPr>
            <a:lvl6pPr marL="4320083" indent="0" algn="ctr">
              <a:buNone/>
              <a:defRPr sz="3024"/>
            </a:lvl6pPr>
            <a:lvl7pPr marL="5184099" indent="0" algn="ctr">
              <a:buNone/>
              <a:defRPr sz="3024"/>
            </a:lvl7pPr>
            <a:lvl8pPr marL="6048116" indent="0" algn="ctr">
              <a:buNone/>
              <a:defRPr sz="3024"/>
            </a:lvl8pPr>
            <a:lvl9pPr marL="6912132" indent="0" algn="ctr">
              <a:buNone/>
              <a:defRPr sz="3024"/>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753F9127-7738-40F9-8FD3-9DCBC46B19BA}" type="datetimeFigureOut">
              <a:rPr lang="ar-SA" smtClean="0"/>
              <a:t>14/11/1443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2931309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53F9127-7738-40F9-8FD3-9DCBC46B19BA}" type="datetimeFigureOut">
              <a:rPr lang="ar-SA" smtClean="0"/>
              <a:t>14/11/1443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2595250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365956" y="690018"/>
            <a:ext cx="3725987" cy="1098329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187997" y="690018"/>
            <a:ext cx="10961961" cy="1098329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53F9127-7738-40F9-8FD3-9DCBC46B19BA}" type="datetimeFigureOut">
              <a:rPr lang="ar-SA" smtClean="0"/>
              <a:t>14/11/1443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760126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53F9127-7738-40F9-8FD3-9DCBC46B19BA}" type="datetimeFigureOut">
              <a:rPr lang="ar-SA" smtClean="0"/>
              <a:t>14/11/1443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1411247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78996" y="3231091"/>
            <a:ext cx="14903947" cy="5391145"/>
          </a:xfrm>
        </p:spPr>
        <p:txBody>
          <a:bodyPr anchor="b"/>
          <a:lstStyle>
            <a:lvl1pPr>
              <a:defRPr sz="11339"/>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78996" y="8673238"/>
            <a:ext cx="14903947" cy="2835076"/>
          </a:xfrm>
        </p:spPr>
        <p:txBody>
          <a:bodyPr/>
          <a:lstStyle>
            <a:lvl1pPr marL="0" indent="0">
              <a:buNone/>
              <a:defRPr sz="4536">
                <a:solidFill>
                  <a:schemeClr val="tx1"/>
                </a:solidFill>
              </a:defRPr>
            </a:lvl1pPr>
            <a:lvl2pPr marL="864017" indent="0">
              <a:buNone/>
              <a:defRPr sz="3780">
                <a:solidFill>
                  <a:schemeClr val="tx1">
                    <a:tint val="75000"/>
                  </a:schemeClr>
                </a:solidFill>
              </a:defRPr>
            </a:lvl2pPr>
            <a:lvl3pPr marL="1728033" indent="0">
              <a:buNone/>
              <a:defRPr sz="3402">
                <a:solidFill>
                  <a:schemeClr val="tx1">
                    <a:tint val="75000"/>
                  </a:schemeClr>
                </a:solidFill>
              </a:defRPr>
            </a:lvl3pPr>
            <a:lvl4pPr marL="2592050" indent="0">
              <a:buNone/>
              <a:defRPr sz="3024">
                <a:solidFill>
                  <a:schemeClr val="tx1">
                    <a:tint val="75000"/>
                  </a:schemeClr>
                </a:solidFill>
              </a:defRPr>
            </a:lvl4pPr>
            <a:lvl5pPr marL="3456066" indent="0">
              <a:buNone/>
              <a:defRPr sz="3024">
                <a:solidFill>
                  <a:schemeClr val="tx1">
                    <a:tint val="75000"/>
                  </a:schemeClr>
                </a:solidFill>
              </a:defRPr>
            </a:lvl5pPr>
            <a:lvl6pPr marL="4320083" indent="0">
              <a:buNone/>
              <a:defRPr sz="3024">
                <a:solidFill>
                  <a:schemeClr val="tx1">
                    <a:tint val="75000"/>
                  </a:schemeClr>
                </a:solidFill>
              </a:defRPr>
            </a:lvl6pPr>
            <a:lvl7pPr marL="5184099" indent="0">
              <a:buNone/>
              <a:defRPr sz="3024">
                <a:solidFill>
                  <a:schemeClr val="tx1">
                    <a:tint val="75000"/>
                  </a:schemeClr>
                </a:solidFill>
              </a:defRPr>
            </a:lvl7pPr>
            <a:lvl8pPr marL="6048116" indent="0">
              <a:buNone/>
              <a:defRPr sz="3024">
                <a:solidFill>
                  <a:schemeClr val="tx1">
                    <a:tint val="75000"/>
                  </a:schemeClr>
                </a:solidFill>
              </a:defRPr>
            </a:lvl8pPr>
            <a:lvl9pPr marL="6912132" indent="0">
              <a:buNone/>
              <a:defRPr sz="3024">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53F9127-7738-40F9-8FD3-9DCBC46B19BA}" type="datetimeFigureOut">
              <a:rPr lang="ar-SA" smtClean="0"/>
              <a:t>14/11/1443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234027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87996" y="3450093"/>
            <a:ext cx="7343974" cy="822322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8747968" y="3450093"/>
            <a:ext cx="7343974" cy="822322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753F9127-7738-40F9-8FD3-9DCBC46B19BA}" type="datetimeFigureOut">
              <a:rPr lang="ar-SA" smtClean="0"/>
              <a:t>14/11/1443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73576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190246" y="690021"/>
            <a:ext cx="14903947" cy="2505069"/>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90248" y="3177087"/>
            <a:ext cx="7310223" cy="1557041"/>
          </a:xfrm>
        </p:spPr>
        <p:txBody>
          <a:bodyPr anchor="b"/>
          <a:lstStyle>
            <a:lvl1pPr marL="0" indent="0">
              <a:buNone/>
              <a:defRPr sz="4536" b="1"/>
            </a:lvl1pPr>
            <a:lvl2pPr marL="864017" indent="0">
              <a:buNone/>
              <a:defRPr sz="3780" b="1"/>
            </a:lvl2pPr>
            <a:lvl3pPr marL="1728033" indent="0">
              <a:buNone/>
              <a:defRPr sz="3402" b="1"/>
            </a:lvl3pPr>
            <a:lvl4pPr marL="2592050" indent="0">
              <a:buNone/>
              <a:defRPr sz="3024" b="1"/>
            </a:lvl4pPr>
            <a:lvl5pPr marL="3456066" indent="0">
              <a:buNone/>
              <a:defRPr sz="3024" b="1"/>
            </a:lvl5pPr>
            <a:lvl6pPr marL="4320083" indent="0">
              <a:buNone/>
              <a:defRPr sz="3024" b="1"/>
            </a:lvl6pPr>
            <a:lvl7pPr marL="5184099" indent="0">
              <a:buNone/>
              <a:defRPr sz="3024" b="1"/>
            </a:lvl7pPr>
            <a:lvl8pPr marL="6048116" indent="0">
              <a:buNone/>
              <a:defRPr sz="3024" b="1"/>
            </a:lvl8pPr>
            <a:lvl9pPr marL="6912132" indent="0">
              <a:buNone/>
              <a:defRPr sz="3024"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90248" y="4734128"/>
            <a:ext cx="7310223" cy="696318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8747970" y="3177087"/>
            <a:ext cx="7346224" cy="1557041"/>
          </a:xfrm>
        </p:spPr>
        <p:txBody>
          <a:bodyPr anchor="b"/>
          <a:lstStyle>
            <a:lvl1pPr marL="0" indent="0">
              <a:buNone/>
              <a:defRPr sz="4536" b="1"/>
            </a:lvl1pPr>
            <a:lvl2pPr marL="864017" indent="0">
              <a:buNone/>
              <a:defRPr sz="3780" b="1"/>
            </a:lvl2pPr>
            <a:lvl3pPr marL="1728033" indent="0">
              <a:buNone/>
              <a:defRPr sz="3402" b="1"/>
            </a:lvl3pPr>
            <a:lvl4pPr marL="2592050" indent="0">
              <a:buNone/>
              <a:defRPr sz="3024" b="1"/>
            </a:lvl4pPr>
            <a:lvl5pPr marL="3456066" indent="0">
              <a:buNone/>
              <a:defRPr sz="3024" b="1"/>
            </a:lvl5pPr>
            <a:lvl6pPr marL="4320083" indent="0">
              <a:buNone/>
              <a:defRPr sz="3024" b="1"/>
            </a:lvl6pPr>
            <a:lvl7pPr marL="5184099" indent="0">
              <a:buNone/>
              <a:defRPr sz="3024" b="1"/>
            </a:lvl7pPr>
            <a:lvl8pPr marL="6048116" indent="0">
              <a:buNone/>
              <a:defRPr sz="3024" b="1"/>
            </a:lvl8pPr>
            <a:lvl9pPr marL="6912132" indent="0">
              <a:buNone/>
              <a:defRPr sz="3024"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8747970" y="4734128"/>
            <a:ext cx="7346224" cy="696318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753F9127-7738-40F9-8FD3-9DCBC46B19BA}" type="datetimeFigureOut">
              <a:rPr lang="ar-SA" smtClean="0"/>
              <a:t>14/11/1443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1209014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753F9127-7738-40F9-8FD3-9DCBC46B19BA}" type="datetimeFigureOut">
              <a:rPr lang="ar-SA" smtClean="0"/>
              <a:t>14/11/1443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1717987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3F9127-7738-40F9-8FD3-9DCBC46B19BA}" type="datetimeFigureOut">
              <a:rPr lang="ar-SA" smtClean="0"/>
              <a:t>14/11/1443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1492219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90246" y="864023"/>
            <a:ext cx="5573230" cy="3024082"/>
          </a:xfrm>
        </p:spPr>
        <p:txBody>
          <a:bodyPr anchor="b"/>
          <a:lstStyle>
            <a:lvl1pPr>
              <a:defRPr sz="6047"/>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346224" y="1866053"/>
            <a:ext cx="8747969" cy="9210249"/>
          </a:xfrm>
        </p:spPr>
        <p:txBody>
          <a:bodyPr/>
          <a:lstStyle>
            <a:lvl1pPr>
              <a:defRPr sz="6047"/>
            </a:lvl1pPr>
            <a:lvl2pPr>
              <a:defRPr sz="5291"/>
            </a:lvl2pPr>
            <a:lvl3pPr>
              <a:defRPr sz="4536"/>
            </a:lvl3pPr>
            <a:lvl4pPr>
              <a:defRPr sz="3780"/>
            </a:lvl4pPr>
            <a:lvl5pPr>
              <a:defRPr sz="3780"/>
            </a:lvl5pPr>
            <a:lvl6pPr>
              <a:defRPr sz="3780"/>
            </a:lvl6pPr>
            <a:lvl7pPr>
              <a:defRPr sz="3780"/>
            </a:lvl7pPr>
            <a:lvl8pPr>
              <a:defRPr sz="3780"/>
            </a:lvl8pPr>
            <a:lvl9pPr>
              <a:defRPr sz="378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90246" y="3888105"/>
            <a:ext cx="5573230" cy="7203195"/>
          </a:xfrm>
        </p:spPr>
        <p:txBody>
          <a:bodyPr/>
          <a:lstStyle>
            <a:lvl1pPr marL="0" indent="0">
              <a:buNone/>
              <a:defRPr sz="3024"/>
            </a:lvl1pPr>
            <a:lvl2pPr marL="864017" indent="0">
              <a:buNone/>
              <a:defRPr sz="2646"/>
            </a:lvl2pPr>
            <a:lvl3pPr marL="1728033" indent="0">
              <a:buNone/>
              <a:defRPr sz="2268"/>
            </a:lvl3pPr>
            <a:lvl4pPr marL="2592050" indent="0">
              <a:buNone/>
              <a:defRPr sz="1890"/>
            </a:lvl4pPr>
            <a:lvl5pPr marL="3456066" indent="0">
              <a:buNone/>
              <a:defRPr sz="1890"/>
            </a:lvl5pPr>
            <a:lvl6pPr marL="4320083" indent="0">
              <a:buNone/>
              <a:defRPr sz="1890"/>
            </a:lvl6pPr>
            <a:lvl7pPr marL="5184099" indent="0">
              <a:buNone/>
              <a:defRPr sz="1890"/>
            </a:lvl7pPr>
            <a:lvl8pPr marL="6048116" indent="0">
              <a:buNone/>
              <a:defRPr sz="1890"/>
            </a:lvl8pPr>
            <a:lvl9pPr marL="6912132" indent="0">
              <a:buNone/>
              <a:defRPr sz="189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53F9127-7738-40F9-8FD3-9DCBC46B19BA}" type="datetimeFigureOut">
              <a:rPr lang="ar-SA" smtClean="0"/>
              <a:t>14/11/1443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3805836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90246" y="864023"/>
            <a:ext cx="5573230" cy="3024082"/>
          </a:xfrm>
        </p:spPr>
        <p:txBody>
          <a:bodyPr anchor="b"/>
          <a:lstStyle>
            <a:lvl1pPr>
              <a:defRPr sz="6047"/>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346224" y="1866053"/>
            <a:ext cx="8747969" cy="9210249"/>
          </a:xfrm>
        </p:spPr>
        <p:txBody>
          <a:bodyPr anchor="t"/>
          <a:lstStyle>
            <a:lvl1pPr marL="0" indent="0">
              <a:buNone/>
              <a:defRPr sz="6047"/>
            </a:lvl1pPr>
            <a:lvl2pPr marL="864017" indent="0">
              <a:buNone/>
              <a:defRPr sz="5291"/>
            </a:lvl2pPr>
            <a:lvl3pPr marL="1728033" indent="0">
              <a:buNone/>
              <a:defRPr sz="4536"/>
            </a:lvl3pPr>
            <a:lvl4pPr marL="2592050" indent="0">
              <a:buNone/>
              <a:defRPr sz="3780"/>
            </a:lvl4pPr>
            <a:lvl5pPr marL="3456066" indent="0">
              <a:buNone/>
              <a:defRPr sz="3780"/>
            </a:lvl5pPr>
            <a:lvl6pPr marL="4320083" indent="0">
              <a:buNone/>
              <a:defRPr sz="3780"/>
            </a:lvl6pPr>
            <a:lvl7pPr marL="5184099" indent="0">
              <a:buNone/>
              <a:defRPr sz="3780"/>
            </a:lvl7pPr>
            <a:lvl8pPr marL="6048116" indent="0">
              <a:buNone/>
              <a:defRPr sz="3780"/>
            </a:lvl8pPr>
            <a:lvl9pPr marL="6912132" indent="0">
              <a:buNone/>
              <a:defRPr sz="378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90246" y="3888105"/>
            <a:ext cx="5573230" cy="7203195"/>
          </a:xfrm>
        </p:spPr>
        <p:txBody>
          <a:bodyPr/>
          <a:lstStyle>
            <a:lvl1pPr marL="0" indent="0">
              <a:buNone/>
              <a:defRPr sz="3024"/>
            </a:lvl1pPr>
            <a:lvl2pPr marL="864017" indent="0">
              <a:buNone/>
              <a:defRPr sz="2646"/>
            </a:lvl2pPr>
            <a:lvl3pPr marL="1728033" indent="0">
              <a:buNone/>
              <a:defRPr sz="2268"/>
            </a:lvl3pPr>
            <a:lvl4pPr marL="2592050" indent="0">
              <a:buNone/>
              <a:defRPr sz="1890"/>
            </a:lvl4pPr>
            <a:lvl5pPr marL="3456066" indent="0">
              <a:buNone/>
              <a:defRPr sz="1890"/>
            </a:lvl5pPr>
            <a:lvl6pPr marL="4320083" indent="0">
              <a:buNone/>
              <a:defRPr sz="1890"/>
            </a:lvl6pPr>
            <a:lvl7pPr marL="5184099" indent="0">
              <a:buNone/>
              <a:defRPr sz="1890"/>
            </a:lvl7pPr>
            <a:lvl8pPr marL="6048116" indent="0">
              <a:buNone/>
              <a:defRPr sz="1890"/>
            </a:lvl8pPr>
            <a:lvl9pPr marL="6912132" indent="0">
              <a:buNone/>
              <a:defRPr sz="189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753F9127-7738-40F9-8FD3-9DCBC46B19BA}" type="datetimeFigureOut">
              <a:rPr lang="ar-SA" smtClean="0"/>
              <a:t>14/11/1443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7EC685-2610-4FC6-B227-ECD634F54A8B}" type="slidenum">
              <a:rPr lang="ar-SA" smtClean="0"/>
              <a:t>‹#›</a:t>
            </a:fld>
            <a:endParaRPr lang="ar-SA"/>
          </a:p>
        </p:txBody>
      </p:sp>
    </p:spTree>
    <p:extLst>
      <p:ext uri="{BB962C8B-B14F-4D97-AF65-F5344CB8AC3E}">
        <p14:creationId xmlns:p14="http://schemas.microsoft.com/office/powerpoint/2010/main" val="2333422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87996" y="690021"/>
            <a:ext cx="14903947" cy="2505069"/>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87996" y="3450093"/>
            <a:ext cx="14903947" cy="822322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187996" y="12012327"/>
            <a:ext cx="3887986" cy="690019"/>
          </a:xfrm>
          <a:prstGeom prst="rect">
            <a:avLst/>
          </a:prstGeom>
        </p:spPr>
        <p:txBody>
          <a:bodyPr vert="horz" lIns="91440" tIns="45720" rIns="91440" bIns="45720" rtlCol="0" anchor="ctr"/>
          <a:lstStyle>
            <a:lvl1pPr algn="l">
              <a:defRPr sz="2268">
                <a:solidFill>
                  <a:schemeClr val="tx1">
                    <a:tint val="75000"/>
                  </a:schemeClr>
                </a:solidFill>
              </a:defRPr>
            </a:lvl1pPr>
          </a:lstStyle>
          <a:p>
            <a:fld id="{753F9127-7738-40F9-8FD3-9DCBC46B19BA}" type="datetimeFigureOut">
              <a:rPr lang="ar-SA" smtClean="0"/>
              <a:t>14/11/1443</a:t>
            </a:fld>
            <a:endParaRPr lang="ar-SA"/>
          </a:p>
        </p:txBody>
      </p:sp>
      <p:sp>
        <p:nvSpPr>
          <p:cNvPr id="5" name="Footer Placeholder 4"/>
          <p:cNvSpPr>
            <a:spLocks noGrp="1"/>
          </p:cNvSpPr>
          <p:nvPr>
            <p:ph type="ftr" sz="quarter" idx="3"/>
          </p:nvPr>
        </p:nvSpPr>
        <p:spPr>
          <a:xfrm>
            <a:off x="5723980" y="12012327"/>
            <a:ext cx="5831979" cy="690019"/>
          </a:xfrm>
          <a:prstGeom prst="rect">
            <a:avLst/>
          </a:prstGeom>
        </p:spPr>
        <p:txBody>
          <a:bodyPr vert="horz" lIns="91440" tIns="45720" rIns="91440" bIns="45720" rtlCol="0" anchor="ctr"/>
          <a:lstStyle>
            <a:lvl1pPr algn="ctr">
              <a:defRPr sz="2268">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12203956" y="12012327"/>
            <a:ext cx="3887986" cy="690019"/>
          </a:xfrm>
          <a:prstGeom prst="rect">
            <a:avLst/>
          </a:prstGeom>
        </p:spPr>
        <p:txBody>
          <a:bodyPr vert="horz" lIns="91440" tIns="45720" rIns="91440" bIns="45720" rtlCol="0" anchor="ctr"/>
          <a:lstStyle>
            <a:lvl1pPr algn="r">
              <a:defRPr sz="2268">
                <a:solidFill>
                  <a:schemeClr val="tx1">
                    <a:tint val="75000"/>
                  </a:schemeClr>
                </a:solidFill>
              </a:defRPr>
            </a:lvl1pPr>
          </a:lstStyle>
          <a:p>
            <a:fld id="{187EC685-2610-4FC6-B227-ECD634F54A8B}" type="slidenum">
              <a:rPr lang="ar-SA" smtClean="0"/>
              <a:t>‹#›</a:t>
            </a:fld>
            <a:endParaRPr lang="ar-SA"/>
          </a:p>
        </p:txBody>
      </p:sp>
    </p:spTree>
    <p:extLst>
      <p:ext uri="{BB962C8B-B14F-4D97-AF65-F5344CB8AC3E}">
        <p14:creationId xmlns:p14="http://schemas.microsoft.com/office/powerpoint/2010/main" val="373687526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728033" rtl="1" eaLnBrk="1" latinLnBrk="0" hangingPunct="1">
        <a:lnSpc>
          <a:spcPct val="90000"/>
        </a:lnSpc>
        <a:spcBef>
          <a:spcPct val="0"/>
        </a:spcBef>
        <a:buNone/>
        <a:defRPr sz="8315" kern="1200">
          <a:solidFill>
            <a:schemeClr val="tx1"/>
          </a:solidFill>
          <a:latin typeface="+mj-lt"/>
          <a:ea typeface="+mj-ea"/>
          <a:cs typeface="+mj-cs"/>
        </a:defRPr>
      </a:lvl1pPr>
    </p:titleStyle>
    <p:bodyStyle>
      <a:lvl1pPr marL="432008" indent="-432008" algn="r" defTabSz="1728033" rtl="1" eaLnBrk="1" latinLnBrk="0" hangingPunct="1">
        <a:lnSpc>
          <a:spcPct val="90000"/>
        </a:lnSpc>
        <a:spcBef>
          <a:spcPts val="1890"/>
        </a:spcBef>
        <a:buFont typeface="Arial" panose="020B0604020202020204" pitchFamily="34" charset="0"/>
        <a:buChar char="•"/>
        <a:defRPr sz="5291" kern="1200">
          <a:solidFill>
            <a:schemeClr val="tx1"/>
          </a:solidFill>
          <a:latin typeface="+mn-lt"/>
          <a:ea typeface="+mn-ea"/>
          <a:cs typeface="+mn-cs"/>
        </a:defRPr>
      </a:lvl1pPr>
      <a:lvl2pPr marL="1296025" indent="-432008" algn="r" defTabSz="1728033" rtl="1" eaLnBrk="1" latinLnBrk="0" hangingPunct="1">
        <a:lnSpc>
          <a:spcPct val="90000"/>
        </a:lnSpc>
        <a:spcBef>
          <a:spcPts val="945"/>
        </a:spcBef>
        <a:buFont typeface="Arial" panose="020B0604020202020204" pitchFamily="34" charset="0"/>
        <a:buChar char="•"/>
        <a:defRPr sz="4536" kern="1200">
          <a:solidFill>
            <a:schemeClr val="tx1"/>
          </a:solidFill>
          <a:latin typeface="+mn-lt"/>
          <a:ea typeface="+mn-ea"/>
          <a:cs typeface="+mn-cs"/>
        </a:defRPr>
      </a:lvl2pPr>
      <a:lvl3pPr marL="2160041" indent="-432008" algn="r" defTabSz="1728033" rtl="1" eaLnBrk="1" latinLnBrk="0" hangingPunct="1">
        <a:lnSpc>
          <a:spcPct val="90000"/>
        </a:lnSpc>
        <a:spcBef>
          <a:spcPts val="945"/>
        </a:spcBef>
        <a:buFont typeface="Arial" panose="020B0604020202020204" pitchFamily="34" charset="0"/>
        <a:buChar char="•"/>
        <a:defRPr sz="3780" kern="1200">
          <a:solidFill>
            <a:schemeClr val="tx1"/>
          </a:solidFill>
          <a:latin typeface="+mn-lt"/>
          <a:ea typeface="+mn-ea"/>
          <a:cs typeface="+mn-cs"/>
        </a:defRPr>
      </a:lvl3pPr>
      <a:lvl4pPr marL="3024058"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4pPr>
      <a:lvl5pPr marL="3888075"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5pPr>
      <a:lvl6pPr marL="4752091"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6pPr>
      <a:lvl7pPr marL="5616108"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7pPr>
      <a:lvl8pPr marL="6480124"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8pPr>
      <a:lvl9pPr marL="7344141" indent="-432008" algn="r" defTabSz="1728033" rtl="1" eaLnBrk="1" latinLnBrk="0" hangingPunct="1">
        <a:lnSpc>
          <a:spcPct val="90000"/>
        </a:lnSpc>
        <a:spcBef>
          <a:spcPts val="945"/>
        </a:spcBef>
        <a:buFont typeface="Arial" panose="020B0604020202020204" pitchFamily="34" charset="0"/>
        <a:buChar char="•"/>
        <a:defRPr sz="3402" kern="1200">
          <a:solidFill>
            <a:schemeClr val="tx1"/>
          </a:solidFill>
          <a:latin typeface="+mn-lt"/>
          <a:ea typeface="+mn-ea"/>
          <a:cs typeface="+mn-cs"/>
        </a:defRPr>
      </a:lvl9pPr>
    </p:bodyStyle>
    <p:otherStyle>
      <a:defPPr>
        <a:defRPr lang="en-US"/>
      </a:defPPr>
      <a:lvl1pPr marL="0" algn="r" defTabSz="1728033" rtl="1" eaLnBrk="1" latinLnBrk="0" hangingPunct="1">
        <a:defRPr sz="3402" kern="1200">
          <a:solidFill>
            <a:schemeClr val="tx1"/>
          </a:solidFill>
          <a:latin typeface="+mn-lt"/>
          <a:ea typeface="+mn-ea"/>
          <a:cs typeface="+mn-cs"/>
        </a:defRPr>
      </a:lvl1pPr>
      <a:lvl2pPr marL="864017" algn="r" defTabSz="1728033" rtl="1" eaLnBrk="1" latinLnBrk="0" hangingPunct="1">
        <a:defRPr sz="3402" kern="1200">
          <a:solidFill>
            <a:schemeClr val="tx1"/>
          </a:solidFill>
          <a:latin typeface="+mn-lt"/>
          <a:ea typeface="+mn-ea"/>
          <a:cs typeface="+mn-cs"/>
        </a:defRPr>
      </a:lvl2pPr>
      <a:lvl3pPr marL="1728033" algn="r" defTabSz="1728033" rtl="1" eaLnBrk="1" latinLnBrk="0" hangingPunct="1">
        <a:defRPr sz="3402" kern="1200">
          <a:solidFill>
            <a:schemeClr val="tx1"/>
          </a:solidFill>
          <a:latin typeface="+mn-lt"/>
          <a:ea typeface="+mn-ea"/>
          <a:cs typeface="+mn-cs"/>
        </a:defRPr>
      </a:lvl3pPr>
      <a:lvl4pPr marL="2592050" algn="r" defTabSz="1728033" rtl="1" eaLnBrk="1" latinLnBrk="0" hangingPunct="1">
        <a:defRPr sz="3402" kern="1200">
          <a:solidFill>
            <a:schemeClr val="tx1"/>
          </a:solidFill>
          <a:latin typeface="+mn-lt"/>
          <a:ea typeface="+mn-ea"/>
          <a:cs typeface="+mn-cs"/>
        </a:defRPr>
      </a:lvl4pPr>
      <a:lvl5pPr marL="3456066" algn="r" defTabSz="1728033" rtl="1" eaLnBrk="1" latinLnBrk="0" hangingPunct="1">
        <a:defRPr sz="3402" kern="1200">
          <a:solidFill>
            <a:schemeClr val="tx1"/>
          </a:solidFill>
          <a:latin typeface="+mn-lt"/>
          <a:ea typeface="+mn-ea"/>
          <a:cs typeface="+mn-cs"/>
        </a:defRPr>
      </a:lvl5pPr>
      <a:lvl6pPr marL="4320083" algn="r" defTabSz="1728033" rtl="1" eaLnBrk="1" latinLnBrk="0" hangingPunct="1">
        <a:defRPr sz="3402" kern="1200">
          <a:solidFill>
            <a:schemeClr val="tx1"/>
          </a:solidFill>
          <a:latin typeface="+mn-lt"/>
          <a:ea typeface="+mn-ea"/>
          <a:cs typeface="+mn-cs"/>
        </a:defRPr>
      </a:lvl6pPr>
      <a:lvl7pPr marL="5184099" algn="r" defTabSz="1728033" rtl="1" eaLnBrk="1" latinLnBrk="0" hangingPunct="1">
        <a:defRPr sz="3402" kern="1200">
          <a:solidFill>
            <a:schemeClr val="tx1"/>
          </a:solidFill>
          <a:latin typeface="+mn-lt"/>
          <a:ea typeface="+mn-ea"/>
          <a:cs typeface="+mn-cs"/>
        </a:defRPr>
      </a:lvl7pPr>
      <a:lvl8pPr marL="6048116" algn="r" defTabSz="1728033" rtl="1" eaLnBrk="1" latinLnBrk="0" hangingPunct="1">
        <a:defRPr sz="3402" kern="1200">
          <a:solidFill>
            <a:schemeClr val="tx1"/>
          </a:solidFill>
          <a:latin typeface="+mn-lt"/>
          <a:ea typeface="+mn-ea"/>
          <a:cs typeface="+mn-cs"/>
        </a:defRPr>
      </a:lvl8pPr>
      <a:lvl9pPr marL="6912132" algn="r" defTabSz="1728033" rtl="1" eaLnBrk="1" latinLnBrk="0" hangingPunct="1">
        <a:defRPr sz="34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8.jpe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2138" y="-77702"/>
            <a:ext cx="20465779" cy="1111009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dirty="0"/>
          </a:p>
        </p:txBody>
      </p:sp>
      <p:sp>
        <p:nvSpPr>
          <p:cNvPr id="3" name="مستطيل 2"/>
          <p:cNvSpPr/>
          <p:nvPr/>
        </p:nvSpPr>
        <p:spPr>
          <a:xfrm>
            <a:off x="12793640" y="1867597"/>
            <a:ext cx="6749977" cy="6172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a:p>
        </p:txBody>
      </p:sp>
      <p:sp>
        <p:nvSpPr>
          <p:cNvPr id="4" name="مستطيل 3"/>
          <p:cNvSpPr/>
          <p:nvPr/>
        </p:nvSpPr>
        <p:spPr>
          <a:xfrm>
            <a:off x="6082379" y="1867597"/>
            <a:ext cx="6642289" cy="5861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a:p>
        </p:txBody>
      </p:sp>
      <p:sp>
        <p:nvSpPr>
          <p:cNvPr id="5" name="مستطيل 4"/>
          <p:cNvSpPr/>
          <p:nvPr/>
        </p:nvSpPr>
        <p:spPr>
          <a:xfrm>
            <a:off x="-755911" y="1867597"/>
            <a:ext cx="6593341" cy="52320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a:p>
        </p:txBody>
      </p:sp>
      <p:sp>
        <p:nvSpPr>
          <p:cNvPr id="6" name="مستطيل 5"/>
          <p:cNvSpPr/>
          <p:nvPr/>
        </p:nvSpPr>
        <p:spPr>
          <a:xfrm>
            <a:off x="-748692" y="7189397"/>
            <a:ext cx="6620320" cy="37532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a:p>
        </p:txBody>
      </p:sp>
      <p:sp>
        <p:nvSpPr>
          <p:cNvPr id="7" name="مستطيل 6"/>
          <p:cNvSpPr/>
          <p:nvPr/>
        </p:nvSpPr>
        <p:spPr>
          <a:xfrm>
            <a:off x="12793640" y="8121673"/>
            <a:ext cx="6749977" cy="2760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935"/>
          </a:p>
        </p:txBody>
      </p:sp>
      <p:pic>
        <p:nvPicPr>
          <p:cNvPr id="8" name="صورة 7"/>
          <p:cNvPicPr>
            <a:picLocks noChangeAspect="1"/>
          </p:cNvPicPr>
          <p:nvPr/>
        </p:nvPicPr>
        <p:blipFill>
          <a:blip r:embed="rId3"/>
          <a:stretch>
            <a:fillRect/>
          </a:stretch>
        </p:blipFill>
        <p:spPr>
          <a:xfrm>
            <a:off x="16951416" y="-605549"/>
            <a:ext cx="3148202" cy="2959688"/>
          </a:xfrm>
          <a:prstGeom prst="rect">
            <a:avLst/>
          </a:prstGeom>
        </p:spPr>
      </p:pic>
      <p:pic>
        <p:nvPicPr>
          <p:cNvPr id="9" name="صورة 8"/>
          <p:cNvPicPr>
            <a:picLocks noChangeAspect="1"/>
          </p:cNvPicPr>
          <p:nvPr/>
        </p:nvPicPr>
        <p:blipFill>
          <a:blip r:embed="rId4"/>
          <a:stretch>
            <a:fillRect/>
          </a:stretch>
        </p:blipFill>
        <p:spPr>
          <a:xfrm>
            <a:off x="-757579" y="-101061"/>
            <a:ext cx="2517445" cy="1808561"/>
          </a:xfrm>
          <a:prstGeom prst="rect">
            <a:avLst/>
          </a:prstGeom>
        </p:spPr>
      </p:pic>
      <p:sp>
        <p:nvSpPr>
          <p:cNvPr id="10" name="مربع نص 9"/>
          <p:cNvSpPr txBox="1"/>
          <p:nvPr/>
        </p:nvSpPr>
        <p:spPr>
          <a:xfrm>
            <a:off x="-1907648" y="-102018"/>
            <a:ext cx="18739818" cy="875127"/>
          </a:xfrm>
          <a:prstGeom prst="rect">
            <a:avLst/>
          </a:prstGeom>
          <a:noFill/>
        </p:spPr>
        <p:txBody>
          <a:bodyPr wrap="square" rtlCol="1">
            <a:spAutoFit/>
          </a:bodyPr>
          <a:lstStyle/>
          <a:p>
            <a:r>
              <a:rPr lang="en-US" sz="4933" dirty="0"/>
              <a:t>What is the relation between periodontitis and pregnancy!</a:t>
            </a:r>
            <a:endParaRPr lang="ar-SA" sz="6167" dirty="0"/>
          </a:p>
        </p:txBody>
      </p:sp>
      <p:sp>
        <p:nvSpPr>
          <p:cNvPr id="11" name="مربع نص 10"/>
          <p:cNvSpPr txBox="1"/>
          <p:nvPr/>
        </p:nvSpPr>
        <p:spPr>
          <a:xfrm>
            <a:off x="3850015" y="607537"/>
            <a:ext cx="9535307" cy="1265535"/>
          </a:xfrm>
          <a:prstGeom prst="rect">
            <a:avLst/>
          </a:prstGeom>
          <a:noFill/>
        </p:spPr>
        <p:txBody>
          <a:bodyPr wrap="square" rtlCol="1">
            <a:spAutoFit/>
          </a:bodyPr>
          <a:lstStyle/>
          <a:p>
            <a:pPr algn="ctr"/>
            <a:r>
              <a:rPr lang="en-US" sz="2467" dirty="0"/>
              <a:t>Student name: Nora Almahjuob 2nd year dentistry</a:t>
            </a:r>
          </a:p>
          <a:p>
            <a:pPr algn="ctr"/>
            <a:r>
              <a:rPr lang="en-US" sz="2467" dirty="0"/>
              <a:t>Student number: 2997</a:t>
            </a:r>
          </a:p>
          <a:p>
            <a:pPr algn="ctr"/>
            <a:r>
              <a:rPr lang="en-US" sz="2467" dirty="0"/>
              <a:t>Supervised by: Dr. Asma Alshiky</a:t>
            </a:r>
            <a:endParaRPr lang="en-US" sz="2467" dirty="0"/>
          </a:p>
        </p:txBody>
      </p:sp>
      <p:pic>
        <p:nvPicPr>
          <p:cNvPr id="12" name="صورة 11"/>
          <p:cNvPicPr>
            <a:picLocks noChangeAspect="1"/>
          </p:cNvPicPr>
          <p:nvPr/>
        </p:nvPicPr>
        <p:blipFill>
          <a:blip r:embed="rId5"/>
          <a:stretch>
            <a:fillRect/>
          </a:stretch>
        </p:blipFill>
        <p:spPr>
          <a:xfrm>
            <a:off x="-748692" y="1997463"/>
            <a:ext cx="3915938" cy="475768"/>
          </a:xfrm>
          <a:prstGeom prst="rect">
            <a:avLst/>
          </a:prstGeom>
        </p:spPr>
      </p:pic>
      <p:pic>
        <p:nvPicPr>
          <p:cNvPr id="13" name="صورة 12"/>
          <p:cNvPicPr>
            <a:picLocks noChangeAspect="1"/>
          </p:cNvPicPr>
          <p:nvPr/>
        </p:nvPicPr>
        <p:blipFill>
          <a:blip r:embed="rId6"/>
          <a:stretch>
            <a:fillRect/>
          </a:stretch>
        </p:blipFill>
        <p:spPr>
          <a:xfrm>
            <a:off x="12792595" y="8218143"/>
            <a:ext cx="3916276" cy="476219"/>
          </a:xfrm>
          <a:prstGeom prst="rect">
            <a:avLst/>
          </a:prstGeom>
        </p:spPr>
      </p:pic>
      <p:pic>
        <p:nvPicPr>
          <p:cNvPr id="14" name="صورة 13"/>
          <p:cNvPicPr>
            <a:picLocks noChangeAspect="1"/>
          </p:cNvPicPr>
          <p:nvPr/>
        </p:nvPicPr>
        <p:blipFill>
          <a:blip r:embed="rId6"/>
          <a:stretch>
            <a:fillRect/>
          </a:stretch>
        </p:blipFill>
        <p:spPr>
          <a:xfrm>
            <a:off x="12792595" y="2110979"/>
            <a:ext cx="3916276" cy="476219"/>
          </a:xfrm>
          <a:prstGeom prst="rect">
            <a:avLst/>
          </a:prstGeom>
        </p:spPr>
      </p:pic>
      <p:pic>
        <p:nvPicPr>
          <p:cNvPr id="15" name="صورة 14"/>
          <p:cNvPicPr>
            <a:picLocks noChangeAspect="1"/>
          </p:cNvPicPr>
          <p:nvPr/>
        </p:nvPicPr>
        <p:blipFill>
          <a:blip r:embed="rId6"/>
          <a:stretch>
            <a:fillRect/>
          </a:stretch>
        </p:blipFill>
        <p:spPr>
          <a:xfrm>
            <a:off x="6076450" y="2024859"/>
            <a:ext cx="3916276" cy="476219"/>
          </a:xfrm>
          <a:prstGeom prst="rect">
            <a:avLst/>
          </a:prstGeom>
        </p:spPr>
      </p:pic>
      <p:pic>
        <p:nvPicPr>
          <p:cNvPr id="16" name="صورة 15"/>
          <p:cNvPicPr>
            <a:picLocks noChangeAspect="1"/>
          </p:cNvPicPr>
          <p:nvPr/>
        </p:nvPicPr>
        <p:blipFill>
          <a:blip r:embed="rId6"/>
          <a:stretch>
            <a:fillRect/>
          </a:stretch>
        </p:blipFill>
        <p:spPr>
          <a:xfrm>
            <a:off x="-749030" y="7313337"/>
            <a:ext cx="3916276" cy="476219"/>
          </a:xfrm>
          <a:prstGeom prst="rect">
            <a:avLst/>
          </a:prstGeom>
        </p:spPr>
      </p:pic>
      <p:pic>
        <p:nvPicPr>
          <p:cNvPr id="19" name="صورة 18"/>
          <p:cNvPicPr>
            <a:picLocks noChangeAspect="1"/>
          </p:cNvPicPr>
          <p:nvPr/>
        </p:nvPicPr>
        <p:blipFill>
          <a:blip r:embed="rId7"/>
          <a:stretch>
            <a:fillRect/>
          </a:stretch>
        </p:blipFill>
        <p:spPr>
          <a:xfrm>
            <a:off x="9667428" y="2005429"/>
            <a:ext cx="406269" cy="495649"/>
          </a:xfrm>
          <a:prstGeom prst="rect">
            <a:avLst/>
          </a:prstGeom>
        </p:spPr>
      </p:pic>
      <p:pic>
        <p:nvPicPr>
          <p:cNvPr id="20" name="صورة 19"/>
          <p:cNvPicPr>
            <a:picLocks noChangeAspect="1"/>
          </p:cNvPicPr>
          <p:nvPr/>
        </p:nvPicPr>
        <p:blipFill>
          <a:blip r:embed="rId8"/>
          <a:stretch>
            <a:fillRect/>
          </a:stretch>
        </p:blipFill>
        <p:spPr>
          <a:xfrm>
            <a:off x="18925918" y="4919683"/>
            <a:ext cx="407292" cy="495018"/>
          </a:xfrm>
          <a:prstGeom prst="rect">
            <a:avLst/>
          </a:prstGeom>
        </p:spPr>
      </p:pic>
      <p:pic>
        <p:nvPicPr>
          <p:cNvPr id="21" name="صورة 20"/>
          <p:cNvPicPr>
            <a:picLocks noChangeAspect="1"/>
          </p:cNvPicPr>
          <p:nvPr/>
        </p:nvPicPr>
        <p:blipFill>
          <a:blip r:embed="rId8"/>
          <a:stretch>
            <a:fillRect/>
          </a:stretch>
        </p:blipFill>
        <p:spPr>
          <a:xfrm>
            <a:off x="16342543" y="8218143"/>
            <a:ext cx="407292" cy="495018"/>
          </a:xfrm>
          <a:prstGeom prst="rect">
            <a:avLst/>
          </a:prstGeom>
        </p:spPr>
      </p:pic>
      <p:pic>
        <p:nvPicPr>
          <p:cNvPr id="22" name="صورة 21"/>
          <p:cNvPicPr>
            <a:picLocks noChangeAspect="1"/>
          </p:cNvPicPr>
          <p:nvPr/>
        </p:nvPicPr>
        <p:blipFill>
          <a:blip r:embed="rId8"/>
          <a:stretch>
            <a:fillRect/>
          </a:stretch>
        </p:blipFill>
        <p:spPr>
          <a:xfrm>
            <a:off x="3081159" y="4902669"/>
            <a:ext cx="407292" cy="495018"/>
          </a:xfrm>
          <a:prstGeom prst="rect">
            <a:avLst/>
          </a:prstGeom>
        </p:spPr>
      </p:pic>
      <p:pic>
        <p:nvPicPr>
          <p:cNvPr id="23" name="صورة 22"/>
          <p:cNvPicPr>
            <a:picLocks noChangeAspect="1"/>
          </p:cNvPicPr>
          <p:nvPr/>
        </p:nvPicPr>
        <p:blipFill>
          <a:blip r:embed="rId8"/>
          <a:stretch>
            <a:fillRect/>
          </a:stretch>
        </p:blipFill>
        <p:spPr>
          <a:xfrm>
            <a:off x="2818368" y="7338329"/>
            <a:ext cx="407292" cy="495018"/>
          </a:xfrm>
          <a:prstGeom prst="rect">
            <a:avLst/>
          </a:prstGeom>
        </p:spPr>
      </p:pic>
      <p:sp>
        <p:nvSpPr>
          <p:cNvPr id="25" name="مربع نص 24"/>
          <p:cNvSpPr txBox="1"/>
          <p:nvPr/>
        </p:nvSpPr>
        <p:spPr>
          <a:xfrm>
            <a:off x="-1933562" y="2026229"/>
            <a:ext cx="3309072" cy="485113"/>
          </a:xfrm>
          <a:prstGeom prst="rect">
            <a:avLst/>
          </a:prstGeom>
          <a:noFill/>
        </p:spPr>
        <p:txBody>
          <a:bodyPr wrap="square" rtlCol="1">
            <a:spAutoFit/>
          </a:bodyPr>
          <a:lstStyle/>
          <a:p>
            <a:r>
              <a:rPr lang="en-US" sz="2467" b="1" dirty="0"/>
              <a:t>Introduction: </a:t>
            </a:r>
            <a:endParaRPr lang="ar-SA" sz="2467" b="1" dirty="0"/>
          </a:p>
        </p:txBody>
      </p:sp>
      <p:sp>
        <p:nvSpPr>
          <p:cNvPr id="26" name="مربع نص 25"/>
          <p:cNvSpPr txBox="1"/>
          <p:nvPr/>
        </p:nvSpPr>
        <p:spPr>
          <a:xfrm>
            <a:off x="-715577" y="7324172"/>
            <a:ext cx="2908612" cy="485113"/>
          </a:xfrm>
          <a:prstGeom prst="rect">
            <a:avLst/>
          </a:prstGeom>
          <a:noFill/>
        </p:spPr>
        <p:txBody>
          <a:bodyPr wrap="square" rtlCol="1">
            <a:spAutoFit/>
          </a:bodyPr>
          <a:lstStyle/>
          <a:p>
            <a:pPr algn="l"/>
            <a:r>
              <a:rPr lang="en-US" sz="2467" b="1" dirty="0"/>
              <a:t>Methods:</a:t>
            </a:r>
            <a:endParaRPr lang="ar-SA" sz="2467" b="1" dirty="0"/>
          </a:p>
        </p:txBody>
      </p:sp>
      <p:sp>
        <p:nvSpPr>
          <p:cNvPr id="27" name="مربع نص 26"/>
          <p:cNvSpPr txBox="1"/>
          <p:nvPr/>
        </p:nvSpPr>
        <p:spPr>
          <a:xfrm>
            <a:off x="6223467" y="2032050"/>
            <a:ext cx="3622242" cy="485113"/>
          </a:xfrm>
          <a:prstGeom prst="rect">
            <a:avLst/>
          </a:prstGeom>
          <a:noFill/>
        </p:spPr>
        <p:txBody>
          <a:bodyPr wrap="square" rtlCol="1">
            <a:spAutoFit/>
          </a:bodyPr>
          <a:lstStyle/>
          <a:p>
            <a:pPr algn="l"/>
            <a:r>
              <a:rPr lang="en-US" sz="2467" b="1" dirty="0"/>
              <a:t>Results:</a:t>
            </a:r>
            <a:endParaRPr lang="ar-SA" sz="2467" b="1" dirty="0"/>
          </a:p>
        </p:txBody>
      </p:sp>
      <p:sp>
        <p:nvSpPr>
          <p:cNvPr id="28" name="مربع نص 27"/>
          <p:cNvSpPr txBox="1"/>
          <p:nvPr/>
        </p:nvSpPr>
        <p:spPr>
          <a:xfrm>
            <a:off x="12932406" y="2106532"/>
            <a:ext cx="3785096" cy="485113"/>
          </a:xfrm>
          <a:prstGeom prst="rect">
            <a:avLst/>
          </a:prstGeom>
          <a:noFill/>
        </p:spPr>
        <p:txBody>
          <a:bodyPr wrap="square" rtlCol="1">
            <a:spAutoFit/>
          </a:bodyPr>
          <a:lstStyle/>
          <a:p>
            <a:pPr algn="l"/>
            <a:r>
              <a:rPr lang="en-US" sz="2467" b="1" dirty="0"/>
              <a:t>Conclusion:</a:t>
            </a:r>
            <a:endParaRPr lang="ar-SA" sz="2467" b="1" dirty="0"/>
          </a:p>
        </p:txBody>
      </p:sp>
      <p:sp>
        <p:nvSpPr>
          <p:cNvPr id="31" name="مربع نص 30"/>
          <p:cNvSpPr txBox="1"/>
          <p:nvPr/>
        </p:nvSpPr>
        <p:spPr>
          <a:xfrm>
            <a:off x="12928977" y="8247289"/>
            <a:ext cx="1975894" cy="485113"/>
          </a:xfrm>
          <a:prstGeom prst="rect">
            <a:avLst/>
          </a:prstGeom>
          <a:noFill/>
        </p:spPr>
        <p:txBody>
          <a:bodyPr wrap="square" rtlCol="1">
            <a:spAutoFit/>
          </a:bodyPr>
          <a:lstStyle/>
          <a:p>
            <a:pPr algn="l"/>
            <a:r>
              <a:rPr lang="en-US" sz="2467" b="1" dirty="0"/>
              <a:t>References:</a:t>
            </a:r>
            <a:endParaRPr lang="ar-SA" sz="2467" b="1" dirty="0"/>
          </a:p>
        </p:txBody>
      </p:sp>
      <p:sp>
        <p:nvSpPr>
          <p:cNvPr id="32" name="مربع نص 31"/>
          <p:cNvSpPr txBox="1"/>
          <p:nvPr/>
        </p:nvSpPr>
        <p:spPr>
          <a:xfrm>
            <a:off x="-826215" y="2529151"/>
            <a:ext cx="6587947" cy="3020992"/>
          </a:xfrm>
          <a:prstGeom prst="rect">
            <a:avLst/>
          </a:prstGeom>
          <a:noFill/>
        </p:spPr>
        <p:txBody>
          <a:bodyPr wrap="square" rtlCol="1">
            <a:spAutoFit/>
          </a:bodyPr>
          <a:lstStyle/>
          <a:p>
            <a:pPr algn="l"/>
            <a:r>
              <a:rPr lang="en-US" sz="1850" dirty="0"/>
              <a:t>Periodontitis is an inflammatory condition caused by bacteria that invade the connective tissues surrounding the teeth, such as the gums and bone . In the early stages of the disease, it can cause symptoms such as tender, red and swollen gums. In severe cases, the gums can pull away from the teeth and the connective tissues loosen, which can cause the teeth to fall out.</a:t>
            </a:r>
          </a:p>
          <a:p>
            <a:pPr algn="l"/>
            <a:r>
              <a:rPr lang="en-US" sz="1850" dirty="0"/>
              <a:t>It has been suggested that the hormonal changes during pregnancy, particularly the marked increases in estrogen and progesterone, may be in part responsible for the increased risk of developing periodontitis. </a:t>
            </a:r>
            <a:endParaRPr lang="ar-SA" sz="1850" dirty="0"/>
          </a:p>
        </p:txBody>
      </p:sp>
      <p:pic>
        <p:nvPicPr>
          <p:cNvPr id="33" name="صورة 32"/>
          <p:cNvPicPr>
            <a:picLocks noChangeAspect="1"/>
          </p:cNvPicPr>
          <p:nvPr/>
        </p:nvPicPr>
        <p:blipFill>
          <a:blip r:embed="rId9"/>
          <a:stretch>
            <a:fillRect/>
          </a:stretch>
        </p:blipFill>
        <p:spPr>
          <a:xfrm>
            <a:off x="2180232" y="5207098"/>
            <a:ext cx="3474504" cy="1892572"/>
          </a:xfrm>
          <a:prstGeom prst="rect">
            <a:avLst/>
          </a:prstGeom>
        </p:spPr>
      </p:pic>
      <p:sp>
        <p:nvSpPr>
          <p:cNvPr id="34" name="مربع نص 33"/>
          <p:cNvSpPr txBox="1"/>
          <p:nvPr/>
        </p:nvSpPr>
        <p:spPr>
          <a:xfrm>
            <a:off x="12792595" y="8794307"/>
            <a:ext cx="6606454" cy="1846659"/>
          </a:xfrm>
          <a:prstGeom prst="rect">
            <a:avLst/>
          </a:prstGeom>
          <a:noFill/>
        </p:spPr>
        <p:txBody>
          <a:bodyPr wrap="square" rtlCol="1">
            <a:spAutoFit/>
          </a:bodyPr>
          <a:lstStyle/>
          <a:p>
            <a:pPr algn="l"/>
            <a:r>
              <a:rPr lang="en-US" sz="1800" dirty="0"/>
              <a:t>1.https://www.news-medical.net/health/Periodontitis-and-Pregnancy.aspx.</a:t>
            </a:r>
          </a:p>
          <a:p>
            <a:pPr algn="l"/>
            <a:r>
              <a:rPr lang="en-US" sz="1850" dirty="0"/>
              <a:t>2.https://onlinelibrary.wiley.com/share/BTDUVZ4NAR2WMJVNCPUV?target=10.1111/j.1600-0528.2006.00363.x.</a:t>
            </a:r>
          </a:p>
          <a:p>
            <a:pPr algn="l"/>
            <a:r>
              <a:rPr lang="en-US" sz="1850" dirty="0"/>
              <a:t>3.https://www.frontiersin.org/articles/10.3389/fimmu.2017.00139/full.</a:t>
            </a:r>
            <a:endParaRPr lang="ar-SA" sz="1850" dirty="0"/>
          </a:p>
        </p:txBody>
      </p:sp>
      <p:sp>
        <p:nvSpPr>
          <p:cNvPr id="35" name="مربع نص 34"/>
          <p:cNvSpPr txBox="1"/>
          <p:nvPr/>
        </p:nvSpPr>
        <p:spPr>
          <a:xfrm>
            <a:off x="1455534" y="5059953"/>
            <a:ext cx="608663" cy="369332"/>
          </a:xfrm>
          <a:prstGeom prst="rect">
            <a:avLst/>
          </a:prstGeom>
          <a:noFill/>
        </p:spPr>
        <p:txBody>
          <a:bodyPr wrap="square" rtlCol="1">
            <a:spAutoFit/>
          </a:bodyPr>
          <a:lstStyle/>
          <a:p>
            <a:r>
              <a:rPr lang="ar-SA" sz="1800" dirty="0" smtClean="0"/>
              <a:t>[1]</a:t>
            </a:r>
            <a:endParaRPr lang="ar-SA" sz="1800" dirty="0"/>
          </a:p>
        </p:txBody>
      </p:sp>
      <p:sp>
        <p:nvSpPr>
          <p:cNvPr id="37" name="مربع نص 36"/>
          <p:cNvSpPr txBox="1"/>
          <p:nvPr/>
        </p:nvSpPr>
        <p:spPr>
          <a:xfrm>
            <a:off x="-799253" y="7877137"/>
            <a:ext cx="6534021" cy="2585323"/>
          </a:xfrm>
          <a:prstGeom prst="rect">
            <a:avLst/>
          </a:prstGeom>
          <a:noFill/>
        </p:spPr>
        <p:txBody>
          <a:bodyPr wrap="square" rtlCol="1">
            <a:spAutoFit/>
          </a:bodyPr>
          <a:lstStyle/>
          <a:p>
            <a:pPr algn="l"/>
            <a:r>
              <a:rPr lang="en-US" sz="1800" dirty="0"/>
              <a:t>In the present study, we included women with live births who also completed a dental questionnaire in the second trimester of pregnancy. Periodontitis was determined by a question ‘Have you ever been told by a dentist or dental hygienist that you have periodontal disease (gum disease with bone loss)?’ Of the 1666 responders, 62 (3.7%) reported yes, 1573 (94.4%) no, and 31 (1.9%) did not know. We limited our analysis to the 1635 women who reported their periodontal status. Of these women, 72.7% were white, 12.7% black,5.5% Asian, 5.5% Hispanic and 3.6% other race. </a:t>
            </a:r>
            <a:endParaRPr lang="ar-SA" sz="1800" dirty="0"/>
          </a:p>
        </p:txBody>
      </p:sp>
      <p:sp>
        <p:nvSpPr>
          <p:cNvPr id="38" name="مربع نص 37"/>
          <p:cNvSpPr txBox="1"/>
          <p:nvPr/>
        </p:nvSpPr>
        <p:spPr>
          <a:xfrm>
            <a:off x="6023083" y="2561249"/>
            <a:ext cx="6803706" cy="923330"/>
          </a:xfrm>
          <a:prstGeom prst="rect">
            <a:avLst/>
          </a:prstGeom>
          <a:noFill/>
        </p:spPr>
        <p:txBody>
          <a:bodyPr wrap="square" rtlCol="1">
            <a:spAutoFit/>
          </a:bodyPr>
          <a:lstStyle/>
          <a:p>
            <a:pPr algn="l"/>
            <a:r>
              <a:rPr lang="en-US" sz="1800" dirty="0"/>
              <a:t>Women with adverse pregnancy outcomes were more likely to report history of periodontitis when compared with women with normal pregnancy. </a:t>
            </a:r>
            <a:endParaRPr lang="ar-SA" sz="1800" dirty="0"/>
          </a:p>
        </p:txBody>
      </p:sp>
      <p:graphicFrame>
        <p:nvGraphicFramePr>
          <p:cNvPr id="41" name="مخطط 40"/>
          <p:cNvGraphicFramePr/>
          <p:nvPr>
            <p:extLst>
              <p:ext uri="{D42A27DB-BD31-4B8C-83A1-F6EECF244321}">
                <p14:modId xmlns:p14="http://schemas.microsoft.com/office/powerpoint/2010/main" val="1186791747"/>
              </p:ext>
            </p:extLst>
          </p:nvPr>
        </p:nvGraphicFramePr>
        <p:xfrm>
          <a:off x="6415882" y="3427251"/>
          <a:ext cx="5873886" cy="3696891"/>
        </p:xfrm>
        <a:graphic>
          <a:graphicData uri="http://schemas.openxmlformats.org/drawingml/2006/chart">
            <c:chart xmlns:c="http://schemas.openxmlformats.org/drawingml/2006/chart" xmlns:r="http://schemas.openxmlformats.org/officeDocument/2006/relationships" r:id="rId10"/>
          </a:graphicData>
        </a:graphic>
      </p:graphicFrame>
      <p:sp>
        <p:nvSpPr>
          <p:cNvPr id="42" name="مربع نص 41"/>
          <p:cNvSpPr txBox="1"/>
          <p:nvPr/>
        </p:nvSpPr>
        <p:spPr>
          <a:xfrm>
            <a:off x="6064985" y="7082746"/>
            <a:ext cx="7135354" cy="646331"/>
          </a:xfrm>
          <a:prstGeom prst="rect">
            <a:avLst/>
          </a:prstGeom>
          <a:noFill/>
        </p:spPr>
        <p:txBody>
          <a:bodyPr wrap="square" rtlCol="1">
            <a:spAutoFit/>
          </a:bodyPr>
          <a:lstStyle/>
          <a:p>
            <a:pPr algn="l"/>
            <a:r>
              <a:rPr lang="en-US" sz="1800" dirty="0"/>
              <a:t> there was a significant association between periodontitis and poor pregnancy outcome. </a:t>
            </a:r>
            <a:r>
              <a:rPr lang="ar-SA" sz="1800" dirty="0"/>
              <a:t> </a:t>
            </a:r>
            <a:endParaRPr lang="ar-SA" sz="1800" dirty="0"/>
          </a:p>
        </p:txBody>
      </p:sp>
      <p:sp>
        <p:nvSpPr>
          <p:cNvPr id="43" name="مربع نص 42"/>
          <p:cNvSpPr txBox="1"/>
          <p:nvPr/>
        </p:nvSpPr>
        <p:spPr>
          <a:xfrm>
            <a:off x="12724668" y="2627441"/>
            <a:ext cx="6872416" cy="2435775"/>
          </a:xfrm>
          <a:prstGeom prst="rect">
            <a:avLst/>
          </a:prstGeom>
          <a:noFill/>
        </p:spPr>
        <p:txBody>
          <a:bodyPr wrap="square" rtlCol="1">
            <a:spAutoFit/>
          </a:bodyPr>
          <a:lstStyle/>
          <a:p>
            <a:pPr algn="l"/>
            <a:r>
              <a:rPr lang="en-US" sz="1850" dirty="0"/>
              <a:t> In this study, maternal periodontitis was associated with a two-fold increased risk of poor pregnancy outcome (either preterm birth or SGA birth).</a:t>
            </a:r>
          </a:p>
          <a:p>
            <a:pPr algn="l"/>
            <a:r>
              <a:rPr lang="en-US" sz="1850" dirty="0"/>
              <a:t>The association between maternal periodontitis and adverse pregnancy outcomes is biologically plausible. Periodontitis induces the release of inflammatory cytokines such as interleukins and tumor necrotic factor-alpha. Circulating cytokines may stimulate Prostaglandin E2 production, resulting in preterm labor.</a:t>
            </a:r>
            <a:endParaRPr lang="ar-SA" sz="1850" dirty="0"/>
          </a:p>
        </p:txBody>
      </p:sp>
      <p:sp>
        <p:nvSpPr>
          <p:cNvPr id="44" name="مربع نص 43"/>
          <p:cNvSpPr txBox="1"/>
          <p:nvPr/>
        </p:nvSpPr>
        <p:spPr>
          <a:xfrm>
            <a:off x="6187801" y="3138606"/>
            <a:ext cx="1321619" cy="369332"/>
          </a:xfrm>
          <a:prstGeom prst="rect">
            <a:avLst/>
          </a:prstGeom>
          <a:noFill/>
        </p:spPr>
        <p:txBody>
          <a:bodyPr wrap="square" rtlCol="1">
            <a:spAutoFit/>
          </a:bodyPr>
          <a:lstStyle/>
          <a:p>
            <a:r>
              <a:rPr lang="ar-SA" sz="1800" dirty="0"/>
              <a:t>[2]</a:t>
            </a:r>
            <a:endParaRPr lang="ar-SA" sz="1800" dirty="0"/>
          </a:p>
        </p:txBody>
      </p:sp>
      <p:pic>
        <p:nvPicPr>
          <p:cNvPr id="45" name="صورة 4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45242" y="7783764"/>
            <a:ext cx="6710121" cy="3158901"/>
          </a:xfrm>
          <a:prstGeom prst="rect">
            <a:avLst/>
          </a:prstGeom>
        </p:spPr>
      </p:pic>
      <p:sp>
        <p:nvSpPr>
          <p:cNvPr id="46" name="مربع نص 45"/>
          <p:cNvSpPr txBox="1"/>
          <p:nvPr/>
        </p:nvSpPr>
        <p:spPr>
          <a:xfrm>
            <a:off x="11648858" y="7716659"/>
            <a:ext cx="1016544" cy="369332"/>
          </a:xfrm>
          <a:prstGeom prst="rect">
            <a:avLst/>
          </a:prstGeom>
          <a:noFill/>
        </p:spPr>
        <p:txBody>
          <a:bodyPr wrap="square" rtlCol="1">
            <a:spAutoFit/>
          </a:bodyPr>
          <a:lstStyle/>
          <a:p>
            <a:r>
              <a:rPr lang="en-US" sz="1800" dirty="0"/>
              <a:t>Figure.3</a:t>
            </a:r>
            <a:endParaRPr lang="ar-SA" sz="1800" dirty="0"/>
          </a:p>
        </p:txBody>
      </p:sp>
      <p:sp>
        <p:nvSpPr>
          <p:cNvPr id="47" name="مربع نص 46"/>
          <p:cNvSpPr txBox="1"/>
          <p:nvPr/>
        </p:nvSpPr>
        <p:spPr>
          <a:xfrm>
            <a:off x="4495694" y="6718961"/>
            <a:ext cx="1372864" cy="369332"/>
          </a:xfrm>
          <a:prstGeom prst="rect">
            <a:avLst/>
          </a:prstGeom>
          <a:noFill/>
        </p:spPr>
        <p:txBody>
          <a:bodyPr wrap="square" rtlCol="1">
            <a:spAutoFit/>
          </a:bodyPr>
          <a:lstStyle/>
          <a:p>
            <a:r>
              <a:rPr lang="en-US" sz="1800" dirty="0"/>
              <a:t>Figure.1</a:t>
            </a:r>
            <a:endParaRPr lang="ar-SA" sz="1800" dirty="0"/>
          </a:p>
        </p:txBody>
      </p:sp>
      <p:pic>
        <p:nvPicPr>
          <p:cNvPr id="17" name="صورة 16"/>
          <p:cNvPicPr>
            <a:picLocks noChangeAspect="1"/>
          </p:cNvPicPr>
          <p:nvPr/>
        </p:nvPicPr>
        <p:blipFill>
          <a:blip r:embed="rId12"/>
          <a:stretch>
            <a:fillRect/>
          </a:stretch>
        </p:blipFill>
        <p:spPr>
          <a:xfrm>
            <a:off x="16342543" y="1997463"/>
            <a:ext cx="574387" cy="694409"/>
          </a:xfrm>
          <a:prstGeom prst="rect">
            <a:avLst/>
          </a:prstGeom>
        </p:spPr>
      </p:pic>
      <p:pic>
        <p:nvPicPr>
          <p:cNvPr id="24" name="صورة 23"/>
          <p:cNvPicPr>
            <a:picLocks noChangeAspect="1"/>
          </p:cNvPicPr>
          <p:nvPr/>
        </p:nvPicPr>
        <p:blipFill>
          <a:blip r:embed="rId13"/>
          <a:stretch>
            <a:fillRect/>
          </a:stretch>
        </p:blipFill>
        <p:spPr>
          <a:xfrm>
            <a:off x="2844186" y="1980239"/>
            <a:ext cx="402371" cy="499915"/>
          </a:xfrm>
          <a:prstGeom prst="rect">
            <a:avLst/>
          </a:prstGeom>
        </p:spPr>
      </p:pic>
    </p:spTree>
    <p:extLst>
      <p:ext uri="{BB962C8B-B14F-4D97-AF65-F5344CB8AC3E}">
        <p14:creationId xmlns:p14="http://schemas.microsoft.com/office/powerpoint/2010/main" val="4021523297"/>
      </p:ext>
    </p:extLst>
  </p:cSld>
  <p:clrMapOvr>
    <a:masterClrMapping/>
  </p:clrMapOvr>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420</TotalTime>
  <Words>384</Words>
  <Application>Microsoft Office PowerPoint</Application>
  <PresentationFormat>مخصص</PresentationFormat>
  <Paragraphs>24</Paragraphs>
  <Slides>1</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vt:i4>
      </vt:variant>
    </vt:vector>
  </HeadingPairs>
  <TitlesOfParts>
    <vt:vector size="6" baseType="lpstr">
      <vt:lpstr>Arial</vt:lpstr>
      <vt:lpstr>Calibri</vt:lpstr>
      <vt:lpstr>Calibri Light</vt:lpstr>
      <vt:lpstr>Times New Roman</vt:lpstr>
      <vt:lpstr>نسق Office</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mcc</dc:creator>
  <cp:lastModifiedBy>mcc</cp:lastModifiedBy>
  <cp:revision>22</cp:revision>
  <dcterms:created xsi:type="dcterms:W3CDTF">2022-06-12T18:32:22Z</dcterms:created>
  <dcterms:modified xsi:type="dcterms:W3CDTF">2022-06-13T08:35:19Z</dcterms:modified>
</cp:coreProperties>
</file>