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handoutMasterIdLst>
    <p:handoutMasterId r:id="rId3"/>
  </p:handoutMasterIdLst>
  <p:sldIdLst>
    <p:sldId id="259" r:id="rId2"/>
  </p:sldIdLst>
  <p:sldSz cx="43891200" cy="32918400"/>
  <p:notesSz cx="6953250" cy="9239250"/>
  <p:embeddedFontLst>
    <p:embeddedFont>
      <p:font typeface="Open Sans" panose="020B0604020202020204" charset="0"/>
      <p:regular r:id="rId4"/>
      <p:bold r:id="rId5"/>
      <p:italic r:id="rId6"/>
      <p:boldItalic r:id="rId7"/>
    </p:embeddedFont>
  </p:embeddedFontLst>
  <p:custDataLst>
    <p:tags r:id="rId8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300" b="1" kern="1200">
        <a:solidFill>
          <a:srgbClr val="FF9900"/>
        </a:solidFill>
        <a:latin typeface="Arial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300" b="1" kern="1200">
        <a:solidFill>
          <a:srgbClr val="FF9900"/>
        </a:solidFill>
        <a:latin typeface="Arial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300" b="1" kern="1200">
        <a:solidFill>
          <a:srgbClr val="FF9900"/>
        </a:solidFill>
        <a:latin typeface="Arial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300" b="1" kern="1200">
        <a:solidFill>
          <a:srgbClr val="FF9900"/>
        </a:solidFill>
        <a:latin typeface="Arial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300" b="1" kern="1200">
        <a:solidFill>
          <a:srgbClr val="FF9900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4300" b="1" kern="1200">
        <a:solidFill>
          <a:srgbClr val="FF9900"/>
        </a:solidFill>
        <a:latin typeface="Arial"/>
        <a:ea typeface="+mn-ea"/>
        <a:cs typeface="+mn-cs"/>
      </a:defRPr>
    </a:lvl6pPr>
    <a:lvl7pPr marL="2743200" algn="l" defTabSz="914400" rtl="0" eaLnBrk="1" latinLnBrk="0" hangingPunct="1">
      <a:defRPr sz="4300" b="1" kern="1200">
        <a:solidFill>
          <a:srgbClr val="FF9900"/>
        </a:solidFill>
        <a:latin typeface="Arial"/>
        <a:ea typeface="+mn-ea"/>
        <a:cs typeface="+mn-cs"/>
      </a:defRPr>
    </a:lvl7pPr>
    <a:lvl8pPr marL="3200400" algn="l" defTabSz="914400" rtl="0" eaLnBrk="1" latinLnBrk="0" hangingPunct="1">
      <a:defRPr sz="4300" b="1" kern="1200">
        <a:solidFill>
          <a:srgbClr val="FF9900"/>
        </a:solidFill>
        <a:latin typeface="Arial"/>
        <a:ea typeface="+mn-ea"/>
        <a:cs typeface="+mn-cs"/>
      </a:defRPr>
    </a:lvl8pPr>
    <a:lvl9pPr marL="3657600" algn="l" defTabSz="914400" rtl="0" eaLnBrk="1" latinLnBrk="0" hangingPunct="1">
      <a:defRPr sz="4300" b="1" kern="1200">
        <a:solidFill>
          <a:srgbClr val="FF9900"/>
        </a:solidFill>
        <a:latin typeface="Arial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stin Delre" initials="JD" lastIdx="0" clrIdx="0">
    <p:extLst>
      <p:ext uri="{19B8F6BF-5375-455C-9EA6-DF929625EA0E}">
        <p15:presenceInfo xmlns:p15="http://schemas.microsoft.com/office/powerpoint/2012/main" userId="Justin Delr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3C50"/>
    <a:srgbClr val="C8C8C8"/>
    <a:srgbClr val="E64B3C"/>
    <a:srgbClr val="FF9900"/>
    <a:srgbClr val="990000"/>
    <a:srgbClr val="000050"/>
    <a:srgbClr val="00126A"/>
    <a:srgbClr val="0033CC"/>
    <a:srgbClr val="000066"/>
    <a:srgbClr val="0006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3658" autoAdjust="0"/>
    <p:restoredTop sz="94575" autoAdjust="0"/>
  </p:normalViewPr>
  <p:slideViewPr>
    <p:cSldViewPr>
      <p:cViewPr>
        <p:scale>
          <a:sx n="33" d="100"/>
          <a:sy n="33" d="100"/>
        </p:scale>
        <p:origin x="-756" y="-2016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handoutMaster" Target="handoutMasters/handout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3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10" tIns="46455" rIns="92910" bIns="46455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l" defTabSz="928688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8588" y="0"/>
            <a:ext cx="3013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10" tIns="46455" rIns="92910" bIns="46455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928688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5700"/>
            <a:ext cx="3013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10" tIns="46455" rIns="92910" bIns="46455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l" defTabSz="928688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8588" y="8775700"/>
            <a:ext cx="3013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10" tIns="46455" rIns="92910" bIns="46455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928688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4F1B5D8-D97D-47DE-99FD-BED51FB7C9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278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2477" y="10226675"/>
            <a:ext cx="37306250" cy="7054850"/>
          </a:xfr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363" y="18653125"/>
            <a:ext cx="30724475" cy="8413750"/>
          </a:xfrm>
        </p:spPr>
        <p:txBody>
          <a:bodyPr/>
          <a:lstStyle>
            <a:defPPr>
              <a:defRPr kern="1200" smtId="4294967295"/>
            </a:defPPr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A5EDBB11-81A3-4CFA-BA97-1ABE9A8F3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81677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65ECC0F7-0140-4FFA-BB4D-270D63D3C3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3775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441" y="1317625"/>
            <a:ext cx="9875837" cy="28089225"/>
          </a:xfrm>
        </p:spPr>
        <p:txBody>
          <a:bodyPr vert="eaVert"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3925" y="1317625"/>
            <a:ext cx="29475112" cy="28089225"/>
          </a:xfrm>
        </p:spPr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BC1B9D64-3336-481D-94A5-F579BB4A8A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14209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193927" y="1317625"/>
            <a:ext cx="39503350" cy="5486400"/>
          </a:xfr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93927" y="7680326"/>
            <a:ext cx="19675475" cy="10787063"/>
          </a:xfrm>
        </p:spPr>
        <p:txBody>
          <a:bodyPr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2021802" y="7680326"/>
            <a:ext cx="19675475" cy="10787063"/>
          </a:xfrm>
        </p:spPr>
        <p:txBody>
          <a:bodyPr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193927" y="18619788"/>
            <a:ext cx="19675475" cy="10787062"/>
          </a:xfrm>
        </p:spPr>
        <p:txBody>
          <a:bodyPr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021802" y="18619788"/>
            <a:ext cx="19675475" cy="10787062"/>
          </a:xfrm>
        </p:spPr>
        <p:txBody>
          <a:bodyPr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2D98BD33-354E-4B11-91E6-709054688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9802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A5940B6B-3169-44D4-847B-7863905C3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52901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21153442"/>
            <a:ext cx="37307838" cy="6537325"/>
          </a:xfrm>
        </p:spPr>
        <p:txBody>
          <a:bodyPr anchor="t"/>
          <a:lstStyle>
            <a:defPPr>
              <a:defRPr kern="1200" smtId="4294967295"/>
            </a:defPPr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0" y="13952538"/>
            <a:ext cx="37307838" cy="7200900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A03A4FA6-7C07-49C1-973B-224AB06B99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11738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3927" y="7680325"/>
            <a:ext cx="19675475" cy="21726525"/>
          </a:xfrm>
        </p:spPr>
        <p:txBody>
          <a:bodyPr/>
          <a:lstStyle>
            <a:defPPr>
              <a:defRPr kern="1200" smtId="4294967295"/>
            </a:defPPr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21802" y="7680325"/>
            <a:ext cx="19675475" cy="21726525"/>
          </a:xfrm>
        </p:spPr>
        <p:txBody>
          <a:bodyPr/>
          <a:lstStyle>
            <a:defPPr>
              <a:defRPr kern="1200" smtId="4294967295"/>
            </a:defPPr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B302B25C-7078-4EDD-9EEA-F171F39DFD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20333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3925" y="7369178"/>
            <a:ext cx="19392900" cy="3070225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3925" y="10439400"/>
            <a:ext cx="19392900" cy="18965862"/>
          </a:xfrm>
        </p:spPr>
        <p:txBody>
          <a:bodyPr/>
          <a:lstStyle>
            <a:defPPr>
              <a:defRPr kern="1200" smtId="4294967295"/>
            </a:defPPr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438" y="7369178"/>
            <a:ext cx="19400838" cy="3070225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438" y="10439400"/>
            <a:ext cx="19400838" cy="18965862"/>
          </a:xfrm>
        </p:spPr>
        <p:txBody>
          <a:bodyPr/>
          <a:lstStyle>
            <a:defPPr>
              <a:defRPr kern="1200" smtId="4294967295"/>
            </a:defPPr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32F454DA-B8E5-407C-A8B0-B2982CBF71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88905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865CC813-0CE0-4F7E-9B7F-FCCCD6CE8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43568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A5D3508A-868C-432E-A93E-3C5AF7B204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32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1275"/>
            <a:ext cx="14439900" cy="5576888"/>
          </a:xfrm>
        </p:spPr>
        <p:txBody>
          <a:bodyPr anchor="b"/>
          <a:lstStyle>
            <a:defPPr>
              <a:defRPr kern="1200" smtId="4294967295"/>
            </a:defPPr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875" y="1311275"/>
            <a:ext cx="24536400" cy="28093988"/>
          </a:xfrm>
        </p:spPr>
        <p:txBody>
          <a:bodyPr/>
          <a:lstStyle>
            <a:defPPr>
              <a:defRPr kern="1200" smtId="4294967295"/>
            </a:defPPr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3925" y="6888163"/>
            <a:ext cx="14439900" cy="22517100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DEB5CAF5-4FB5-4E33-861E-BCE1A11039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06918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665" y="23042567"/>
            <a:ext cx="26335038" cy="2720975"/>
          </a:xfrm>
        </p:spPr>
        <p:txBody>
          <a:bodyPr anchor="b"/>
          <a:lstStyle>
            <a:defPPr>
              <a:defRPr kern="1200" smtId="4294967295"/>
            </a:defPPr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665" y="2941638"/>
            <a:ext cx="26335038" cy="19750088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665" y="25763542"/>
            <a:ext cx="26335038" cy="3862387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E1738493-E10F-4F1A-B075-F4B94CA419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77478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A9A9"/>
            </a:gs>
            <a:gs pos="50000">
              <a:srgbClr val="990000"/>
            </a:gs>
            <a:gs pos="100000">
              <a:srgbClr val="DDA9A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3925" y="1317625"/>
            <a:ext cx="3950335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6203" tIns="188102" rIns="376203" bIns="188102" anchor="ctr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93925" y="7680325"/>
            <a:ext cx="39503350" cy="2172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6203" tIns="188102" rIns="376203" bIns="188102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93925" y="29978350"/>
            <a:ext cx="102425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6203" tIns="188102" rIns="376203" bIns="188102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l" defTabSz="3762375">
              <a:defRPr sz="57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5525" y="29978350"/>
            <a:ext cx="139001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6203" tIns="188102" rIns="376203" bIns="188102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3762375">
              <a:defRPr sz="57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4725" y="29978350"/>
            <a:ext cx="102425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6203" tIns="188102" rIns="376203" bIns="188102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3762375">
              <a:defRPr sz="57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42DBB13-E718-4C9A-AC99-89A36AFA8F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New picture"/>
          <p:cNvPicPr/>
          <p:nvPr/>
        </p:nvPicPr>
        <p:blipFill>
          <a:blip r:embed="rId14"/>
          <a:stretch>
            <a:fillRect/>
          </a:stretch>
        </p:blipFill>
        <p:spPr>
          <a:xfrm rot="16200000">
            <a:off x="-11506200" y="16459200"/>
            <a:ext cx="14274800" cy="4368800"/>
          </a:xfrm>
          <a:prstGeom prst="rect">
            <a:avLst/>
          </a:prstGeom>
        </p:spPr>
      </p:pic>
      <p:pic>
        <p:nvPicPr>
          <p:cNvPr id="1032" name="New picture"/>
          <p:cNvPicPr/>
          <p:nvPr/>
        </p:nvPicPr>
        <p:blipFill>
          <a:blip r:embed="rId14"/>
          <a:stretch>
            <a:fillRect/>
          </a:stretch>
        </p:blipFill>
        <p:spPr>
          <a:xfrm rot="5400000">
            <a:off x="41122600" y="16459200"/>
            <a:ext cx="14274800" cy="4368800"/>
          </a:xfrm>
          <a:prstGeom prst="rect">
            <a:avLst/>
          </a:prstGeom>
        </p:spPr>
      </p:pic>
      <p:pic>
        <p:nvPicPr>
          <p:cNvPr id="1033" name="New picture"/>
          <p:cNvPicPr/>
          <p:nvPr/>
        </p:nvPicPr>
        <p:blipFill>
          <a:blip r:embed="rId15"/>
          <a:stretch>
            <a:fillRect/>
          </a:stretch>
        </p:blipFill>
        <p:spPr>
          <a:xfrm>
            <a:off x="6959600" y="33426400"/>
            <a:ext cx="29972000" cy="1549400"/>
          </a:xfrm>
          <a:prstGeom prst="rect">
            <a:avLst/>
          </a:prstGeom>
        </p:spPr>
      </p:pic>
      <p:sp>
        <p:nvSpPr>
          <p:cNvPr id="1034" name="New shape"/>
          <p:cNvSpPr/>
          <p:nvPr/>
        </p:nvSpPr>
        <p:spPr>
          <a:xfrm>
            <a:off x="6959600" y="33997900"/>
            <a:ext cx="21945600" cy="127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4880" dirty="0" smtId="4294967295">
                <a:solidFill>
                  <a:srgbClr val="808080"/>
                </a:solidFill>
              </a:rPr>
              <a:t>Template ID: </a:t>
            </a:r>
            <a:r>
              <a:rPr sz="4880" dirty="0" err="1" smtId="4294967295">
                <a:solidFill>
                  <a:srgbClr val="808080"/>
                </a:solidFill>
              </a:rPr>
              <a:t>perceptualpewter</a:t>
            </a:r>
            <a:r>
              <a:rPr sz="4880" dirty="0" smtId="4294967295">
                <a:solidFill>
                  <a:srgbClr val="808080"/>
                </a:solidFill>
              </a:rPr>
              <a:t>  Size: 48x36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defPPr>
        <a:defRPr kern="1200" smtId="4294967295"/>
      </a:defPPr>
      <a:lvl1pPr algn="ctr" defTabSz="3762375" rtl="0" eaLnBrk="0" fontAlgn="base" hangingPunct="0">
        <a:spcBef>
          <a:spcPct val="0"/>
        </a:spcBef>
        <a:spcAft>
          <a:spcPct val="0"/>
        </a:spcAft>
        <a:defRPr sz="18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762375" rtl="0" eaLnBrk="0" fontAlgn="base" hangingPunct="0">
        <a:spcBef>
          <a:spcPct val="0"/>
        </a:spcBef>
        <a:spcAft>
          <a:spcPct val="0"/>
        </a:spcAft>
        <a:defRPr sz="18200">
          <a:solidFill>
            <a:schemeClr val="tx2"/>
          </a:solidFill>
          <a:latin typeface="Arial" pitchFamily="34" charset="0"/>
        </a:defRPr>
      </a:lvl2pPr>
      <a:lvl3pPr algn="ctr" defTabSz="3762375" rtl="0" eaLnBrk="0" fontAlgn="base" hangingPunct="0">
        <a:spcBef>
          <a:spcPct val="0"/>
        </a:spcBef>
        <a:spcAft>
          <a:spcPct val="0"/>
        </a:spcAft>
        <a:defRPr sz="18200">
          <a:solidFill>
            <a:schemeClr val="tx2"/>
          </a:solidFill>
          <a:latin typeface="Arial" pitchFamily="34" charset="0"/>
        </a:defRPr>
      </a:lvl3pPr>
      <a:lvl4pPr algn="ctr" defTabSz="3762375" rtl="0" eaLnBrk="0" fontAlgn="base" hangingPunct="0">
        <a:spcBef>
          <a:spcPct val="0"/>
        </a:spcBef>
        <a:spcAft>
          <a:spcPct val="0"/>
        </a:spcAft>
        <a:defRPr sz="18200">
          <a:solidFill>
            <a:schemeClr val="tx2"/>
          </a:solidFill>
          <a:latin typeface="Arial" pitchFamily="34" charset="0"/>
        </a:defRPr>
      </a:lvl4pPr>
      <a:lvl5pPr algn="ctr" defTabSz="3762375" rtl="0" eaLnBrk="0" fontAlgn="base" hangingPunct="0">
        <a:spcBef>
          <a:spcPct val="0"/>
        </a:spcBef>
        <a:spcAft>
          <a:spcPct val="0"/>
        </a:spcAft>
        <a:defRPr sz="18200">
          <a:solidFill>
            <a:schemeClr val="tx2"/>
          </a:solidFill>
          <a:latin typeface="Arial" pitchFamily="34" charset="0"/>
        </a:defRPr>
      </a:lvl5pPr>
      <a:lvl6pPr marL="457200" algn="ctr" defTabSz="3762375" rtl="0" fontAlgn="base">
        <a:spcBef>
          <a:spcPct val="0"/>
        </a:spcBef>
        <a:spcAft>
          <a:spcPct val="0"/>
        </a:spcAft>
        <a:defRPr sz="18200">
          <a:solidFill>
            <a:schemeClr val="tx2"/>
          </a:solidFill>
          <a:latin typeface="Arial" pitchFamily="34" charset="0"/>
        </a:defRPr>
      </a:lvl6pPr>
      <a:lvl7pPr marL="914400" algn="ctr" defTabSz="3762375" rtl="0" fontAlgn="base">
        <a:spcBef>
          <a:spcPct val="0"/>
        </a:spcBef>
        <a:spcAft>
          <a:spcPct val="0"/>
        </a:spcAft>
        <a:defRPr sz="18200">
          <a:solidFill>
            <a:schemeClr val="tx2"/>
          </a:solidFill>
          <a:latin typeface="Arial" pitchFamily="34" charset="0"/>
        </a:defRPr>
      </a:lvl7pPr>
      <a:lvl8pPr marL="1371600" algn="ctr" defTabSz="3762375" rtl="0" fontAlgn="base">
        <a:spcBef>
          <a:spcPct val="0"/>
        </a:spcBef>
        <a:spcAft>
          <a:spcPct val="0"/>
        </a:spcAft>
        <a:defRPr sz="18200">
          <a:solidFill>
            <a:schemeClr val="tx2"/>
          </a:solidFill>
          <a:latin typeface="Arial" pitchFamily="34" charset="0"/>
        </a:defRPr>
      </a:lvl8pPr>
      <a:lvl9pPr marL="1828800" algn="ctr" defTabSz="3762375" rtl="0" fontAlgn="base">
        <a:spcBef>
          <a:spcPct val="0"/>
        </a:spcBef>
        <a:spcAft>
          <a:spcPct val="0"/>
        </a:spcAft>
        <a:defRPr sz="18200">
          <a:solidFill>
            <a:schemeClr val="tx2"/>
          </a:solidFill>
          <a:latin typeface="Arial" pitchFamily="34" charset="0"/>
        </a:defRPr>
      </a:lvl9pPr>
    </p:titleStyle>
    <p:bodyStyle>
      <a:defPPr>
        <a:defRPr kern="1200" smtId="4294967295"/>
      </a:defPPr>
      <a:lvl1pPr marL="1409700" indent="-1409700" algn="l" defTabSz="3762375" rtl="0" eaLnBrk="0" fontAlgn="base" hangingPunct="0">
        <a:spcBef>
          <a:spcPct val="20000"/>
        </a:spcBef>
        <a:spcAft>
          <a:spcPct val="0"/>
        </a:spcAft>
        <a:buChar char="•"/>
        <a:defRPr sz="13200">
          <a:solidFill>
            <a:schemeClr val="tx1"/>
          </a:solidFill>
          <a:latin typeface="+mn-lt"/>
          <a:ea typeface="+mn-ea"/>
          <a:cs typeface="+mn-cs"/>
        </a:defRPr>
      </a:lvl1pPr>
      <a:lvl2pPr marL="3057525" indent="-1176338" algn="l" defTabSz="3762375" rtl="0" eaLnBrk="0" fontAlgn="base" hangingPunct="0">
        <a:spcBef>
          <a:spcPct val="20000"/>
        </a:spcBef>
        <a:spcAft>
          <a:spcPct val="0"/>
        </a:spcAft>
        <a:buChar char="–"/>
        <a:defRPr sz="11500">
          <a:solidFill>
            <a:schemeClr val="tx1"/>
          </a:solidFill>
          <a:latin typeface="+mn-lt"/>
        </a:defRPr>
      </a:lvl2pPr>
      <a:lvl3pPr marL="4702175" indent="-939800" algn="l" defTabSz="3762375" rtl="0" eaLnBrk="0" fontAlgn="base" hangingPunct="0">
        <a:spcBef>
          <a:spcPct val="20000"/>
        </a:spcBef>
        <a:spcAft>
          <a:spcPct val="0"/>
        </a:spcAft>
        <a:buChar char="•"/>
        <a:defRPr sz="9900">
          <a:solidFill>
            <a:schemeClr val="tx1"/>
          </a:solidFill>
          <a:latin typeface="+mn-lt"/>
        </a:defRPr>
      </a:lvl3pPr>
      <a:lvl4pPr marL="6583363" indent="-939800" algn="l" defTabSz="3762375" rtl="0" eaLnBrk="0" fontAlgn="base" hangingPunct="0">
        <a:spcBef>
          <a:spcPct val="20000"/>
        </a:spcBef>
        <a:spcAft>
          <a:spcPct val="0"/>
        </a:spcAft>
        <a:buChar char="–"/>
        <a:defRPr sz="8200">
          <a:solidFill>
            <a:schemeClr val="tx1"/>
          </a:solidFill>
          <a:latin typeface="+mn-lt"/>
        </a:defRPr>
      </a:lvl4pPr>
      <a:lvl5pPr marL="8466138" indent="-941388" algn="l" defTabSz="3762375" rtl="0" eaLnBrk="0" fontAlgn="base" hangingPunct="0">
        <a:spcBef>
          <a:spcPct val="20000"/>
        </a:spcBef>
        <a:spcAft>
          <a:spcPct val="0"/>
        </a:spcAft>
        <a:buChar char="»"/>
        <a:defRPr sz="8200">
          <a:solidFill>
            <a:schemeClr val="tx1"/>
          </a:solidFill>
          <a:latin typeface="+mn-lt"/>
        </a:defRPr>
      </a:lvl5pPr>
      <a:lvl6pPr marL="8923338" indent="-941388" algn="l" defTabSz="3762375" rtl="0" fontAlgn="base">
        <a:spcBef>
          <a:spcPct val="20000"/>
        </a:spcBef>
        <a:spcAft>
          <a:spcPct val="0"/>
        </a:spcAft>
        <a:buChar char="»"/>
        <a:defRPr sz="8200">
          <a:solidFill>
            <a:schemeClr val="tx1"/>
          </a:solidFill>
          <a:latin typeface="+mn-lt"/>
        </a:defRPr>
      </a:lvl6pPr>
      <a:lvl7pPr marL="9380538" indent="-941388" algn="l" defTabSz="3762375" rtl="0" fontAlgn="base">
        <a:spcBef>
          <a:spcPct val="20000"/>
        </a:spcBef>
        <a:spcAft>
          <a:spcPct val="0"/>
        </a:spcAft>
        <a:buChar char="»"/>
        <a:defRPr sz="8200">
          <a:solidFill>
            <a:schemeClr val="tx1"/>
          </a:solidFill>
          <a:latin typeface="+mn-lt"/>
        </a:defRPr>
      </a:lvl7pPr>
      <a:lvl8pPr marL="9837738" indent="-941388" algn="l" defTabSz="3762375" rtl="0" fontAlgn="base">
        <a:spcBef>
          <a:spcPct val="20000"/>
        </a:spcBef>
        <a:spcAft>
          <a:spcPct val="0"/>
        </a:spcAft>
        <a:buChar char="»"/>
        <a:defRPr sz="8200">
          <a:solidFill>
            <a:schemeClr val="tx1"/>
          </a:solidFill>
          <a:latin typeface="+mn-lt"/>
        </a:defRPr>
      </a:lvl8pPr>
      <a:lvl9pPr marL="10294938" indent="-941388" algn="l" defTabSz="3762375" rtl="0" fontAlgn="base">
        <a:spcBef>
          <a:spcPct val="20000"/>
        </a:spcBef>
        <a:spcAft>
          <a:spcPct val="0"/>
        </a:spcAft>
        <a:buChar char="»"/>
        <a:defRPr sz="8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8C8C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533399"/>
            <a:ext cx="42519600" cy="5994347"/>
          </a:xfrm>
          <a:prstGeom prst="roundRect">
            <a:avLst>
              <a:gd name="adj" fmla="val 6990"/>
            </a:avLst>
          </a:prstGeom>
          <a:solidFill>
            <a:srgbClr val="2D3C50"/>
          </a:solidFill>
          <a:ln>
            <a:solidFill>
              <a:schemeClr val="tx1"/>
            </a:solidFill>
            <a:miter lim="800000"/>
          </a:ln>
        </p:spPr>
        <p:txBody>
          <a:bodyPr/>
          <a:lstStyle>
            <a:defPPr>
              <a:defRPr kern="1200" smtId="4294967295"/>
            </a:defPPr>
          </a:lstStyle>
          <a:p>
            <a:pPr eaLnBrk="1" hangingPunct="1"/>
            <a:endParaRPr lang="en-US" sz="4000" i="1" dirty="0">
              <a:noFill/>
            </a:endParaRPr>
          </a:p>
        </p:txBody>
      </p:sp>
      <p:sp>
        <p:nvSpPr>
          <p:cNvPr id="17" name="Text Placeholder 5">
            <a:extLst>
              <a:ext uri="{FF2B5EF4-FFF2-40B4-BE49-F238E27FC236}">
                <a16:creationId xmlns="" xmlns:p14="http://schemas.microsoft.com/office/powerpoint/2010/main" xmlns:p15="http://schemas.microsoft.com/office/powerpoint/2012/main" xmlns:a16="http://schemas.microsoft.com/office/drawing/2014/main" id="{B2C25681-95AF-45D0-852E-DC3E00E2FDFE}"/>
              </a:ext>
            </a:extLst>
          </p:cNvPr>
          <p:cNvSpPr txBox="1"/>
          <p:nvPr/>
        </p:nvSpPr>
        <p:spPr>
          <a:xfrm>
            <a:off x="3627120" y="2129616"/>
            <a:ext cx="36576000" cy="293744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defPPr>
              <a:defRPr lang="en-US"/>
            </a:defPPr>
            <a:lvl1pPr marL="0" algn="l" defTabSz="3756396" rtl="0" eaLnBrk="1" latinLnBrk="0" hangingPunct="1">
              <a:defRPr sz="7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78198" algn="l" defTabSz="3756396" rtl="0" eaLnBrk="1" latinLnBrk="0" hangingPunct="1">
              <a:defRPr sz="7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756396" algn="l" defTabSz="3756396" rtl="0" eaLnBrk="1" latinLnBrk="0" hangingPunct="1">
              <a:defRPr sz="7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34594" algn="l" defTabSz="3756396" rtl="0" eaLnBrk="1" latinLnBrk="0" hangingPunct="1">
              <a:defRPr sz="7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512797" algn="l" defTabSz="3756396" rtl="0" eaLnBrk="1" latinLnBrk="0" hangingPunct="1">
              <a:defRPr sz="7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390995" algn="l" defTabSz="3756396" rtl="0" eaLnBrk="1" latinLnBrk="0" hangingPunct="1">
              <a:defRPr sz="7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269197" algn="l" defTabSz="3756396" rtl="0" eaLnBrk="1" latinLnBrk="0" hangingPunct="1">
              <a:defRPr sz="7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147394" algn="l" defTabSz="3756396" rtl="0" eaLnBrk="1" latinLnBrk="0" hangingPunct="1">
              <a:defRPr sz="7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025593" algn="l" defTabSz="3756396" rtl="0" eaLnBrk="1" latinLnBrk="0" hangingPunct="1">
              <a:defRPr sz="7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761086">
              <a:spcBef>
                <a:spcPct val="20000"/>
              </a:spcBef>
              <a:defRPr/>
            </a:pPr>
            <a:r>
              <a:rPr lang="en-US" sz="9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HIV cure by stem-cell transplantation</a:t>
            </a:r>
            <a:endParaRPr lang="en-US" sz="9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 Placeholder 5">
            <a:extLst>
              <a:ext uri="{FF2B5EF4-FFF2-40B4-BE49-F238E27FC236}">
                <a16:creationId xmlns="" xmlns:p14="http://schemas.microsoft.com/office/powerpoint/2010/main" xmlns:p15="http://schemas.microsoft.com/office/powerpoint/2012/main" xmlns:a16="http://schemas.microsoft.com/office/drawing/2014/main" id="{EF872E11-D0DF-4446-BE76-A398B88E9B44}"/>
              </a:ext>
            </a:extLst>
          </p:cNvPr>
          <p:cNvSpPr txBox="1"/>
          <p:nvPr/>
        </p:nvSpPr>
        <p:spPr>
          <a:xfrm>
            <a:off x="3657600" y="4305895"/>
            <a:ext cx="36576000" cy="172354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3756396" rtl="0" eaLnBrk="1" latinLnBrk="0" hangingPunct="1">
              <a:defRPr sz="7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78198" algn="l" defTabSz="3756396" rtl="0" eaLnBrk="1" latinLnBrk="0" hangingPunct="1">
              <a:defRPr sz="7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756396" algn="l" defTabSz="3756396" rtl="0" eaLnBrk="1" latinLnBrk="0" hangingPunct="1">
              <a:defRPr sz="7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34594" algn="l" defTabSz="3756396" rtl="0" eaLnBrk="1" latinLnBrk="0" hangingPunct="1">
              <a:defRPr sz="7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512797" algn="l" defTabSz="3756396" rtl="0" eaLnBrk="1" latinLnBrk="0" hangingPunct="1">
              <a:defRPr sz="7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390995" algn="l" defTabSz="3756396" rtl="0" eaLnBrk="1" latinLnBrk="0" hangingPunct="1">
              <a:defRPr sz="7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269197" algn="l" defTabSz="3756396" rtl="0" eaLnBrk="1" latinLnBrk="0" hangingPunct="1">
              <a:defRPr sz="7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147394" algn="l" defTabSz="3756396" rtl="0" eaLnBrk="1" latinLnBrk="0" hangingPunct="1">
              <a:defRPr sz="7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025593" algn="l" defTabSz="3756396" rtl="0" eaLnBrk="1" latinLnBrk="0" hangingPunct="1">
              <a:defRPr sz="7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5500" b="0" dirty="0" smtClean="0">
                <a:solidFill>
                  <a:schemeClr val="bg1"/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Alsherksi, Laith      Roll Num. 2951</a:t>
            </a:r>
            <a:endParaRPr lang="en-US" sz="5500" b="0" dirty="0">
              <a:solidFill>
                <a:schemeClr val="bg1"/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en-US" sz="5500" b="0" dirty="0" smtClean="0">
                <a:solidFill>
                  <a:schemeClr val="bg1"/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Supervised by: Dr. Alla Benali</a:t>
            </a:r>
            <a:endParaRPr lang="en-US" sz="5500" b="0" dirty="0">
              <a:solidFill>
                <a:schemeClr val="bg1"/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Rectangle 167">
            <a:extLst>
              <a:ext uri="{FF2B5EF4-FFF2-40B4-BE49-F238E27FC236}">
                <a16:creationId xmlns="" xmlns:p14="http://schemas.microsoft.com/office/powerpoint/2010/main" xmlns:p15="http://schemas.microsoft.com/office/powerpoint/2012/main" xmlns:a16="http://schemas.microsoft.com/office/drawing/2014/main" id="{CC5F2601-3472-4441-8610-673ACB878A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8211800"/>
            <a:ext cx="10058400" cy="914400"/>
          </a:xfrm>
          <a:prstGeom prst="roundRect">
            <a:avLst/>
          </a:prstGeom>
          <a:solidFill>
            <a:srgbClr val="E64B3C"/>
          </a:solidFill>
          <a:ln w="9525">
            <a:noFill/>
            <a:miter lim="800000"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defTabSz="3762375"/>
            <a:r>
              <a:rPr lang="en-US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 / Method</a:t>
            </a: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167">
            <a:extLst>
              <a:ext uri="{FF2B5EF4-FFF2-40B4-BE49-F238E27FC236}">
                <a16:creationId xmlns="" xmlns:p14="http://schemas.microsoft.com/office/powerpoint/2010/main" xmlns:p15="http://schemas.microsoft.com/office/powerpoint/2012/main" xmlns:a16="http://schemas.microsoft.com/office/drawing/2014/main" id="{911E8223-4617-4E14-85CC-64FBEF860A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32600" y="7377777"/>
            <a:ext cx="10058400" cy="914400"/>
          </a:xfrm>
          <a:prstGeom prst="roundRect">
            <a:avLst/>
          </a:prstGeom>
          <a:solidFill>
            <a:srgbClr val="E64B3C"/>
          </a:solidFill>
          <a:ln w="9525">
            <a:noFill/>
            <a:miter lim="800000"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defTabSz="3762375"/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27" name="Rectangle 167">
            <a:extLst>
              <a:ext uri="{FF2B5EF4-FFF2-40B4-BE49-F238E27FC236}">
                <a16:creationId xmlns="" xmlns:p14="http://schemas.microsoft.com/office/powerpoint/2010/main" xmlns:p15="http://schemas.microsoft.com/office/powerpoint/2012/main" xmlns:a16="http://schemas.microsoft.com/office/drawing/2014/main" id="{9E369C6D-A264-4B89-931F-14FD6655F2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7378711"/>
            <a:ext cx="10058400" cy="914400"/>
          </a:xfrm>
          <a:prstGeom prst="roundRect">
            <a:avLst/>
          </a:prstGeom>
          <a:solidFill>
            <a:srgbClr val="E64B3C"/>
          </a:solidFill>
          <a:ln w="9525">
            <a:noFill/>
            <a:miter lim="800000"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defTabSz="3762375"/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21" name="Rectangle 167">
            <a:extLst>
              <a:ext uri="{FF2B5EF4-FFF2-40B4-BE49-F238E27FC236}">
                <a16:creationId xmlns="" xmlns:p14="http://schemas.microsoft.com/office/powerpoint/2010/main" xmlns:p15="http://schemas.microsoft.com/office/powerpoint/2012/main" xmlns:a16="http://schemas.microsoft.com/office/drawing/2014/main" id="{101B52F1-D8CA-4741-B86D-98C03F6458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59200" y="7377777"/>
            <a:ext cx="10058400" cy="914400"/>
          </a:xfrm>
          <a:prstGeom prst="roundRect">
            <a:avLst/>
          </a:prstGeom>
          <a:solidFill>
            <a:srgbClr val="E64B3C"/>
          </a:solidFill>
          <a:ln w="9525">
            <a:noFill/>
            <a:miter lim="800000"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defTabSz="3762375"/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pic>
        <p:nvPicPr>
          <p:cNvPr id="26" name="Picture 4">
            <a:extLst>
              <a:ext uri="{FF2B5EF4-FFF2-40B4-BE49-F238E27FC236}">
                <a16:creationId xmlns:a16="http://schemas.microsoft.com/office/drawing/2014/main" xmlns="" id="{E5BDA8C4-B1CE-6645-BB26-353EB2277D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1" t="15618" r="9399" b="20429"/>
          <a:stretch/>
        </p:blipFill>
        <p:spPr>
          <a:xfrm>
            <a:off x="37261800" y="1383430"/>
            <a:ext cx="5438086" cy="39004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8" name="Rectangle 167">
            <a:extLst>
              <a:ext uri="{FF2B5EF4-FFF2-40B4-BE49-F238E27FC236}">
                <a16:creationId xmlns="" xmlns:p14="http://schemas.microsoft.com/office/powerpoint/2010/main" xmlns:p15="http://schemas.microsoft.com/office/powerpoint/2012/main" xmlns:a16="http://schemas.microsoft.com/office/drawing/2014/main" id="{911E8223-4617-4E14-85CC-64FBEF860A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32600" y="18211800"/>
            <a:ext cx="10058400" cy="914400"/>
          </a:xfrm>
          <a:prstGeom prst="roundRect">
            <a:avLst/>
          </a:prstGeom>
          <a:solidFill>
            <a:srgbClr val="E64B3C"/>
          </a:solidFill>
          <a:ln w="9525">
            <a:noFill/>
            <a:miter lim="800000"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defTabSz="3762375"/>
            <a:r>
              <a:rPr lang="en-US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5800" y="9144076"/>
            <a:ext cx="10058400" cy="45243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softEdge rad="25400"/>
          </a:effectLst>
          <a:scene3d>
            <a:camera prst="orthographicFront"/>
            <a:lightRig rig="threePt" dir="t"/>
          </a:scene3d>
          <a:sp3d>
            <a:bevelT w="0"/>
            <a:bevelB w="0"/>
          </a:sp3d>
        </p:spPr>
        <p:txBody>
          <a:bodyPr wrap="square" rtlCol="0">
            <a:spAutoFit/>
          </a:bodyPr>
          <a:lstStyle/>
          <a:p>
            <a:r>
              <a:rPr lang="en-US" sz="3200" b="0" dirty="0">
                <a:solidFill>
                  <a:schemeClr val="tx1"/>
                </a:solidFill>
              </a:rPr>
              <a:t>HIV (human immunodeficiency virus) is a virus that attacks the body’s immune system, and weakens </a:t>
            </a:r>
            <a:r>
              <a:rPr lang="en-US" sz="3200" b="0" dirty="0" smtClean="0">
                <a:solidFill>
                  <a:schemeClr val="tx1"/>
                </a:solidFill>
              </a:rPr>
              <a:t>the body’ </a:t>
            </a:r>
            <a:r>
              <a:rPr lang="en-US" sz="3200" b="0" dirty="0">
                <a:solidFill>
                  <a:schemeClr val="tx1"/>
                </a:solidFill>
              </a:rPr>
              <a:t>ability to fight infections and </a:t>
            </a:r>
            <a:r>
              <a:rPr lang="en-US" sz="3200" b="0" dirty="0" smtClean="0">
                <a:solidFill>
                  <a:schemeClr val="tx1"/>
                </a:solidFill>
              </a:rPr>
              <a:t>diseases, </a:t>
            </a:r>
            <a:r>
              <a:rPr lang="en-US" sz="3200" b="0" dirty="0">
                <a:solidFill>
                  <a:schemeClr val="tx1"/>
                </a:solidFill>
              </a:rPr>
              <a:t>If HIV is not treated, it can lead to AIDS (acquired immunodeficiency syndrome</a:t>
            </a:r>
            <a:r>
              <a:rPr lang="en-US" sz="3200" b="0" dirty="0" smtClean="0">
                <a:solidFill>
                  <a:schemeClr val="tx1"/>
                </a:solidFill>
              </a:rPr>
              <a:t>), And there are two types of HIV, HIV-1 that’s more aggressive and pandemic, and HIV-2 that’s less aggressive and confined only to west Africa.</a:t>
            </a:r>
            <a:endParaRPr lang="en-US" sz="3200" dirty="0">
              <a:solidFill>
                <a:schemeClr val="tx1"/>
              </a:solidFill>
            </a:endParaRPr>
          </a:p>
          <a:p>
            <a:endParaRPr lang="en-US" sz="32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43" t="1108" r="70597" b="-1108"/>
          <a:stretch/>
        </p:blipFill>
        <p:spPr>
          <a:xfrm>
            <a:off x="1191314" y="1383430"/>
            <a:ext cx="5114483" cy="369087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31520" y="24581227"/>
            <a:ext cx="10058400" cy="403187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softEdge rad="25400"/>
          </a:effectLst>
          <a:scene3d>
            <a:camera prst="orthographicFront"/>
            <a:lightRig rig="threePt" dir="t"/>
          </a:scene3d>
          <a:sp3d>
            <a:bevelT w="0"/>
            <a:bevelB w="0"/>
          </a:sp3d>
        </p:spPr>
        <p:txBody>
          <a:bodyPr wrap="square" rtlCol="0">
            <a:spAutoFit/>
          </a:bodyPr>
          <a:lstStyle/>
          <a:p>
            <a:r>
              <a:rPr lang="en-US" sz="3200" b="0" dirty="0">
                <a:solidFill>
                  <a:schemeClr val="tx1"/>
                </a:solidFill>
              </a:rPr>
              <a:t>ultrasensitive viral load assays of plasma, semen, and cerebrospinal fluid (CSF) </a:t>
            </a:r>
            <a:r>
              <a:rPr lang="en-US" sz="3200" b="0" dirty="0" smtClean="0">
                <a:solidFill>
                  <a:schemeClr val="tx1"/>
                </a:solidFill>
              </a:rPr>
              <a:t>samples were used </a:t>
            </a:r>
            <a:r>
              <a:rPr lang="en-US" sz="3200" b="0" dirty="0">
                <a:solidFill>
                  <a:schemeClr val="tx1"/>
                </a:solidFill>
              </a:rPr>
              <a:t>to detect HIV-1 RNA. In gut biopsy samples and lymph-node tissue, cell-copy number and total HIV-1 DNA levels were quantified in multiple replicates, using droplet digital PCR (</a:t>
            </a:r>
            <a:r>
              <a:rPr lang="en-US" sz="3200" b="0" dirty="0" err="1">
                <a:solidFill>
                  <a:schemeClr val="tx1"/>
                </a:solidFill>
              </a:rPr>
              <a:t>ddPCR</a:t>
            </a:r>
            <a:r>
              <a:rPr lang="en-US" sz="3200" b="0" dirty="0">
                <a:solidFill>
                  <a:schemeClr val="tx1"/>
                </a:solidFill>
              </a:rPr>
              <a:t>) and quantitative real-time </a:t>
            </a:r>
            <a:r>
              <a:rPr lang="en-US" sz="3200" b="0" dirty="0" smtClean="0">
                <a:solidFill>
                  <a:schemeClr val="tx1"/>
                </a:solidFill>
              </a:rPr>
              <a:t>PCR,</a:t>
            </a:r>
          </a:p>
          <a:p>
            <a:r>
              <a:rPr lang="en-US" sz="3200" b="0" dirty="0">
                <a:solidFill>
                  <a:schemeClr val="tx1"/>
                </a:solidFill>
              </a:rPr>
              <a:t>intracellular cytokine </a:t>
            </a:r>
            <a:r>
              <a:rPr lang="en-US" sz="3200" b="0" dirty="0" smtClean="0">
                <a:solidFill>
                  <a:schemeClr val="tx1"/>
                </a:solidFill>
              </a:rPr>
              <a:t>staining was done </a:t>
            </a:r>
            <a:r>
              <a:rPr lang="en-US" sz="3200" b="0" dirty="0">
                <a:solidFill>
                  <a:schemeClr val="tx1"/>
                </a:solidFill>
              </a:rPr>
              <a:t>to measure HIV-1-specific T-cell responses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1520" y="20345400"/>
            <a:ext cx="10058400" cy="255454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softEdge rad="25400"/>
          </a:effectLst>
          <a:scene3d>
            <a:camera prst="orthographicFront"/>
            <a:lightRig rig="threePt" dir="t"/>
          </a:scene3d>
          <a:sp3d>
            <a:bevelT w="0"/>
            <a:bevelB w="0"/>
          </a:sp3d>
        </p:spPr>
        <p:txBody>
          <a:bodyPr wrap="square" rtlCol="0">
            <a:spAutoFit/>
          </a:bodyPr>
          <a:lstStyle/>
          <a:p>
            <a:r>
              <a:rPr lang="en-US" sz="3200" b="0" dirty="0">
                <a:solidFill>
                  <a:schemeClr val="tx1"/>
                </a:solidFill>
              </a:rPr>
              <a:t>The London patient (participant 36 in the </a:t>
            </a:r>
            <a:r>
              <a:rPr lang="en-US" sz="3200" b="0" dirty="0" err="1">
                <a:solidFill>
                  <a:schemeClr val="tx1"/>
                </a:solidFill>
              </a:rPr>
              <a:t>IciStem</a:t>
            </a:r>
            <a:r>
              <a:rPr lang="en-US" sz="3200" b="0" dirty="0">
                <a:solidFill>
                  <a:schemeClr val="tx1"/>
                </a:solidFill>
              </a:rPr>
              <a:t> cohort) underwent allogeneic stem-cell transplantation with cells that did not express CCR5 (CCR5Δ32/Δ32); remission was reported at 18 months after analytical treatment interruption (ATI).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459200" y="9142208"/>
            <a:ext cx="10058400" cy="79714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softEdge rad="25400"/>
          </a:effectLst>
          <a:scene3d>
            <a:camera prst="orthographicFront"/>
            <a:lightRig rig="threePt" dir="t"/>
          </a:scene3d>
          <a:sp3d>
            <a:bevelT w="0"/>
            <a:bevelB w="0"/>
          </a:sp3d>
        </p:spPr>
        <p:txBody>
          <a:bodyPr wrap="square" rtlCol="0">
            <a:spAutoFit/>
          </a:bodyPr>
          <a:lstStyle/>
          <a:p>
            <a:r>
              <a:rPr lang="en-US" sz="3200" b="0" dirty="0">
                <a:solidFill>
                  <a:schemeClr val="tx1"/>
                </a:solidFill>
              </a:rPr>
              <a:t>HIV-1 viral load in plasma remained undetectable in the London patient up to 30 months (last tested on March 4, 2020), using an assay with a detection limit of 1 copy per </a:t>
            </a:r>
            <a:r>
              <a:rPr lang="en-US" sz="3200" b="0" dirty="0" err="1">
                <a:solidFill>
                  <a:schemeClr val="tx1"/>
                </a:solidFill>
              </a:rPr>
              <a:t>mL.</a:t>
            </a:r>
            <a:r>
              <a:rPr lang="en-US" sz="3200" b="0" dirty="0">
                <a:solidFill>
                  <a:schemeClr val="tx1"/>
                </a:solidFill>
              </a:rPr>
              <a:t> The patient's CD4 count was 430 cells per </a:t>
            </a:r>
            <a:r>
              <a:rPr lang="en-US" sz="3200" b="0" dirty="0" err="1">
                <a:solidFill>
                  <a:schemeClr val="tx1"/>
                </a:solidFill>
              </a:rPr>
              <a:t>μL</a:t>
            </a:r>
            <a:r>
              <a:rPr lang="en-US" sz="3200" b="0" dirty="0">
                <a:solidFill>
                  <a:schemeClr val="tx1"/>
                </a:solidFill>
              </a:rPr>
              <a:t> (23·5% of total T cells) at 28 months. A very low-level positive signal for HIV-1 DNA was recorded in peripheral CD4 memory cells at 28 months. The viral load in semen was undetectable in both plasma (lower limit of detection [LLD] &lt;12 copies per mL) and cells (LLD 10 copies per 10</a:t>
            </a:r>
            <a:r>
              <a:rPr lang="en-US" sz="3200" b="0" baseline="30000" dirty="0">
                <a:solidFill>
                  <a:schemeClr val="tx1"/>
                </a:solidFill>
              </a:rPr>
              <a:t>6</a:t>
            </a:r>
            <a:r>
              <a:rPr lang="en-US" sz="3200" b="0" dirty="0">
                <a:solidFill>
                  <a:schemeClr val="tx1"/>
                </a:solidFill>
              </a:rPr>
              <a:t> cells) at 21 months. CSF was within normal parameters at 25 months, with HIV-1 RNA below the detection limit (LLD 1 copy per mL). HIV-1 DNA by </a:t>
            </a:r>
            <a:r>
              <a:rPr lang="en-US" sz="3200" b="0" dirty="0" err="1">
                <a:solidFill>
                  <a:schemeClr val="tx1"/>
                </a:solidFill>
              </a:rPr>
              <a:t>ddPCR</a:t>
            </a:r>
            <a:r>
              <a:rPr lang="en-US" sz="3200" b="0" dirty="0">
                <a:solidFill>
                  <a:schemeClr val="tx1"/>
                </a:solidFill>
              </a:rPr>
              <a:t> was negative in rectum, caecum, and sigmoid colon and terminal ileum tissue samples at 22 months. Lymph-node tissue from axilla was positive for the long-terminal repeat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232600" y="9142208"/>
            <a:ext cx="10058400" cy="30469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softEdge rad="25400"/>
          </a:effectLst>
          <a:scene3d>
            <a:camera prst="orthographicFront"/>
            <a:lightRig rig="threePt" dir="t"/>
          </a:scene3d>
          <a:sp3d>
            <a:bevelT w="0"/>
            <a:bevelB w="0"/>
          </a:sp3d>
        </p:spPr>
        <p:txBody>
          <a:bodyPr wrap="square" rtlCol="0">
            <a:spAutoFit/>
          </a:bodyPr>
          <a:lstStyle/>
          <a:p>
            <a:r>
              <a:rPr lang="en-US" sz="3200" b="0" dirty="0">
                <a:solidFill>
                  <a:schemeClr val="tx1"/>
                </a:solidFill>
              </a:rPr>
              <a:t>The London patient has been in HIV-1 remission for 30 months with no detectable replication-competent virus in blood, CSF, intestinal tissue, or lymphoid tissue. Donor </a:t>
            </a:r>
            <a:r>
              <a:rPr lang="en-US" sz="3200" b="0" dirty="0" err="1">
                <a:solidFill>
                  <a:schemeClr val="tx1"/>
                </a:solidFill>
              </a:rPr>
              <a:t>chimerism</a:t>
            </a:r>
            <a:r>
              <a:rPr lang="en-US" sz="3200" b="0" dirty="0">
                <a:solidFill>
                  <a:schemeClr val="tx1"/>
                </a:solidFill>
              </a:rPr>
              <a:t> has been maintained at 99% in peripheral T cells. We propose that these findings </a:t>
            </a:r>
            <a:r>
              <a:rPr lang="en-US" sz="3200" b="0" dirty="0" smtClean="0">
                <a:solidFill>
                  <a:schemeClr val="tx1"/>
                </a:solidFill>
              </a:rPr>
              <a:t>represent </a:t>
            </a:r>
            <a:r>
              <a:rPr lang="en-US" sz="3200" b="0" dirty="0">
                <a:solidFill>
                  <a:schemeClr val="tx1"/>
                </a:solidFill>
              </a:rPr>
              <a:t>HIV-1 cure.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232600" y="20345400"/>
            <a:ext cx="10058400" cy="846385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softEdge rad="25400"/>
          </a:effectLst>
          <a:scene3d>
            <a:camera prst="orthographicFront"/>
            <a:lightRig rig="threePt" dir="t"/>
          </a:scene3d>
          <a:sp3d>
            <a:bevelT w="0"/>
            <a:bevelB w="0"/>
          </a:sp3d>
        </p:spPr>
        <p:txBody>
          <a:bodyPr wrap="square" rtlCol="0">
            <a:spAutoFit/>
          </a:bodyPr>
          <a:lstStyle/>
          <a:p>
            <a:pPr algn="l"/>
            <a:r>
              <a:rPr lang="en-US" sz="3200" b="0" dirty="0" smtClean="0">
                <a:solidFill>
                  <a:schemeClr val="tx1"/>
                </a:solidFill>
              </a:rPr>
              <a:t>1. Gupta </a:t>
            </a:r>
            <a:r>
              <a:rPr lang="en-US" sz="3200" b="0" dirty="0">
                <a:solidFill>
                  <a:schemeClr val="tx1"/>
                </a:solidFill>
              </a:rPr>
              <a:t>RK, </a:t>
            </a:r>
            <a:r>
              <a:rPr lang="en-US" sz="3200" b="0" dirty="0" err="1">
                <a:solidFill>
                  <a:schemeClr val="tx1"/>
                </a:solidFill>
              </a:rPr>
              <a:t>Peppa</a:t>
            </a:r>
            <a:r>
              <a:rPr lang="en-US" sz="3200" b="0" dirty="0">
                <a:solidFill>
                  <a:schemeClr val="tx1"/>
                </a:solidFill>
              </a:rPr>
              <a:t> D, Hill AL, </a:t>
            </a:r>
            <a:r>
              <a:rPr lang="en-US" sz="3200" b="0" dirty="0" err="1">
                <a:solidFill>
                  <a:schemeClr val="tx1"/>
                </a:solidFill>
              </a:rPr>
              <a:t>Gálvez</a:t>
            </a:r>
            <a:r>
              <a:rPr lang="en-US" sz="3200" b="0" dirty="0">
                <a:solidFill>
                  <a:schemeClr val="tx1"/>
                </a:solidFill>
              </a:rPr>
              <a:t> C, Salgado M, Pace M, et al. Evidence for HIV-1 cure after CCR5</a:t>
            </a:r>
            <a:r>
              <a:rPr lang="el-GR" sz="3200" b="0" dirty="0">
                <a:solidFill>
                  <a:schemeClr val="tx1"/>
                </a:solidFill>
              </a:rPr>
              <a:t>Δ32/Δ32 </a:t>
            </a:r>
            <a:r>
              <a:rPr lang="en-US" sz="3200" b="0" dirty="0">
                <a:solidFill>
                  <a:schemeClr val="tx1"/>
                </a:solidFill>
              </a:rPr>
              <a:t>allogeneic </a:t>
            </a:r>
            <a:r>
              <a:rPr lang="en-US" sz="3200" b="0" dirty="0" err="1">
                <a:solidFill>
                  <a:schemeClr val="tx1"/>
                </a:solidFill>
              </a:rPr>
              <a:t>haemopoietic</a:t>
            </a:r>
            <a:r>
              <a:rPr lang="en-US" sz="3200" b="0" dirty="0">
                <a:solidFill>
                  <a:schemeClr val="tx1"/>
                </a:solidFill>
              </a:rPr>
              <a:t> stem-cell transplantation 30 months post analytical treatment interruption: a case report. The Lancet HIV [Internet]. 2020 Mar 10 [cited 2020 Mar 24];0(0). Available from: https://</a:t>
            </a:r>
            <a:r>
              <a:rPr lang="en-US" sz="3200" b="0" dirty="0" smtClean="0">
                <a:solidFill>
                  <a:schemeClr val="tx1"/>
                </a:solidFill>
              </a:rPr>
              <a:t>www.thelancet.com/journals/lanhiv/article/PIIS2352-3018(20)30069-2/fulltext</a:t>
            </a:r>
          </a:p>
          <a:p>
            <a:endParaRPr lang="en-US" sz="3200" b="0" dirty="0" smtClean="0">
              <a:solidFill>
                <a:schemeClr val="tx1"/>
              </a:solidFill>
            </a:endParaRPr>
          </a:p>
          <a:p>
            <a:r>
              <a:rPr lang="en-US" sz="3200" b="0" dirty="0" smtClean="0">
                <a:solidFill>
                  <a:schemeClr val="tx1"/>
                </a:solidFill>
              </a:rPr>
              <a:t>2. CDC</a:t>
            </a:r>
            <a:r>
              <a:rPr lang="en-US" sz="3200" b="0" dirty="0">
                <a:solidFill>
                  <a:schemeClr val="tx1"/>
                </a:solidFill>
              </a:rPr>
              <a:t>. About HIV/AIDS | HIV Basics | HIV/AIDS | CDC [Internet]. www.cdc.gov. 2020. Available from: https://www.cdc.gov/hiv/basics/whatishiv.html#:~:text=What%20is%20HIV%3F-</a:t>
            </a:r>
          </a:p>
          <a:p>
            <a:r>
              <a:rPr lang="en-US" sz="3200" b="0" dirty="0"/>
              <a:t>‌</a:t>
            </a:r>
          </a:p>
          <a:p>
            <a:pPr algn="l"/>
            <a:endParaRPr lang="en-US" sz="3200" b="0" dirty="0">
              <a:solidFill>
                <a:schemeClr val="tx1"/>
              </a:solidFill>
            </a:endParaRPr>
          </a:p>
          <a:p>
            <a:r>
              <a:rPr lang="en-US" sz="3200" b="0" dirty="0"/>
              <a:t>‌</a:t>
            </a:r>
          </a:p>
          <a:p>
            <a:r>
              <a:rPr lang="en-US" sz="3200" b="0" dirty="0" smtClean="0">
                <a:solidFill>
                  <a:schemeClr val="tx1"/>
                </a:solidFill>
              </a:rPr>
              <a:t> 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6.09.30"/>
  <p:tag name="AS_TITLE" val="Aspose.Slides for .NET 4.0"/>
  <p:tag name="AS_VERSION" val="16.9.0.0"/>
  <p:tag name="MAKESIGNSTEMPLATE" val="perceptualpewter|09-2018"/>
</p:tagLst>
</file>

<file path=ppt/theme/theme1.xml><?xml version="1.0" encoding="utf-8"?>
<a:theme xmlns:a="http://schemas.openxmlformats.org/drawingml/2006/main" name="Default Desig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Default 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800000"/>
            </a:gs>
            <a:gs pos="50000">
              <a:srgbClr val="800000">
                <a:gamma/>
                <a:tint val="73725"/>
                <a:invGamma/>
              </a:srgbClr>
            </a:gs>
            <a:gs pos="100000">
              <a:srgbClr val="800000"/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137160" tIns="68580" rIns="137160" bIns="68580" numCol="1" anchor="ctr" anchorCtr="0" compatLnSpc="1">
        <a:prstTxWarp prst="textNoShape">
          <a:avLst/>
        </a:prstTxWarp>
      </a:bodyPr>
      <a:lstStyle>
        <a:defPPr marL="0" marR="0" indent="0" algn="ctr" defTabSz="376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3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800000"/>
            </a:gs>
            <a:gs pos="50000">
              <a:srgbClr val="800000">
                <a:gamma/>
                <a:tint val="73725"/>
                <a:invGamma/>
              </a:srgbClr>
            </a:gs>
            <a:gs pos="100000">
              <a:srgbClr val="800000"/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137160" tIns="68580" rIns="137160" bIns="68580" numCol="1" anchor="ctr" anchorCtr="0" compatLnSpc="1">
        <a:prstTxWarp prst="textNoShape">
          <a:avLst/>
        </a:prstTxWarp>
      </a:bodyPr>
      <a:lstStyle>
        <a:defPPr marL="0" marR="0" indent="0" algn="ctr" defTabSz="376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3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12215</TotalTime>
  <Words>459</Words>
  <Application>Microsoft Office PowerPoint</Application>
  <PresentationFormat>Custom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Times New Roman</vt:lpstr>
      <vt:lpstr>Arial</vt:lpstr>
      <vt:lpstr>Open Sans</vt:lpstr>
      <vt:lpstr>Default Design</vt:lpstr>
      <vt:lpstr>PowerPoint Presentation</vt:lpstr>
    </vt:vector>
  </TitlesOfParts>
  <Company>Graphicsland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poster example</dc:title>
  <dc:subject>Free Research Poster</dc:subject>
  <dc:creator>Graphicsland/MakeSigns.com</dc:creator>
  <cp:keywords>scientific, research, template, custom, poster, presentation, symposium, printing, PowerPoint, create, design, example, sample, download</cp:keywords>
  <dc:description>These templates are offered for free to help your create a poster ranging from nursing research posters to psychology research posters.</dc:description>
  <cp:lastModifiedBy>التميز</cp:lastModifiedBy>
  <cp:revision>152</cp:revision>
  <dcterms:modified xsi:type="dcterms:W3CDTF">2022-06-12T23:17:52Z</dcterms:modified>
  <cp:category>science research poster</cp:category>
</cp:coreProperties>
</file>