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9" r:id="rId1"/>
  </p:sldMasterIdLst>
  <p:notesMasterIdLst>
    <p:notesMasterId r:id="rId17"/>
  </p:notesMasterIdLst>
  <p:sldIdLst>
    <p:sldId id="256" r:id="rId2"/>
    <p:sldId id="322" r:id="rId3"/>
    <p:sldId id="284" r:id="rId4"/>
    <p:sldId id="304" r:id="rId5"/>
    <p:sldId id="316" r:id="rId6"/>
    <p:sldId id="306" r:id="rId7"/>
    <p:sldId id="315" r:id="rId8"/>
    <p:sldId id="281" r:id="rId9"/>
    <p:sldId id="317" r:id="rId10"/>
    <p:sldId id="318" r:id="rId11"/>
    <p:sldId id="320" r:id="rId12"/>
    <p:sldId id="321" r:id="rId13"/>
    <p:sldId id="298" r:id="rId14"/>
    <p:sldId id="271" r:id="rId15"/>
    <p:sldId id="264" r:id="rId16"/>
  </p:sldIdLst>
  <p:sldSz cx="9144000" cy="5143500" type="screen16x9"/>
  <p:notesSz cx="6858000" cy="9144000"/>
  <p:embeddedFontLst>
    <p:embeddedFont>
      <p:font typeface="Hammersmith One" panose="020B0604020202020204" charset="0"/>
      <p:regular r:id="rId18"/>
    </p:embeddedFont>
    <p:embeddedFont>
      <p:font typeface="Nunito" panose="020B0604020202020204" charset="0"/>
      <p:regular r:id="rId19"/>
      <p:bold r:id="rId20"/>
      <p:italic r:id="rId21"/>
      <p:boldItalic r:id="rId22"/>
    </p:embeddedFont>
    <p:embeddedFont>
      <p:font typeface="Lato Black" panose="020B0604020202020204" charset="0"/>
      <p:bold r:id="rId23"/>
      <p:italic r:id="rId24"/>
      <p:boldItalic r:id="rId25"/>
    </p:embeddedFont>
    <p:embeddedFont>
      <p:font typeface="Anton" panose="020B0604020202020204" charset="0"/>
      <p:regular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2210FD-B1A1-47DC-998D-A1461508B8FC}">
  <a:tblStyle styleId="{162210FD-B1A1-47DC-998D-A1461508B8F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0F68CA6-7BAA-4AA6-80FA-0E2875433822}"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4E7E7"/>
          </a:solidFill>
        </a:fill>
      </a:tcStyle>
    </a:wholeTbl>
    <a:band1H>
      <a:tcTxStyle/>
      <a:tcStyle>
        <a:tcBdr/>
        <a:fill>
          <a:solidFill>
            <a:srgbClr val="E8CCCB"/>
          </a:solidFill>
        </a:fill>
      </a:tcStyle>
    </a:band1H>
    <a:band2H>
      <a:tcTxStyle/>
      <a:tcStyle>
        <a:tcBdr/>
      </a:tcStyle>
    </a:band2H>
    <a:band1V>
      <a:tcTxStyle/>
      <a:tcStyle>
        <a:tcBdr/>
        <a:fill>
          <a:solidFill>
            <a:srgbClr val="E8CCCB"/>
          </a:solidFill>
        </a:fill>
      </a:tcStyle>
    </a:band1V>
    <a:band2V>
      <a:tcTxStyle/>
      <a:tcStyle>
        <a:tcBdr/>
      </a:tcStyle>
    </a:band2V>
    <a:lastCol>
      <a:tcTxStyle b="on" i="off">
        <a:font>
          <a:latin typeface="Calibri"/>
          <a:ea typeface="Calibri"/>
          <a:cs typeface="Calibri"/>
        </a:font>
        <a:srgbClr val="FFFFFF"/>
      </a:tcTxStyle>
      <a:tcStyle>
        <a:tcBdr/>
        <a:fill>
          <a:solidFill>
            <a:srgbClr val="FCBD24"/>
          </a:solidFill>
        </a:fill>
      </a:tcStyle>
    </a:lastCol>
    <a:firstCol>
      <a:tcTxStyle b="on" i="off">
        <a:font>
          <a:latin typeface="Calibri"/>
          <a:ea typeface="Calibri"/>
          <a:cs typeface="Calibri"/>
        </a:font>
        <a:srgbClr val="FFFFFF"/>
      </a:tcTxStyle>
      <a:tcStyle>
        <a:tcBdr/>
        <a:fill>
          <a:solidFill>
            <a:srgbClr val="FCBD2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FCBD2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FCBD24"/>
          </a:solidFill>
        </a:fill>
      </a:tcStyle>
    </a:firstRow>
    <a:neCell>
      <a:tcTxStyle/>
      <a:tcStyle>
        <a:tcBdr/>
      </a:tcStyle>
    </a:neCell>
    <a:nwCell>
      <a:tcTxStyle/>
      <a:tcStyle>
        <a:tcBdr/>
      </a:tcStyle>
    </a:nwCell>
  </a:tblStyle>
  <a:tblStyle styleId="{C867965B-B1EE-4600-8CC1-986AF1448AFF}" styleName="Table_2">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ECF3"/>
          </a:solidFill>
        </a:fill>
      </a:tcStyle>
    </a:wholeTbl>
    <a:band1H>
      <a:tcTxStyle/>
      <a:tcStyle>
        <a:tcBdr/>
        <a:fill>
          <a:solidFill>
            <a:srgbClr val="CBD7E6"/>
          </a:solidFill>
        </a:fill>
      </a:tcStyle>
    </a:band1H>
    <a:band2H>
      <a:tcTxStyle/>
      <a:tcStyle>
        <a:tcBdr/>
      </a:tcStyle>
    </a:band2H>
    <a:band1V>
      <a:tcTxStyle/>
      <a:tcStyle>
        <a:tcBdr/>
        <a:fill>
          <a:solidFill>
            <a:srgbClr val="CBD7E6"/>
          </a:solidFill>
        </a:fill>
      </a:tcStyle>
    </a:band1V>
    <a:band2V>
      <a:tcTxStyle/>
      <a:tcStyle>
        <a:tcBdr/>
      </a:tcStyle>
    </a:band2V>
    <a:lastCol>
      <a:tcTxStyle b="on" i="off">
        <a:font>
          <a:latin typeface="Calibri"/>
          <a:ea typeface="Calibri"/>
          <a:cs typeface="Calibri"/>
        </a:font>
        <a:srgbClr val="FFFFFF"/>
      </a:tcTxStyle>
      <a:tcStyle>
        <a:tcBdr/>
        <a:fill>
          <a:solidFill>
            <a:srgbClr val="5EB2FC"/>
          </a:solidFill>
        </a:fill>
      </a:tcStyle>
    </a:lastCol>
    <a:firstCol>
      <a:tcTxStyle b="on" i="off">
        <a:font>
          <a:latin typeface="Calibri"/>
          <a:ea typeface="Calibri"/>
          <a:cs typeface="Calibri"/>
        </a:font>
        <a:srgbClr val="FFFFFF"/>
      </a:tcTxStyle>
      <a:tcStyle>
        <a:tcBdr/>
        <a:fill>
          <a:solidFill>
            <a:srgbClr val="5EB2FC"/>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5EB2FC"/>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5EB2FC"/>
          </a:solidFill>
        </a:fill>
      </a:tcStyle>
    </a:firstRow>
    <a:neCell>
      <a:tcTxStyle/>
      <a:tcStyle>
        <a:tcBdr/>
      </a:tcStyle>
    </a:neCell>
    <a:nwCell>
      <a:tcTxStyle/>
      <a:tcStyle>
        <a:tcBdr/>
      </a:tcStyle>
    </a:nwCell>
  </a:tblStyle>
  <a:tblStyle styleId="{DC92A81C-8681-4CDF-9D71-6CFB56355C24}" styleName="Table_3">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7E8"/>
          </a:solidFill>
        </a:fill>
      </a:tcStyle>
    </a:wholeTbl>
    <a:band1H>
      <a:tcTxStyle/>
      <a:tcStyle>
        <a:tcBdr/>
        <a:fill>
          <a:solidFill>
            <a:srgbClr val="CECBCF"/>
          </a:solidFill>
        </a:fill>
      </a:tcStyle>
    </a:band1H>
    <a:band2H>
      <a:tcTxStyle/>
      <a:tcStyle>
        <a:tcBdr/>
      </a:tcStyle>
    </a:band2H>
    <a:band1V>
      <a:tcTxStyle/>
      <a:tcStyle>
        <a:tcBdr/>
        <a:fill>
          <a:solidFill>
            <a:srgbClr val="CECBCF"/>
          </a:solidFill>
        </a:fill>
      </a:tcStyle>
    </a:band1V>
    <a:band2V>
      <a:tcTxStyle/>
      <a:tcStyle>
        <a:tcBdr/>
      </a:tcStyle>
    </a:band2V>
    <a:lastCol>
      <a:tcTxStyle b="on" i="off">
        <a:font>
          <a:latin typeface="Calibri"/>
          <a:ea typeface="Calibri"/>
          <a:cs typeface="Calibri"/>
        </a:font>
        <a:srgbClr val="FFFFFF"/>
      </a:tcTxStyle>
      <a:tcStyle>
        <a:tcBdr/>
        <a:fill>
          <a:solidFill>
            <a:srgbClr val="EC3A3B"/>
          </a:solidFill>
        </a:fill>
      </a:tcStyle>
    </a:lastCol>
    <a:firstCol>
      <a:tcTxStyle b="on" i="off">
        <a:font>
          <a:latin typeface="Calibri"/>
          <a:ea typeface="Calibri"/>
          <a:cs typeface="Calibri"/>
        </a:font>
        <a:srgbClr val="FFFFFF"/>
      </a:tcTxStyle>
      <a:tcStyle>
        <a:tcBdr/>
        <a:fill>
          <a:solidFill>
            <a:srgbClr val="EC3A3B"/>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EC3A3B"/>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EC3A3B"/>
          </a:solidFill>
        </a:fill>
      </a:tcStyle>
    </a:firstRow>
    <a:neCell>
      <a:tcTxStyle/>
      <a:tcStyle>
        <a:tcBdr/>
      </a:tcStyle>
    </a:neCell>
    <a:nwCell>
      <a:tcTxStyle/>
      <a:tcStyle>
        <a:tcBdr/>
      </a:tcStyle>
    </a:nwCell>
  </a:tblStyle>
  <a:tblStyle styleId="{1A60DE30-8572-40D5-903C-F9A358CC0EFD}" styleName="Table_4">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F0ED"/>
          </a:solidFill>
        </a:fill>
      </a:tcStyle>
    </a:wholeTbl>
    <a:band1H>
      <a:tcTxStyle/>
      <a:tcStyle>
        <a:tcBdr/>
        <a:fill>
          <a:solidFill>
            <a:srgbClr val="CADFD8"/>
          </a:solidFill>
        </a:fill>
      </a:tcStyle>
    </a:band1H>
    <a:band2H>
      <a:tcTxStyle/>
      <a:tcStyle>
        <a:tcBdr/>
      </a:tcStyle>
    </a:band2H>
    <a:band1V>
      <a:tcTxStyle/>
      <a:tcStyle>
        <a:tcBdr/>
        <a:fill>
          <a:solidFill>
            <a:srgbClr val="CADFD8"/>
          </a:solidFill>
        </a:fill>
      </a:tcStyle>
    </a:band1V>
    <a:band2V>
      <a:tcTxStyle/>
      <a:tcStyle>
        <a:tcBdr/>
      </a:tcStyle>
    </a:band2V>
    <a:lastCol>
      <a:tcTxStyle b="on" i="off">
        <a:font>
          <a:latin typeface="Calibri"/>
          <a:ea typeface="Calibri"/>
          <a:cs typeface="Calibri"/>
        </a:font>
        <a:srgbClr val="FFFFFF"/>
      </a:tcTxStyle>
      <a:tcStyle>
        <a:tcBdr/>
        <a:fill>
          <a:solidFill>
            <a:srgbClr val="69E781"/>
          </a:solidFill>
        </a:fill>
      </a:tcStyle>
    </a:lastCol>
    <a:firstCol>
      <a:tcTxStyle b="on" i="off">
        <a:font>
          <a:latin typeface="Calibri"/>
          <a:ea typeface="Calibri"/>
          <a:cs typeface="Calibri"/>
        </a:font>
        <a:srgbClr val="FFFFFF"/>
      </a:tcTxStyle>
      <a:tcStyle>
        <a:tcBdr/>
        <a:fill>
          <a:solidFill>
            <a:srgbClr val="69E781"/>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69E781"/>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69E781"/>
          </a:solidFill>
        </a:fill>
      </a:tcStyle>
    </a:firstRow>
    <a:neCell>
      <a:tcTxStyle/>
      <a:tcStyle>
        <a:tcBdr/>
      </a:tcStyle>
    </a:neCell>
    <a:nwCell>
      <a:tcTxStyle/>
      <a:tcStyle>
        <a:tcBdr/>
      </a:tcStyle>
    </a:nwCell>
  </a:tblStyle>
  <a:tblStyle styleId="{43CEB023-43C7-4969-AD08-800DF2FE718E}" styleName="Table_5">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DEFE6"/>
          </a:solidFill>
        </a:fill>
      </a:tcStyle>
    </a:wholeTbl>
    <a:band1H>
      <a:tcTxStyle/>
      <a:tcStyle>
        <a:tcBdr/>
        <a:fill>
          <a:solidFill>
            <a:srgbClr val="FADECA"/>
          </a:solidFill>
        </a:fill>
      </a:tcStyle>
    </a:band1H>
    <a:band2H>
      <a:tcTxStyle/>
      <a:tcStyle>
        <a:tcBdr/>
      </a:tcStyle>
    </a:band2H>
    <a:band1V>
      <a:tcTxStyle/>
      <a:tcStyle>
        <a:tcBdr/>
        <a:fill>
          <a:solidFill>
            <a:srgbClr val="FADECA"/>
          </a:solidFill>
        </a:fill>
      </a:tcStyle>
    </a:band1V>
    <a:band2V>
      <a:tcTxStyle/>
      <a:tcStyle>
        <a:tcBdr/>
      </a:tcStyle>
    </a:band2V>
    <a:lastCol>
      <a:tcTxStyle b="on" i="off">
        <a:font>
          <a:latin typeface="Calibri"/>
          <a:ea typeface="Calibri"/>
          <a:cs typeface="Calibri"/>
        </a:font>
        <a:srgbClr val="FFFFFF"/>
      </a:tcTxStyle>
      <a:tcStyle>
        <a:tcBdr/>
        <a:fill>
          <a:solidFill>
            <a:srgbClr val="4949E7"/>
          </a:solidFill>
        </a:fill>
      </a:tcStyle>
    </a:lastCol>
    <a:firstCol>
      <a:tcTxStyle b="on" i="off">
        <a:font>
          <a:latin typeface="Calibri"/>
          <a:ea typeface="Calibri"/>
          <a:cs typeface="Calibri"/>
        </a:font>
        <a:srgbClr val="FFFFFF"/>
      </a:tcTxStyle>
      <a:tcStyle>
        <a:tcBdr/>
        <a:fill>
          <a:solidFill>
            <a:srgbClr val="4949E7"/>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949E7"/>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949E7"/>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40" y="5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0799016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6"/>
        <p:cNvGrpSpPr/>
        <p:nvPr/>
      </p:nvGrpSpPr>
      <p:grpSpPr>
        <a:xfrm>
          <a:off x="0" y="0"/>
          <a:ext cx="0" cy="0"/>
          <a:chOff x="0" y="0"/>
          <a:chExt cx="0" cy="0"/>
        </a:xfrm>
      </p:grpSpPr>
      <p:sp>
        <p:nvSpPr>
          <p:cNvPr id="1317" name="Google Shape;131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8" name="Google Shape;131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a:xfrm>
            <a:off x="1588" y="8685213"/>
            <a:ext cx="2971800" cy="457200"/>
          </a:xfrm>
          <a:prstGeom prst="rect">
            <a:avLst/>
          </a:prstGeom>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1983134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a:xfrm>
            <a:off x="1588" y="8685213"/>
            <a:ext cx="2971800" cy="457200"/>
          </a:xfrm>
          <a:prstGeom prst="rect">
            <a:avLst/>
          </a:prstGeom>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2445463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a:xfrm>
            <a:off x="1588" y="8685213"/>
            <a:ext cx="2971800" cy="457200"/>
          </a:xfrm>
          <a:prstGeom prst="rect">
            <a:avLst/>
          </a:prstGeom>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1983134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1"/>
        <p:cNvGrpSpPr/>
        <p:nvPr/>
      </p:nvGrpSpPr>
      <p:grpSpPr>
        <a:xfrm>
          <a:off x="0" y="0"/>
          <a:ext cx="0" cy="0"/>
          <a:chOff x="0" y="0"/>
          <a:chExt cx="0" cy="0"/>
        </a:xfrm>
      </p:grpSpPr>
      <p:sp>
        <p:nvSpPr>
          <p:cNvPr id="2142" name="Google Shape;2142;gc6fa47cb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3" name="Google Shape;2143;gc6fa47cb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9"/>
        <p:cNvGrpSpPr/>
        <p:nvPr/>
      </p:nvGrpSpPr>
      <p:grpSpPr>
        <a:xfrm>
          <a:off x="0" y="0"/>
          <a:ext cx="0" cy="0"/>
          <a:chOff x="0" y="0"/>
          <a:chExt cx="0" cy="0"/>
        </a:xfrm>
      </p:grpSpPr>
      <p:sp>
        <p:nvSpPr>
          <p:cNvPr id="1460" name="Google Shape;1460;gc6a01074ef_0_18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 name="Google Shape;1461;gc6a01074ef_0_18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c33250489b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c33250489b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a:xfrm>
            <a:off x="1588" y="8685213"/>
            <a:ext cx="2971800" cy="457200"/>
          </a:xfrm>
          <a:prstGeom prst="rect">
            <a:avLst/>
          </a:prstGeom>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342312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7"/>
        <p:cNvGrpSpPr/>
        <p:nvPr/>
      </p:nvGrpSpPr>
      <p:grpSpPr>
        <a:xfrm>
          <a:off x="0" y="0"/>
          <a:ext cx="0" cy="0"/>
          <a:chOff x="0" y="0"/>
          <a:chExt cx="0" cy="0"/>
        </a:xfrm>
      </p:grpSpPr>
      <p:sp>
        <p:nvSpPr>
          <p:cNvPr id="1858" name="Google Shape;1858;gc33250489b_0_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9" name="Google Shape;1859;gc33250489b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5"/>
        <p:cNvGrpSpPr/>
        <p:nvPr/>
      </p:nvGrpSpPr>
      <p:grpSpPr>
        <a:xfrm>
          <a:off x="0" y="0"/>
          <a:ext cx="0" cy="0"/>
          <a:chOff x="0" y="0"/>
          <a:chExt cx="0" cy="0"/>
        </a:xfrm>
      </p:grpSpPr>
      <p:sp>
        <p:nvSpPr>
          <p:cNvPr id="2276" name="Google Shape;2276;gc6a01074ef_0_20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7" name="Google Shape;2277;gc6a01074ef_0_20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5"/>
        <p:cNvGrpSpPr/>
        <p:nvPr/>
      </p:nvGrpSpPr>
      <p:grpSpPr>
        <a:xfrm>
          <a:off x="0" y="0"/>
          <a:ext cx="0" cy="0"/>
          <a:chOff x="0" y="0"/>
          <a:chExt cx="0" cy="0"/>
        </a:xfrm>
      </p:grpSpPr>
      <p:sp>
        <p:nvSpPr>
          <p:cNvPr id="2276" name="Google Shape;2276;gc6a01074ef_0_20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7" name="Google Shape;2277;gc6a01074ef_0_20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2"/>
        <p:cNvGrpSpPr/>
        <p:nvPr/>
      </p:nvGrpSpPr>
      <p:grpSpPr>
        <a:xfrm>
          <a:off x="0" y="0"/>
          <a:ext cx="0" cy="0"/>
          <a:chOff x="0" y="0"/>
          <a:chExt cx="0" cy="0"/>
        </a:xfrm>
      </p:grpSpPr>
      <p:sp>
        <p:nvSpPr>
          <p:cNvPr id="2323" name="Google Shape;2323;gc6a01074ef_0_203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4" name="Google Shape;2324;gc6a01074ef_0_203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7"/>
        <p:cNvGrpSpPr/>
        <p:nvPr/>
      </p:nvGrpSpPr>
      <p:grpSpPr>
        <a:xfrm>
          <a:off x="0" y="0"/>
          <a:ext cx="0" cy="0"/>
          <a:chOff x="0" y="0"/>
          <a:chExt cx="0" cy="0"/>
        </a:xfrm>
      </p:grpSpPr>
      <p:sp>
        <p:nvSpPr>
          <p:cNvPr id="2418" name="Google Shape;2418;gc6a01074ef_0_210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9" name="Google Shape;2419;gc6a01074ef_0_210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1"/>
        <p:cNvGrpSpPr/>
        <p:nvPr/>
      </p:nvGrpSpPr>
      <p:grpSpPr>
        <a:xfrm>
          <a:off x="0" y="0"/>
          <a:ext cx="0" cy="0"/>
          <a:chOff x="0" y="0"/>
          <a:chExt cx="0" cy="0"/>
        </a:xfrm>
      </p:grpSpPr>
      <p:sp>
        <p:nvSpPr>
          <p:cNvPr id="1792" name="Google Shape;1792;gc6a01074ef_0_189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3" name="Google Shape;1793;gc6a01074ef_0_189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a:xfrm>
            <a:off x="1588" y="8685213"/>
            <a:ext cx="2971800" cy="457200"/>
          </a:xfrm>
          <a:prstGeom prst="rect">
            <a:avLst/>
          </a:prstGeom>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2445463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6412578" y="-640069"/>
            <a:ext cx="1962482" cy="1953284"/>
            <a:chOff x="386328" y="2672681"/>
            <a:chExt cx="1962482" cy="1953284"/>
          </a:xfrm>
        </p:grpSpPr>
        <p:sp>
          <p:nvSpPr>
            <p:cNvPr id="13" name="Google Shape;13;p2"/>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 name="Google Shape;48;p2"/>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rgbClr val="C8A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txBox="1">
            <a:spLocks noGrp="1"/>
          </p:cNvSpPr>
          <p:nvPr>
            <p:ph type="ctrTitle"/>
          </p:nvPr>
        </p:nvSpPr>
        <p:spPr>
          <a:xfrm>
            <a:off x="1283094" y="1290750"/>
            <a:ext cx="65778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500" b="1">
                <a:solidFill>
                  <a:srgbClr val="80686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50" name="Google Shape;50;p2"/>
          <p:cNvSpPr txBox="1">
            <a:spLocks noGrp="1"/>
          </p:cNvSpPr>
          <p:nvPr>
            <p:ph type="subTitle" idx="1"/>
          </p:nvPr>
        </p:nvSpPr>
        <p:spPr>
          <a:xfrm>
            <a:off x="1283100" y="3394625"/>
            <a:ext cx="6577800" cy="458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Manjari"/>
                <a:ea typeface="Manjari"/>
                <a:cs typeface="Manjari"/>
                <a:sym typeface="Manjari"/>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3283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3"/>
          <p:cNvSpPr/>
          <p:nvPr/>
        </p:nvSpPr>
        <p:spPr>
          <a:xfrm>
            <a:off x="6710333" y="1328994"/>
            <a:ext cx="2375400" cy="2375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 name="Google Shape;53;p3"/>
          <p:cNvGrpSpPr/>
          <p:nvPr/>
        </p:nvGrpSpPr>
        <p:grpSpPr>
          <a:xfrm>
            <a:off x="6352643" y="607781"/>
            <a:ext cx="2270935" cy="2260334"/>
            <a:chOff x="6762468" y="1386456"/>
            <a:chExt cx="2270935" cy="2260334"/>
          </a:xfrm>
        </p:grpSpPr>
        <p:sp>
          <p:nvSpPr>
            <p:cNvPr id="54" name="Google Shape;54;p3"/>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3"/>
          <p:cNvSpPr/>
          <p:nvPr/>
        </p:nvSpPr>
        <p:spPr>
          <a:xfrm rot="8100000">
            <a:off x="402124" y="-93526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641525" y="2945026"/>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a:hlinkClick r:id="" action="ppaction://noaction"/>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0" name="Google Shape;90;p3"/>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6"/>
        <p:cNvGrpSpPr/>
        <p:nvPr/>
      </p:nvGrpSpPr>
      <p:grpSpPr>
        <a:xfrm>
          <a:off x="0" y="0"/>
          <a:ext cx="0" cy="0"/>
          <a:chOff x="0" y="0"/>
          <a:chExt cx="0" cy="0"/>
        </a:xfrm>
      </p:grpSpPr>
      <p:sp>
        <p:nvSpPr>
          <p:cNvPr id="97" name="Google Shape;97;p5"/>
          <p:cNvSpPr/>
          <p:nvPr/>
        </p:nvSpPr>
        <p:spPr>
          <a:xfrm flipH="1">
            <a:off x="75" y="1620000"/>
            <a:ext cx="9143837" cy="2281200"/>
          </a:xfrm>
          <a:custGeom>
            <a:avLst/>
            <a:gdLst/>
            <a:ahLst/>
            <a:cxnLst/>
            <a:rect l="l" t="t" r="r" b="b"/>
            <a:pathLst>
              <a:path w="305584" h="121664" extrusionOk="0">
                <a:moveTo>
                  <a:pt x="219307" y="0"/>
                </a:moveTo>
                <a:cubicBezTo>
                  <a:pt x="203338" y="0"/>
                  <a:pt x="187335" y="4914"/>
                  <a:pt x="174406" y="14271"/>
                </a:cubicBezTo>
                <a:cubicBezTo>
                  <a:pt x="167072" y="19544"/>
                  <a:pt x="160755" y="26102"/>
                  <a:pt x="153475" y="31428"/>
                </a:cubicBezTo>
                <a:cubicBezTo>
                  <a:pt x="146652" y="36401"/>
                  <a:pt x="138616" y="40348"/>
                  <a:pt x="130237" y="40348"/>
                </a:cubicBezTo>
                <a:cubicBezTo>
                  <a:pt x="129643" y="40348"/>
                  <a:pt x="129047" y="40328"/>
                  <a:pt x="128449" y="40287"/>
                </a:cubicBezTo>
                <a:cubicBezTo>
                  <a:pt x="122935" y="39913"/>
                  <a:pt x="117662" y="37771"/>
                  <a:pt x="112175" y="37076"/>
                </a:cubicBezTo>
                <a:cubicBezTo>
                  <a:pt x="110880" y="36911"/>
                  <a:pt x="109574" y="36830"/>
                  <a:pt x="108268" y="36830"/>
                </a:cubicBezTo>
                <a:cubicBezTo>
                  <a:pt x="102130" y="36830"/>
                  <a:pt x="95990" y="38624"/>
                  <a:pt x="90870" y="42000"/>
                </a:cubicBezTo>
                <a:cubicBezTo>
                  <a:pt x="84982" y="45881"/>
                  <a:pt x="80351" y="51743"/>
                  <a:pt x="73794" y="54339"/>
                </a:cubicBezTo>
                <a:cubicBezTo>
                  <a:pt x="70523" y="55637"/>
                  <a:pt x="67081" y="56009"/>
                  <a:pt x="63565" y="56009"/>
                </a:cubicBezTo>
                <a:cubicBezTo>
                  <a:pt x="58850" y="56009"/>
                  <a:pt x="54001" y="55340"/>
                  <a:pt x="49253" y="55340"/>
                </a:cubicBezTo>
                <a:cubicBezTo>
                  <a:pt x="46444" y="55340"/>
                  <a:pt x="43669" y="55575"/>
                  <a:pt x="40979" y="56320"/>
                </a:cubicBezTo>
                <a:cubicBezTo>
                  <a:pt x="25348" y="60629"/>
                  <a:pt x="16515" y="80811"/>
                  <a:pt x="322" y="81212"/>
                </a:cubicBezTo>
                <a:lnTo>
                  <a:pt x="1" y="105140"/>
                </a:lnTo>
                <a:cubicBezTo>
                  <a:pt x="1" y="105140"/>
                  <a:pt x="15474" y="110471"/>
                  <a:pt x="34154" y="110471"/>
                </a:cubicBezTo>
                <a:cubicBezTo>
                  <a:pt x="45744" y="110471"/>
                  <a:pt x="58569" y="108419"/>
                  <a:pt x="69698" y="101768"/>
                </a:cubicBezTo>
                <a:cubicBezTo>
                  <a:pt x="77727" y="96977"/>
                  <a:pt x="84000" y="95050"/>
                  <a:pt x="89631" y="95050"/>
                </a:cubicBezTo>
                <a:cubicBezTo>
                  <a:pt x="104388" y="95050"/>
                  <a:pt x="114744" y="108287"/>
                  <a:pt x="140761" y="117934"/>
                </a:cubicBezTo>
                <a:cubicBezTo>
                  <a:pt x="147990" y="120617"/>
                  <a:pt x="154305" y="121664"/>
                  <a:pt x="160177" y="121664"/>
                </a:cubicBezTo>
                <a:cubicBezTo>
                  <a:pt x="181037" y="121664"/>
                  <a:pt x="196328" y="108460"/>
                  <a:pt x="227278" y="108460"/>
                </a:cubicBezTo>
                <a:cubicBezTo>
                  <a:pt x="230911" y="108460"/>
                  <a:pt x="234759" y="108642"/>
                  <a:pt x="238857" y="109048"/>
                </a:cubicBezTo>
                <a:cubicBezTo>
                  <a:pt x="240758" y="109237"/>
                  <a:pt x="242612" y="109327"/>
                  <a:pt x="244420" y="109327"/>
                </a:cubicBezTo>
                <a:cubicBezTo>
                  <a:pt x="289069" y="109327"/>
                  <a:pt x="305584" y="54072"/>
                  <a:pt x="305584" y="54072"/>
                </a:cubicBezTo>
                <a:lnTo>
                  <a:pt x="305584" y="33917"/>
                </a:lnTo>
                <a:cubicBezTo>
                  <a:pt x="282994" y="28243"/>
                  <a:pt x="264927" y="11033"/>
                  <a:pt x="242792" y="3726"/>
                </a:cubicBezTo>
                <a:cubicBezTo>
                  <a:pt x="235229" y="1223"/>
                  <a:pt x="227273" y="0"/>
                  <a:pt x="2193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5"/>
          <p:cNvSpPr/>
          <p:nvPr/>
        </p:nvSpPr>
        <p:spPr>
          <a:xfrm rot="5400000">
            <a:off x="-1596150" y="-854219"/>
            <a:ext cx="3561783" cy="302965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5"/>
          <p:cNvSpPr/>
          <p:nvPr/>
        </p:nvSpPr>
        <p:spPr>
          <a:xfrm>
            <a:off x="7699300" y="2874875"/>
            <a:ext cx="1176089" cy="153598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5"/>
          <p:cNvSpPr txBox="1">
            <a:spLocks noGrp="1"/>
          </p:cNvSpPr>
          <p:nvPr>
            <p:ph type="body" idx="1"/>
          </p:nvPr>
        </p:nvSpPr>
        <p:spPr>
          <a:xfrm>
            <a:off x="1101975" y="2260925"/>
            <a:ext cx="2954400" cy="153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Font typeface="Arial"/>
              <a:buChar char="●"/>
              <a:defRPr sz="1600"/>
            </a:lvl1pPr>
            <a:lvl2pPr marL="914400" lvl="1" indent="-317500">
              <a:spcBef>
                <a:spcPts val="0"/>
              </a:spcBef>
              <a:spcAft>
                <a:spcPts val="0"/>
              </a:spcAft>
              <a:buClr>
                <a:srgbClr val="000000"/>
              </a:buClr>
              <a:buSzPts val="1400"/>
              <a:buFont typeface="Arial"/>
              <a:buChar char="○"/>
              <a:defRPr sz="1200"/>
            </a:lvl2pPr>
            <a:lvl3pPr marL="1371600" lvl="2" indent="-317500">
              <a:spcBef>
                <a:spcPts val="0"/>
              </a:spcBef>
              <a:spcAft>
                <a:spcPts val="0"/>
              </a:spcAft>
              <a:buClr>
                <a:srgbClr val="000000"/>
              </a:buClr>
              <a:buSzPts val="1400"/>
              <a:buFont typeface="Arial"/>
              <a:buChar char="■"/>
              <a:defRPr sz="1200"/>
            </a:lvl3pPr>
            <a:lvl4pPr marL="1828800" lvl="3" indent="-317500">
              <a:spcBef>
                <a:spcPts val="0"/>
              </a:spcBef>
              <a:spcAft>
                <a:spcPts val="0"/>
              </a:spcAft>
              <a:buClr>
                <a:srgbClr val="000000"/>
              </a:buClr>
              <a:buSzPts val="1400"/>
              <a:buFont typeface="Arial"/>
              <a:buChar char="●"/>
              <a:defRPr sz="1200"/>
            </a:lvl4pPr>
            <a:lvl5pPr marL="2286000" lvl="4" indent="-317500">
              <a:spcBef>
                <a:spcPts val="0"/>
              </a:spcBef>
              <a:spcAft>
                <a:spcPts val="0"/>
              </a:spcAft>
              <a:buClr>
                <a:srgbClr val="000000"/>
              </a:buClr>
              <a:buSzPts val="1400"/>
              <a:buFont typeface="Arial"/>
              <a:buChar char="○"/>
              <a:defRPr sz="1200"/>
            </a:lvl5pPr>
            <a:lvl6pPr marL="2743200" lvl="5" indent="-317500">
              <a:spcBef>
                <a:spcPts val="0"/>
              </a:spcBef>
              <a:spcAft>
                <a:spcPts val="0"/>
              </a:spcAft>
              <a:buClr>
                <a:srgbClr val="000000"/>
              </a:buClr>
              <a:buSzPts val="1400"/>
              <a:buFont typeface="Arial"/>
              <a:buChar char="■"/>
              <a:defRPr sz="1200"/>
            </a:lvl6pPr>
            <a:lvl7pPr marL="3200400" lvl="6" indent="-317500">
              <a:spcBef>
                <a:spcPts val="0"/>
              </a:spcBef>
              <a:spcAft>
                <a:spcPts val="0"/>
              </a:spcAft>
              <a:buClr>
                <a:srgbClr val="000000"/>
              </a:buClr>
              <a:buSzPts val="1400"/>
              <a:buFont typeface="Arial"/>
              <a:buChar char="●"/>
              <a:defRPr sz="1200"/>
            </a:lvl7pPr>
            <a:lvl8pPr marL="3657600" lvl="7" indent="-317500">
              <a:spcBef>
                <a:spcPts val="0"/>
              </a:spcBef>
              <a:spcAft>
                <a:spcPts val="0"/>
              </a:spcAft>
              <a:buClr>
                <a:srgbClr val="000000"/>
              </a:buClr>
              <a:buSzPts val="1400"/>
              <a:buFont typeface="Arial"/>
              <a:buChar char="○"/>
              <a:defRPr sz="1200"/>
            </a:lvl8pPr>
            <a:lvl9pPr marL="4114800" lvl="8" indent="-317500">
              <a:spcBef>
                <a:spcPts val="0"/>
              </a:spcBef>
              <a:spcAft>
                <a:spcPts val="0"/>
              </a:spcAft>
              <a:buClr>
                <a:srgbClr val="000000"/>
              </a:buClr>
              <a:buSzPts val="1400"/>
              <a:buFont typeface="Arial"/>
              <a:buChar char="■"/>
              <a:defRPr sz="1200"/>
            </a:lvl9pPr>
          </a:lstStyle>
          <a:p>
            <a:endParaRPr/>
          </a:p>
        </p:txBody>
      </p:sp>
      <p:sp>
        <p:nvSpPr>
          <p:cNvPr id="101" name="Google Shape;101;p5"/>
          <p:cNvSpPr txBox="1">
            <a:spLocks noGrp="1"/>
          </p:cNvSpPr>
          <p:nvPr>
            <p:ph type="body" idx="2"/>
          </p:nvPr>
        </p:nvSpPr>
        <p:spPr>
          <a:xfrm>
            <a:off x="5071000" y="2260925"/>
            <a:ext cx="2954400" cy="153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Font typeface="Arial"/>
              <a:buChar char="●"/>
              <a:defRPr sz="1600"/>
            </a:lvl1pPr>
            <a:lvl2pPr marL="914400" lvl="1" indent="-317500">
              <a:spcBef>
                <a:spcPts val="0"/>
              </a:spcBef>
              <a:spcAft>
                <a:spcPts val="0"/>
              </a:spcAft>
              <a:buClr>
                <a:srgbClr val="000000"/>
              </a:buClr>
              <a:buSzPts val="1400"/>
              <a:buFont typeface="Arial"/>
              <a:buChar char="○"/>
              <a:defRPr sz="1200"/>
            </a:lvl2pPr>
            <a:lvl3pPr marL="1371600" lvl="2" indent="-317500">
              <a:spcBef>
                <a:spcPts val="0"/>
              </a:spcBef>
              <a:spcAft>
                <a:spcPts val="0"/>
              </a:spcAft>
              <a:buClr>
                <a:srgbClr val="000000"/>
              </a:buClr>
              <a:buSzPts val="1400"/>
              <a:buFont typeface="Arial"/>
              <a:buChar char="■"/>
              <a:defRPr sz="1200"/>
            </a:lvl3pPr>
            <a:lvl4pPr marL="1828800" lvl="3" indent="-317500">
              <a:spcBef>
                <a:spcPts val="0"/>
              </a:spcBef>
              <a:spcAft>
                <a:spcPts val="0"/>
              </a:spcAft>
              <a:buClr>
                <a:srgbClr val="000000"/>
              </a:buClr>
              <a:buSzPts val="1400"/>
              <a:buFont typeface="Arial"/>
              <a:buChar char="●"/>
              <a:defRPr sz="1200"/>
            </a:lvl4pPr>
            <a:lvl5pPr marL="2286000" lvl="4" indent="-317500">
              <a:spcBef>
                <a:spcPts val="0"/>
              </a:spcBef>
              <a:spcAft>
                <a:spcPts val="0"/>
              </a:spcAft>
              <a:buClr>
                <a:srgbClr val="000000"/>
              </a:buClr>
              <a:buSzPts val="1400"/>
              <a:buFont typeface="Arial"/>
              <a:buChar char="○"/>
              <a:defRPr sz="1200"/>
            </a:lvl5pPr>
            <a:lvl6pPr marL="2743200" lvl="5" indent="-317500">
              <a:spcBef>
                <a:spcPts val="0"/>
              </a:spcBef>
              <a:spcAft>
                <a:spcPts val="0"/>
              </a:spcAft>
              <a:buClr>
                <a:srgbClr val="000000"/>
              </a:buClr>
              <a:buSzPts val="1400"/>
              <a:buFont typeface="Arial"/>
              <a:buChar char="■"/>
              <a:defRPr sz="1200"/>
            </a:lvl6pPr>
            <a:lvl7pPr marL="3200400" lvl="6" indent="-317500">
              <a:spcBef>
                <a:spcPts val="0"/>
              </a:spcBef>
              <a:spcAft>
                <a:spcPts val="0"/>
              </a:spcAft>
              <a:buClr>
                <a:srgbClr val="000000"/>
              </a:buClr>
              <a:buSzPts val="1400"/>
              <a:buFont typeface="Arial"/>
              <a:buChar char="●"/>
              <a:defRPr sz="1200"/>
            </a:lvl7pPr>
            <a:lvl8pPr marL="3657600" lvl="7" indent="-317500">
              <a:spcBef>
                <a:spcPts val="0"/>
              </a:spcBef>
              <a:spcAft>
                <a:spcPts val="0"/>
              </a:spcAft>
              <a:buClr>
                <a:srgbClr val="000000"/>
              </a:buClr>
              <a:buSzPts val="1400"/>
              <a:buFont typeface="Arial"/>
              <a:buChar char="○"/>
              <a:defRPr sz="1200"/>
            </a:lvl8pPr>
            <a:lvl9pPr marL="4114800" lvl="8" indent="-317500">
              <a:spcBef>
                <a:spcPts val="0"/>
              </a:spcBef>
              <a:spcAft>
                <a:spcPts val="0"/>
              </a:spcAft>
              <a:buClr>
                <a:srgbClr val="000000"/>
              </a:buClr>
              <a:buSzPts val="1400"/>
              <a:buFont typeface="Arial"/>
              <a:buChar char="■"/>
              <a:defRPr sz="1200"/>
            </a:lvl9pPr>
          </a:lstStyle>
          <a:p>
            <a:endParaRPr/>
          </a:p>
        </p:txBody>
      </p:sp>
      <p:sp>
        <p:nvSpPr>
          <p:cNvPr id="102" name="Google Shape;102;p5"/>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3" name="Google Shape;103;p5"/>
          <p:cNvSpPr txBox="1">
            <a:spLocks noGrp="1"/>
          </p:cNvSpPr>
          <p:nvPr>
            <p:ph type="subTitle" idx="3"/>
          </p:nvPr>
        </p:nvSpPr>
        <p:spPr>
          <a:xfrm>
            <a:off x="1118600" y="1666100"/>
            <a:ext cx="2954400" cy="467400"/>
          </a:xfrm>
          <a:prstGeom prst="rect">
            <a:avLst/>
          </a:prstGeom>
        </p:spPr>
        <p:txBody>
          <a:bodyPr spcFirstLastPara="1" wrap="square" lIns="91425" tIns="91425" rIns="91425" bIns="91425" anchor="t" anchorCtr="0">
            <a:noAutofit/>
          </a:bodyPr>
          <a:lstStyle>
            <a:lvl1pPr lvl="0" algn="ctr">
              <a:spcBef>
                <a:spcPts val="0"/>
              </a:spcBef>
              <a:spcAft>
                <a:spcPts val="0"/>
              </a:spcAft>
              <a:buSzPts val="2200"/>
              <a:buFont typeface="Hammersmith One"/>
              <a:buNone/>
              <a:defRPr sz="2200" b="1">
                <a:solidFill>
                  <a:schemeClr val="dk1"/>
                </a:solidFill>
                <a:latin typeface="Hammersmith One"/>
                <a:ea typeface="Hammersmith One"/>
                <a:cs typeface="Hammersmith One"/>
                <a:sym typeface="Hammersmith 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
          <p:cNvSpPr txBox="1">
            <a:spLocks noGrp="1"/>
          </p:cNvSpPr>
          <p:nvPr>
            <p:ph type="subTitle" idx="4"/>
          </p:nvPr>
        </p:nvSpPr>
        <p:spPr>
          <a:xfrm>
            <a:off x="5071000" y="1666100"/>
            <a:ext cx="2954400" cy="46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Hammersmith One"/>
              <a:buNone/>
              <a:defRPr sz="2200" b="1">
                <a:solidFill>
                  <a:schemeClr val="dk1"/>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5" name="Google Shape;105;p5"/>
          <p:cNvSpPr/>
          <p:nvPr/>
        </p:nvSpPr>
        <p:spPr>
          <a:xfrm rot="-1390808" flipH="1">
            <a:off x="4052075" y="2819900"/>
            <a:ext cx="1938821" cy="3305584"/>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6"/>
        <p:cNvGrpSpPr/>
        <p:nvPr/>
      </p:nvGrpSpPr>
      <p:grpSpPr>
        <a:xfrm>
          <a:off x="0" y="0"/>
          <a:ext cx="0" cy="0"/>
          <a:chOff x="0" y="0"/>
          <a:chExt cx="0" cy="0"/>
        </a:xfrm>
      </p:grpSpPr>
      <p:sp>
        <p:nvSpPr>
          <p:cNvPr id="107" name="Google Shape;107;p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list">
  <p:cSld name="CUSTOM_22">
    <p:spTree>
      <p:nvGrpSpPr>
        <p:cNvPr id="1" name="Shape 322"/>
        <p:cNvGrpSpPr/>
        <p:nvPr/>
      </p:nvGrpSpPr>
      <p:grpSpPr>
        <a:xfrm>
          <a:off x="0" y="0"/>
          <a:ext cx="0" cy="0"/>
          <a:chOff x="0" y="0"/>
          <a:chExt cx="0" cy="0"/>
        </a:xfrm>
      </p:grpSpPr>
      <p:sp>
        <p:nvSpPr>
          <p:cNvPr id="323" name="Google Shape;323;p17"/>
          <p:cNvSpPr/>
          <p:nvPr/>
        </p:nvSpPr>
        <p:spPr>
          <a:xfrm rot="-1781954">
            <a:off x="6294084" y="45611"/>
            <a:ext cx="4658414" cy="476516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7"/>
          <p:cNvSpPr/>
          <p:nvPr/>
        </p:nvSpPr>
        <p:spPr>
          <a:xfrm>
            <a:off x="6619750" y="1260100"/>
            <a:ext cx="1269687" cy="165822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7"/>
          <p:cNvSpPr/>
          <p:nvPr/>
        </p:nvSpPr>
        <p:spPr>
          <a:xfrm rot="1145765" flipH="1">
            <a:off x="-1426013" y="-803761"/>
            <a:ext cx="3397353" cy="3383266"/>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7"/>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7" name="Google Shape;327;p17"/>
          <p:cNvSpPr txBox="1">
            <a:spLocks noGrp="1"/>
          </p:cNvSpPr>
          <p:nvPr>
            <p:ph type="subTitle" idx="1"/>
          </p:nvPr>
        </p:nvSpPr>
        <p:spPr>
          <a:xfrm>
            <a:off x="897675" y="1577850"/>
            <a:ext cx="4809300" cy="248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a:endParaRPr/>
          </a:p>
        </p:txBody>
      </p:sp>
      <p:grpSp>
        <p:nvGrpSpPr>
          <p:cNvPr id="328" name="Google Shape;328;p17"/>
          <p:cNvGrpSpPr/>
          <p:nvPr/>
        </p:nvGrpSpPr>
        <p:grpSpPr>
          <a:xfrm rot="10800000" flipH="1">
            <a:off x="4776891" y="3572332"/>
            <a:ext cx="1696762" cy="1688828"/>
            <a:chOff x="2414491" y="671177"/>
            <a:chExt cx="1830972" cy="1822411"/>
          </a:xfrm>
        </p:grpSpPr>
        <p:sp>
          <p:nvSpPr>
            <p:cNvPr id="329" name="Google Shape;329;p1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3">
  <p:cSld name="CUSTOM_23">
    <p:spTree>
      <p:nvGrpSpPr>
        <p:cNvPr id="1" name="Shape 441"/>
        <p:cNvGrpSpPr/>
        <p:nvPr/>
      </p:nvGrpSpPr>
      <p:grpSpPr>
        <a:xfrm>
          <a:off x="0" y="0"/>
          <a:ext cx="0" cy="0"/>
          <a:chOff x="0" y="0"/>
          <a:chExt cx="0" cy="0"/>
        </a:xfrm>
      </p:grpSpPr>
      <p:sp>
        <p:nvSpPr>
          <p:cNvPr id="442" name="Google Shape;442;p20"/>
          <p:cNvSpPr txBox="1">
            <a:spLocks noGrp="1"/>
          </p:cNvSpPr>
          <p:nvPr>
            <p:ph type="title"/>
          </p:nvPr>
        </p:nvSpPr>
        <p:spPr>
          <a:xfrm>
            <a:off x="713225" y="1505738"/>
            <a:ext cx="4450800" cy="1269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43" name="Google Shape;443;p20"/>
          <p:cNvSpPr txBox="1">
            <a:spLocks noGrp="1"/>
          </p:cNvSpPr>
          <p:nvPr>
            <p:ph type="subTitle" idx="1"/>
          </p:nvPr>
        </p:nvSpPr>
        <p:spPr>
          <a:xfrm>
            <a:off x="713225" y="2725763"/>
            <a:ext cx="3231600" cy="9120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a:endParaRPr/>
          </a:p>
        </p:txBody>
      </p:sp>
      <p:grpSp>
        <p:nvGrpSpPr>
          <p:cNvPr id="444" name="Google Shape;444;p20"/>
          <p:cNvGrpSpPr/>
          <p:nvPr/>
        </p:nvGrpSpPr>
        <p:grpSpPr>
          <a:xfrm flipH="1">
            <a:off x="5418880" y="1"/>
            <a:ext cx="2277317" cy="5304377"/>
            <a:chOff x="224725" y="566950"/>
            <a:chExt cx="1850875" cy="4311100"/>
          </a:xfrm>
        </p:grpSpPr>
        <p:sp>
          <p:nvSpPr>
            <p:cNvPr id="445" name="Google Shape;445;p20"/>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0"/>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0"/>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0"/>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0"/>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0"/>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0"/>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0"/>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0"/>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0"/>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0"/>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0"/>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0"/>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0"/>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0"/>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0"/>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0"/>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0"/>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0"/>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0"/>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0"/>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0"/>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0"/>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0"/>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9" name="Google Shape;469;p20"/>
          <p:cNvSpPr/>
          <p:nvPr/>
        </p:nvSpPr>
        <p:spPr>
          <a:xfrm rot="-5035031" flipH="1">
            <a:off x="4206940" y="751857"/>
            <a:ext cx="7221377" cy="444298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0"/>
          <p:cNvSpPr/>
          <p:nvPr/>
        </p:nvSpPr>
        <p:spPr>
          <a:xfrm rot="5400000">
            <a:off x="-2021747" y="2268334"/>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0"/>
          <p:cNvSpPr/>
          <p:nvPr/>
        </p:nvSpPr>
        <p:spPr>
          <a:xfrm>
            <a:off x="1280800" y="-652650"/>
            <a:ext cx="1871779" cy="1796023"/>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3">
  <p:cSld name="CUSTOM_14">
    <p:spTree>
      <p:nvGrpSpPr>
        <p:cNvPr id="1" name="Shape 677"/>
        <p:cNvGrpSpPr/>
        <p:nvPr/>
      </p:nvGrpSpPr>
      <p:grpSpPr>
        <a:xfrm>
          <a:off x="0" y="0"/>
          <a:ext cx="0" cy="0"/>
          <a:chOff x="0" y="0"/>
          <a:chExt cx="0" cy="0"/>
        </a:xfrm>
      </p:grpSpPr>
      <p:sp>
        <p:nvSpPr>
          <p:cNvPr id="678" name="Google Shape;678;p28"/>
          <p:cNvSpPr/>
          <p:nvPr/>
        </p:nvSpPr>
        <p:spPr>
          <a:xfrm rot="5400000">
            <a:off x="-897085" y="455393"/>
            <a:ext cx="4906632" cy="4469596"/>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8"/>
          <p:cNvSpPr/>
          <p:nvPr/>
        </p:nvSpPr>
        <p:spPr>
          <a:xfrm rot="4271990">
            <a:off x="6861805" y="3034227"/>
            <a:ext cx="3403945" cy="338983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8"/>
          <p:cNvSpPr/>
          <p:nvPr/>
        </p:nvSpPr>
        <p:spPr>
          <a:xfrm>
            <a:off x="7014776" y="357427"/>
            <a:ext cx="801658" cy="707098"/>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8"/>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7">
  <p:cSld name="CUSTOM_20">
    <p:spTree>
      <p:nvGrpSpPr>
        <p:cNvPr id="1" name="Shape 697"/>
        <p:cNvGrpSpPr/>
        <p:nvPr/>
      </p:nvGrpSpPr>
      <p:grpSpPr>
        <a:xfrm>
          <a:off x="0" y="0"/>
          <a:ext cx="0" cy="0"/>
          <a:chOff x="0" y="0"/>
          <a:chExt cx="0" cy="0"/>
        </a:xfrm>
      </p:grpSpPr>
      <p:sp>
        <p:nvSpPr>
          <p:cNvPr id="698" name="Google Shape;698;p32"/>
          <p:cNvSpPr/>
          <p:nvPr/>
        </p:nvSpPr>
        <p:spPr>
          <a:xfrm rot="-5620610">
            <a:off x="8235762" y="2503251"/>
            <a:ext cx="3242370" cy="3111144"/>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2"/>
          <p:cNvSpPr/>
          <p:nvPr/>
        </p:nvSpPr>
        <p:spPr>
          <a:xfrm rot="-595142" flipH="1">
            <a:off x="-1233073" y="-485172"/>
            <a:ext cx="3397327" cy="3383240"/>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2"/>
          <p:cNvSpPr/>
          <p:nvPr/>
        </p:nvSpPr>
        <p:spPr>
          <a:xfrm rot="-7977683">
            <a:off x="6409699" y="-29230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2"/>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1pPr>
            <a:lvl2pPr lvl="1">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2pPr>
            <a:lvl3pPr lvl="2">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3pPr>
            <a:lvl4pPr lvl="3">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4pPr>
            <a:lvl5pPr lvl="4">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5pPr>
            <a:lvl6pPr lvl="5">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6pPr>
            <a:lvl7pPr lvl="6">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7pPr>
            <a:lvl8pPr lvl="7">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8pPr>
            <a:lvl9pPr lvl="8">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Manjari"/>
              <a:buChar char="●"/>
              <a:defRPr sz="1800">
                <a:solidFill>
                  <a:schemeClr val="accent2"/>
                </a:solidFill>
                <a:latin typeface="Manjari"/>
                <a:ea typeface="Manjari"/>
                <a:cs typeface="Manjari"/>
                <a:sym typeface="Manjari"/>
              </a:defRPr>
            </a:lvl1pPr>
            <a:lvl2pPr marL="914400" lvl="1"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2pPr>
            <a:lvl3pPr marL="1371600" lvl="2"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3pPr>
            <a:lvl4pPr marL="1828800" lvl="3"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4pPr>
            <a:lvl5pPr marL="2286000" lvl="4"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5pPr>
            <a:lvl6pPr marL="2743200" lvl="5"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6pPr>
            <a:lvl7pPr marL="3200400" lvl="6"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7pPr>
            <a:lvl8pPr marL="3657600" lvl="7"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8pPr>
            <a:lvl9pPr marL="4114800" lvl="8"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8" r:id="rId5"/>
    <p:sldLayoutId id="2147483663" r:id="rId6"/>
    <p:sldLayoutId id="2147483666" r:id="rId7"/>
    <p:sldLayoutId id="2147483674" r:id="rId8"/>
    <p:sldLayoutId id="2147483678" r:id="rId9"/>
    <p:sldLayoutId id="214748370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19"/>
        <p:cNvGrpSpPr/>
        <p:nvPr/>
      </p:nvGrpSpPr>
      <p:grpSpPr>
        <a:xfrm>
          <a:off x="0" y="0"/>
          <a:ext cx="0" cy="0"/>
          <a:chOff x="0" y="0"/>
          <a:chExt cx="0" cy="0"/>
        </a:xfrm>
      </p:grpSpPr>
      <p:sp>
        <p:nvSpPr>
          <p:cNvPr id="1320" name="Google Shape;1320;p54"/>
          <p:cNvSpPr txBox="1">
            <a:spLocks noGrp="1"/>
          </p:cNvSpPr>
          <p:nvPr>
            <p:ph type="ctrTitle"/>
          </p:nvPr>
        </p:nvSpPr>
        <p:spPr>
          <a:xfrm>
            <a:off x="1187624" y="1555271"/>
            <a:ext cx="6512912" cy="737812"/>
          </a:xfrm>
          <a:prstGeom prst="rect">
            <a:avLst/>
          </a:prstGeom>
        </p:spPr>
        <p:txBody>
          <a:bodyPr spcFirstLastPara="1" wrap="square" lIns="91425" tIns="91425" rIns="91425" bIns="91425" anchor="b" anchorCtr="0">
            <a:noAutofit/>
          </a:bodyPr>
          <a:lstStyle/>
          <a:p>
            <a:pPr lvl="0"/>
            <a:r>
              <a:rPr lang="en-US" sz="4400" dirty="0">
                <a:solidFill>
                  <a:schemeClr val="accent2"/>
                </a:solidFill>
                <a:latin typeface="Times New Roman" pitchFamily="18" charset="0"/>
                <a:cs typeface="Times New Roman" pitchFamily="18" charset="0"/>
              </a:rPr>
              <a:t>Amazon Business Model </a:t>
            </a:r>
            <a:endParaRPr lang="en-US" sz="4400" dirty="0">
              <a:solidFill>
                <a:schemeClr val="accent2"/>
              </a:solidFill>
              <a:latin typeface="Times New Roman" pitchFamily="18" charset="0"/>
              <a:cs typeface="Times New Roman" pitchFamily="18" charset="0"/>
            </a:endParaRPr>
          </a:p>
        </p:txBody>
      </p:sp>
      <p:sp>
        <p:nvSpPr>
          <p:cNvPr id="1321" name="Google Shape;1321;p54"/>
          <p:cNvSpPr txBox="1">
            <a:spLocks noGrp="1"/>
          </p:cNvSpPr>
          <p:nvPr>
            <p:ph type="subTitle" idx="1"/>
          </p:nvPr>
        </p:nvSpPr>
        <p:spPr>
          <a:xfrm>
            <a:off x="3347864" y="3786514"/>
            <a:ext cx="2232248" cy="45079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b="1" dirty="0">
                <a:solidFill>
                  <a:schemeClr val="tx1">
                    <a:lumMod val="50000"/>
                  </a:schemeClr>
                </a:solidFill>
                <a:latin typeface="Times New Roman" pitchFamily="18" charset="0"/>
                <a:cs typeface="Times New Roman" pitchFamily="18" charset="0"/>
              </a:rPr>
              <a:t>Boushra Hweidi | 2674 |  </a:t>
            </a:r>
            <a:endParaRPr b="1" dirty="0">
              <a:solidFill>
                <a:schemeClr val="tx1">
                  <a:lumMod val="50000"/>
                </a:schemeClr>
              </a:solidFill>
              <a:latin typeface="Times New Roman" pitchFamily="18" charset="0"/>
              <a:cs typeface="Times New Roman" pitchFamily="18" charset="0"/>
            </a:endParaRPr>
          </a:p>
        </p:txBody>
      </p:sp>
      <p:sp>
        <p:nvSpPr>
          <p:cNvPr id="4" name="Google Shape;1321;p54"/>
          <p:cNvSpPr txBox="1">
            <a:spLocks/>
          </p:cNvSpPr>
          <p:nvPr/>
        </p:nvSpPr>
        <p:spPr>
          <a:xfrm>
            <a:off x="2627784" y="108893"/>
            <a:ext cx="3384376" cy="72008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accent2"/>
              </a:buClr>
              <a:buSzPts val="2800"/>
              <a:buFont typeface="Manjari"/>
              <a:buNone/>
              <a:defRPr sz="1500" b="0" i="0" u="none" strike="noStrike" cap="none">
                <a:solidFill>
                  <a:schemeClr val="accent2"/>
                </a:solidFill>
                <a:latin typeface="Manjari"/>
                <a:ea typeface="Manjari"/>
                <a:cs typeface="Manjari"/>
                <a:sym typeface="Manjari"/>
              </a:defRPr>
            </a:lvl1pPr>
            <a:lvl2pPr marL="914400" marR="0" lvl="1"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2pPr>
            <a:lvl3pPr marL="1371600" marR="0" lvl="2"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3pPr>
            <a:lvl4pPr marL="1828800" marR="0" lvl="3"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4pPr>
            <a:lvl5pPr marL="2286000" marR="0" lvl="4"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5pPr>
            <a:lvl6pPr marL="2743200" marR="0" lvl="5"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6pPr>
            <a:lvl7pPr marL="3200400" marR="0" lvl="6"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7pPr>
            <a:lvl8pPr marL="3657600" marR="0" lvl="7"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8pPr>
            <a:lvl9pPr marL="4114800" marR="0" lvl="8"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9pPr>
          </a:lstStyle>
          <a:p>
            <a:r>
              <a:rPr lang="en-US" sz="1700" spc="225" dirty="0">
                <a:solidFill>
                  <a:schemeClr val="tx1">
                    <a:lumMod val="50000"/>
                  </a:schemeClr>
                </a:solidFill>
                <a:latin typeface="Times New Roman" pitchFamily="18" charset="0"/>
                <a:ea typeface="Poppins SemiBold" charset="0"/>
                <a:cs typeface="Times New Roman" pitchFamily="18" charset="0"/>
              </a:rPr>
              <a:t>Libyan International </a:t>
            </a:r>
          </a:p>
          <a:p>
            <a:r>
              <a:rPr lang="en-US" sz="1700" spc="225" dirty="0">
                <a:solidFill>
                  <a:schemeClr val="tx1">
                    <a:lumMod val="50000"/>
                  </a:schemeClr>
                </a:solidFill>
                <a:latin typeface="Times New Roman" pitchFamily="18" charset="0"/>
                <a:ea typeface="Poppins SemiBold" charset="0"/>
                <a:cs typeface="Times New Roman" pitchFamily="18" charset="0"/>
              </a:rPr>
              <a:t>Medical University</a:t>
            </a:r>
          </a:p>
        </p:txBody>
      </p:sp>
      <p:sp>
        <p:nvSpPr>
          <p:cNvPr id="5" name="Google Shape;1321;p54"/>
          <p:cNvSpPr txBox="1">
            <a:spLocks/>
          </p:cNvSpPr>
          <p:nvPr/>
        </p:nvSpPr>
        <p:spPr>
          <a:xfrm>
            <a:off x="1907704" y="678307"/>
            <a:ext cx="4824536" cy="4917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accent2"/>
              </a:buClr>
              <a:buSzPts val="2800"/>
              <a:buFont typeface="Manjari"/>
              <a:buNone/>
              <a:defRPr sz="1500" b="0" i="0" u="none" strike="noStrike" cap="none">
                <a:solidFill>
                  <a:schemeClr val="accent2"/>
                </a:solidFill>
                <a:latin typeface="Manjari"/>
                <a:ea typeface="Manjari"/>
                <a:cs typeface="Manjari"/>
                <a:sym typeface="Manjari"/>
              </a:defRPr>
            </a:lvl1pPr>
            <a:lvl2pPr marL="914400" marR="0" lvl="1"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2pPr>
            <a:lvl3pPr marL="1371600" marR="0" lvl="2"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3pPr>
            <a:lvl4pPr marL="1828800" marR="0" lvl="3"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4pPr>
            <a:lvl5pPr marL="2286000" marR="0" lvl="4"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5pPr>
            <a:lvl6pPr marL="2743200" marR="0" lvl="5"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6pPr>
            <a:lvl7pPr marL="3200400" marR="0" lvl="6"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7pPr>
            <a:lvl8pPr marL="3657600" marR="0" lvl="7"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8pPr>
            <a:lvl9pPr marL="4114800" marR="0" lvl="8"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9pPr>
          </a:lstStyle>
          <a:p>
            <a:r>
              <a:rPr lang="en-US" sz="1800" spc="225" dirty="0">
                <a:solidFill>
                  <a:schemeClr val="tx1">
                    <a:lumMod val="50000"/>
                  </a:schemeClr>
                </a:solidFill>
                <a:latin typeface="Times New Roman" pitchFamily="18" charset="0"/>
                <a:ea typeface="Poppins SemiBold" charset="0"/>
                <a:cs typeface="Times New Roman" pitchFamily="18" charset="0"/>
              </a:rPr>
              <a:t>Faculty of Business Administration</a:t>
            </a:r>
          </a:p>
          <a:p>
            <a:endParaRPr lang="en-US" sz="1600" spc="225" dirty="0">
              <a:solidFill>
                <a:schemeClr val="tx1">
                  <a:lumMod val="50000"/>
                </a:schemeClr>
              </a:solidFill>
              <a:latin typeface="Times New Roman" pitchFamily="18" charset="0"/>
              <a:ea typeface="Poppins SemiBold" charset="0"/>
              <a:cs typeface="Times New Roman" pitchFamily="18" charset="0"/>
            </a:endParaRPr>
          </a:p>
        </p:txBody>
      </p:sp>
      <p:sp>
        <p:nvSpPr>
          <p:cNvPr id="6" name="Google Shape;1321;p54"/>
          <p:cNvSpPr txBox="1">
            <a:spLocks/>
          </p:cNvSpPr>
          <p:nvPr/>
        </p:nvSpPr>
        <p:spPr>
          <a:xfrm>
            <a:off x="1319104" y="2711831"/>
            <a:ext cx="6577800" cy="458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accent2"/>
              </a:buClr>
              <a:buSzPts val="2800"/>
              <a:buFont typeface="Manjari"/>
              <a:buNone/>
              <a:defRPr sz="1500" b="0" i="0" u="none" strike="noStrike" cap="none">
                <a:solidFill>
                  <a:schemeClr val="accent2"/>
                </a:solidFill>
                <a:latin typeface="Manjari"/>
                <a:ea typeface="Manjari"/>
                <a:cs typeface="Manjari"/>
                <a:sym typeface="Manjari"/>
              </a:defRPr>
            </a:lvl1pPr>
            <a:lvl2pPr marL="914400" marR="0" lvl="1"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2pPr>
            <a:lvl3pPr marL="1371600" marR="0" lvl="2"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3pPr>
            <a:lvl4pPr marL="1828800" marR="0" lvl="3"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4pPr>
            <a:lvl5pPr marL="2286000" marR="0" lvl="4"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5pPr>
            <a:lvl6pPr marL="2743200" marR="0" lvl="5"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6pPr>
            <a:lvl7pPr marL="3200400" marR="0" lvl="6"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7pPr>
            <a:lvl8pPr marL="3657600" marR="0" lvl="7"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8pPr>
            <a:lvl9pPr marL="4114800" marR="0" lvl="8"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9pPr>
          </a:lstStyle>
          <a:p>
            <a:r>
              <a:rPr lang="en-US" sz="1600" b="1" spc="225" dirty="0">
                <a:solidFill>
                  <a:schemeClr val="tx1">
                    <a:lumMod val="50000"/>
                  </a:schemeClr>
                </a:solidFill>
                <a:latin typeface="Times New Roman" pitchFamily="18" charset="0"/>
                <a:ea typeface="Poppins SemiBold" charset="0"/>
                <a:cs typeface="Times New Roman" pitchFamily="18" charset="0"/>
              </a:rPr>
              <a:t>Module:</a:t>
            </a:r>
            <a:r>
              <a:rPr lang="en-US" sz="1600" dirty="0">
                <a:solidFill>
                  <a:schemeClr val="tx1">
                    <a:lumMod val="50000"/>
                  </a:schemeClr>
                </a:solidFill>
              </a:rPr>
              <a:t> </a:t>
            </a:r>
            <a:r>
              <a:rPr lang="en-US" sz="1600" b="1" dirty="0">
                <a:solidFill>
                  <a:schemeClr val="tx1">
                    <a:lumMod val="50000"/>
                  </a:schemeClr>
                </a:solidFill>
                <a:latin typeface="Times New Roman" pitchFamily="18" charset="0"/>
                <a:cs typeface="Times New Roman" pitchFamily="18" charset="0"/>
              </a:rPr>
              <a:t>Entrepreneurship</a:t>
            </a:r>
            <a:endParaRPr lang="en-US" sz="1600" b="1" spc="225" dirty="0">
              <a:solidFill>
                <a:schemeClr val="tx1">
                  <a:lumMod val="50000"/>
                </a:schemeClr>
              </a:solidFill>
              <a:latin typeface="Times New Roman" pitchFamily="18" charset="0"/>
              <a:ea typeface="Poppins SemiBold" charset="0"/>
              <a:cs typeface="Times New Roman" pitchFamily="18" charset="0"/>
            </a:endParaRPr>
          </a:p>
        </p:txBody>
      </p:sp>
      <p:sp>
        <p:nvSpPr>
          <p:cNvPr id="7" name="Google Shape;1321;p54"/>
          <p:cNvSpPr txBox="1">
            <a:spLocks/>
          </p:cNvSpPr>
          <p:nvPr/>
        </p:nvSpPr>
        <p:spPr>
          <a:xfrm>
            <a:off x="1319104" y="3080961"/>
            <a:ext cx="6577800" cy="458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accent2"/>
              </a:buClr>
              <a:buSzPts val="2800"/>
              <a:buFont typeface="Manjari"/>
              <a:buNone/>
              <a:defRPr sz="1500" b="0" i="0" u="none" strike="noStrike" cap="none">
                <a:solidFill>
                  <a:schemeClr val="accent2"/>
                </a:solidFill>
                <a:latin typeface="Manjari"/>
                <a:ea typeface="Manjari"/>
                <a:cs typeface="Manjari"/>
                <a:sym typeface="Manjari"/>
              </a:defRPr>
            </a:lvl1pPr>
            <a:lvl2pPr marL="914400" marR="0" lvl="1"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2pPr>
            <a:lvl3pPr marL="1371600" marR="0" lvl="2"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3pPr>
            <a:lvl4pPr marL="1828800" marR="0" lvl="3"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4pPr>
            <a:lvl5pPr marL="2286000" marR="0" lvl="4"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5pPr>
            <a:lvl6pPr marL="2743200" marR="0" lvl="5"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6pPr>
            <a:lvl7pPr marL="3200400" marR="0" lvl="6"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7pPr>
            <a:lvl8pPr marL="3657600" marR="0" lvl="7"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8pPr>
            <a:lvl9pPr marL="4114800" marR="0" lvl="8" indent="-317500" algn="ctr" rtl="0">
              <a:lnSpc>
                <a:spcPct val="100000"/>
              </a:lnSpc>
              <a:spcBef>
                <a:spcPts val="0"/>
              </a:spcBef>
              <a:spcAft>
                <a:spcPts val="0"/>
              </a:spcAft>
              <a:buClr>
                <a:schemeClr val="accent2"/>
              </a:buClr>
              <a:buSzPts val="2800"/>
              <a:buFont typeface="Manjari"/>
              <a:buNone/>
              <a:defRPr sz="2800" b="0" i="0" u="none" strike="noStrike" cap="none">
                <a:solidFill>
                  <a:schemeClr val="accent2"/>
                </a:solidFill>
                <a:latin typeface="Manjari"/>
                <a:ea typeface="Manjari"/>
                <a:cs typeface="Manjari"/>
                <a:sym typeface="Manjari"/>
              </a:defRPr>
            </a:lvl9pPr>
          </a:lstStyle>
          <a:p>
            <a:r>
              <a:rPr lang="en-US" sz="1600" b="1" spc="225" dirty="0">
                <a:solidFill>
                  <a:schemeClr val="tx1">
                    <a:lumMod val="50000"/>
                  </a:schemeClr>
                </a:solidFill>
                <a:latin typeface="Times New Roman" pitchFamily="18" charset="0"/>
                <a:ea typeface="Poppins SemiBold" charset="0"/>
                <a:cs typeface="Times New Roman" pitchFamily="18" charset="0"/>
              </a:rPr>
              <a:t>Instructor: </a:t>
            </a:r>
            <a:r>
              <a:rPr lang="en-US" sz="1600" b="1" spc="225" dirty="0" err="1">
                <a:solidFill>
                  <a:schemeClr val="tx1">
                    <a:lumMod val="50000"/>
                  </a:schemeClr>
                </a:solidFill>
                <a:latin typeface="Times New Roman" pitchFamily="18" charset="0"/>
                <a:ea typeface="Poppins SemiBold" charset="0"/>
                <a:cs typeface="Times New Roman" pitchFamily="18" charset="0"/>
              </a:rPr>
              <a:t>Mr.</a:t>
            </a:r>
            <a:r>
              <a:rPr lang="en-US" sz="1600" b="1" dirty="0" err="1">
                <a:solidFill>
                  <a:schemeClr val="tx1">
                    <a:lumMod val="50000"/>
                  </a:schemeClr>
                </a:solidFill>
                <a:latin typeface="Times New Roman" pitchFamily="18" charset="0"/>
                <a:cs typeface="Times New Roman" pitchFamily="18" charset="0"/>
              </a:rPr>
              <a:t>Mohammed</a:t>
            </a:r>
            <a:r>
              <a:rPr lang="en-US" sz="1600" b="1" dirty="0">
                <a:solidFill>
                  <a:schemeClr val="tx1">
                    <a:lumMod val="50000"/>
                  </a:schemeClr>
                </a:solidFill>
                <a:latin typeface="Times New Roman" pitchFamily="18" charset="0"/>
                <a:cs typeface="Times New Roman" pitchFamily="18" charset="0"/>
              </a:rPr>
              <a:t> Alzwawi</a:t>
            </a:r>
          </a:p>
          <a:p>
            <a:endParaRPr lang="en-US" sz="1600" b="1" spc="225" dirty="0">
              <a:solidFill>
                <a:schemeClr val="tx1">
                  <a:lumMod val="50000"/>
                </a:schemeClr>
              </a:solidFill>
              <a:latin typeface="Times New Roman" pitchFamily="18" charset="0"/>
              <a:ea typeface="Poppins SemiBold" charset="0"/>
              <a:cs typeface="Times New Roman" pitchFamily="18" charset="0"/>
            </a:endParaRPr>
          </a:p>
        </p:txBody>
      </p:sp>
      <p:sp>
        <p:nvSpPr>
          <p:cNvPr id="8" name="TextBox 22">
            <a:extLst>
              <a:ext uri="{FF2B5EF4-FFF2-40B4-BE49-F238E27FC236}">
                <a16:creationId xmlns:a16="http://schemas.microsoft.com/office/drawing/2014/main" id="{9B1BD23F-49AB-CA49-A064-42DF2BB2669A}"/>
              </a:ext>
            </a:extLst>
          </p:cNvPr>
          <p:cNvSpPr txBox="1"/>
          <p:nvPr/>
        </p:nvSpPr>
        <p:spPr>
          <a:xfrm>
            <a:off x="2979596" y="3447960"/>
            <a:ext cx="3164649" cy="338554"/>
          </a:xfrm>
          <a:prstGeom prst="rect">
            <a:avLst/>
          </a:prstGeom>
          <a:noFill/>
        </p:spPr>
        <p:txBody>
          <a:bodyPr wrap="none" rtlCol="0" anchor="ctr" anchorCtr="0">
            <a:spAutoFit/>
          </a:bodyPr>
          <a:lstStyle/>
          <a:p>
            <a:pPr algn="ctr"/>
            <a:r>
              <a:rPr lang="en-US" sz="1600" b="1" spc="225" dirty="0">
                <a:solidFill>
                  <a:schemeClr val="tx1">
                    <a:lumMod val="50000"/>
                  </a:schemeClr>
                </a:solidFill>
                <a:latin typeface="Times New Roman" pitchFamily="18" charset="0"/>
                <a:ea typeface="Poppins SemiBold" charset="0"/>
                <a:cs typeface="Times New Roman" pitchFamily="18" charset="0"/>
              </a:rPr>
              <a:t>Presented &amp; prepared by:</a:t>
            </a:r>
          </a:p>
        </p:txBody>
      </p:sp>
      <p:cxnSp>
        <p:nvCxnSpPr>
          <p:cNvPr id="3" name="رابط مستقيم 2"/>
          <p:cNvCxnSpPr/>
          <p:nvPr/>
        </p:nvCxnSpPr>
        <p:spPr>
          <a:xfrm>
            <a:off x="1423304" y="2571750"/>
            <a:ext cx="6277232" cy="0"/>
          </a:xfrm>
          <a:prstGeom prst="line">
            <a:avLst/>
          </a:prstGeom>
        </p:spPr>
        <p:style>
          <a:lnRef idx="2">
            <a:schemeClr val="accent3"/>
          </a:lnRef>
          <a:fillRef idx="0">
            <a:schemeClr val="accent3"/>
          </a:fillRef>
          <a:effectRef idx="1">
            <a:schemeClr val="accent3"/>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95125" y="0"/>
            <a:ext cx="6225553"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4" name="Google Shape;449;p37">
            <a:extLst>
              <a:ext uri="{FF2B5EF4-FFF2-40B4-BE49-F238E27FC236}">
                <a16:creationId xmlns:a16="http://schemas.microsoft.com/office/drawing/2014/main" id="{6AB8FB9F-BF06-41A9-93FB-E0C3BA20039F}"/>
              </a:ext>
            </a:extLst>
          </p:cNvPr>
          <p:cNvSpPr/>
          <p:nvPr/>
        </p:nvSpPr>
        <p:spPr>
          <a:xfrm>
            <a:off x="2430966" y="1066138"/>
            <a:ext cx="1153014" cy="1093175"/>
          </a:xfrm>
          <a:prstGeom prst="ellipse">
            <a:avLst/>
          </a:prstGeom>
          <a:solidFill>
            <a:schemeClr val="bg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 name="Straight Connector 12"/>
          <p:cNvCxnSpPr>
            <a:cxnSpLocks/>
          </p:cNvCxnSpPr>
          <p:nvPr/>
        </p:nvCxnSpPr>
        <p:spPr>
          <a:xfrm>
            <a:off x="7686876" y="3279591"/>
            <a:ext cx="447346"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87655" y="2564238"/>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22" name="Hexagon 21"/>
          <p:cNvSpPr/>
          <p:nvPr/>
        </p:nvSpPr>
        <p:spPr>
          <a:xfrm rot="5400000">
            <a:off x="7557293" y="1819852"/>
            <a:ext cx="710148" cy="612197"/>
          </a:xfrm>
          <a:prstGeom prst="hexagon">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7761016" y="2002118"/>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4" name="Straight Connector 3">
            <a:extLst>
              <a:ext uri="{FF2B5EF4-FFF2-40B4-BE49-F238E27FC236}">
                <a16:creationId xmlns:a16="http://schemas.microsoft.com/office/drawing/2014/main" id="{796A6316-2EDE-5C43-9461-48322323FAF8}"/>
              </a:ext>
            </a:extLst>
          </p:cNvPr>
          <p:cNvCxnSpPr>
            <a:cxnSpLocks/>
          </p:cNvCxnSpPr>
          <p:nvPr/>
        </p:nvCxnSpPr>
        <p:spPr>
          <a:xfrm>
            <a:off x="315351" y="294158"/>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9A3E37-4E33-2B43-82CB-8833A788E52D}"/>
              </a:ext>
            </a:extLst>
          </p:cNvPr>
          <p:cNvCxnSpPr>
            <a:cxnSpLocks/>
          </p:cNvCxnSpPr>
          <p:nvPr/>
        </p:nvCxnSpPr>
        <p:spPr>
          <a:xfrm>
            <a:off x="438699" y="438537"/>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88A5AA-8259-0F43-89D8-0C12A94F3E70}"/>
              </a:ext>
            </a:extLst>
          </p:cNvPr>
          <p:cNvCxnSpPr>
            <a:cxnSpLocks/>
          </p:cNvCxnSpPr>
          <p:nvPr/>
        </p:nvCxnSpPr>
        <p:spPr>
          <a:xfrm>
            <a:off x="518733" y="4849590"/>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3DD1B7-B00C-F947-8908-F5F013BF29B1}"/>
              </a:ext>
            </a:extLst>
          </p:cNvPr>
          <p:cNvCxnSpPr>
            <a:cxnSpLocks/>
          </p:cNvCxnSpPr>
          <p:nvPr/>
        </p:nvCxnSpPr>
        <p:spPr>
          <a:xfrm>
            <a:off x="347283" y="4678446"/>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A4A7E7F-4A86-4256-BB83-ACD32A62C35C}"/>
              </a:ext>
            </a:extLst>
          </p:cNvPr>
          <p:cNvSpPr txBox="1"/>
          <p:nvPr/>
        </p:nvSpPr>
        <p:spPr>
          <a:xfrm>
            <a:off x="582716" y="2249784"/>
            <a:ext cx="6293540" cy="1754326"/>
          </a:xfrm>
          <a:prstGeom prst="rect">
            <a:avLst/>
          </a:prstGeom>
          <a:noFill/>
        </p:spPr>
        <p:txBody>
          <a:bodyPr wrap="square">
            <a:spAutoFit/>
          </a:bodyPr>
          <a:lstStyle/>
          <a:p>
            <a:pPr marL="257175" indent="-257175" defTabSz="342900">
              <a:buClr>
                <a:schemeClr val="tx1"/>
              </a:buClr>
              <a:buFont typeface="Courier New" panose="02070309020205020404" pitchFamily="49" charset="0"/>
              <a:buChar char="o"/>
              <a:defRPr/>
            </a:pPr>
            <a:r>
              <a:rPr lang="en-US" sz="1800" b="1" dirty="0">
                <a:solidFill>
                  <a:schemeClr val="tx1"/>
                </a:solidFill>
                <a:latin typeface="Times New Roman" pitchFamily="18" charset="0"/>
                <a:cs typeface="Times New Roman" pitchFamily="18" charset="0"/>
              </a:rPr>
              <a:t>Employee Morale</a:t>
            </a:r>
            <a:r>
              <a:rPr lang="en-US" sz="1800" dirty="0">
                <a:solidFill>
                  <a:schemeClr val="tx1"/>
                </a:solidFill>
                <a:latin typeface="Times New Roman" pitchFamily="18" charset="0"/>
                <a:cs typeface="Times New Roman" pitchFamily="18" charset="0"/>
              </a:rPr>
              <a:t>: </a:t>
            </a:r>
            <a:r>
              <a:rPr lang="en-US" sz="1800" dirty="0">
                <a:solidFill>
                  <a:schemeClr val="accent2"/>
                </a:solidFill>
                <a:latin typeface="Times New Roman" pitchFamily="18" charset="0"/>
                <a:cs typeface="Times New Roman" pitchFamily="18" charset="0"/>
              </a:rPr>
              <a:t>According to a Verge piece, Amazon warehouse workers are turning to walkouts, strikeouts, and strikes to seek greater health care and hazard compensation.</a:t>
            </a:r>
          </a:p>
          <a:p>
            <a:pPr marL="257175" indent="-257175" defTabSz="342900">
              <a:buClr>
                <a:schemeClr val="tx1"/>
              </a:buClr>
              <a:buFont typeface="Courier New" panose="02070309020205020404" pitchFamily="49" charset="0"/>
              <a:buChar char="o"/>
              <a:defRPr/>
            </a:pPr>
            <a:endParaRPr lang="en-US" sz="1800" dirty="0">
              <a:solidFill>
                <a:schemeClr val="bg2"/>
              </a:solidFill>
              <a:latin typeface="Times New Roman" pitchFamily="18" charset="0"/>
              <a:ea typeface="Lora"/>
              <a:cs typeface="Times New Roman" pitchFamily="18" charset="0"/>
              <a:sym typeface="Lora"/>
            </a:endParaRPr>
          </a:p>
          <a:p>
            <a:pPr marL="257175" indent="-257175" defTabSz="342900">
              <a:buClr>
                <a:schemeClr val="tx1"/>
              </a:buClr>
              <a:buFont typeface="Courier New" panose="02070309020205020404" pitchFamily="49" charset="0"/>
              <a:buChar char="o"/>
              <a:defRPr/>
            </a:pPr>
            <a:r>
              <a:rPr lang="en-US" sz="1800" b="1" dirty="0">
                <a:solidFill>
                  <a:schemeClr val="tx1"/>
                </a:solidFill>
                <a:latin typeface="Times New Roman" pitchFamily="18" charset="0"/>
                <a:cs typeface="Times New Roman" pitchFamily="18" charset="0"/>
              </a:rPr>
              <a:t>Quality Focus</a:t>
            </a:r>
            <a:r>
              <a:rPr lang="en-US" sz="1800" dirty="0">
                <a:solidFill>
                  <a:schemeClr val="tx1"/>
                </a:solidFill>
                <a:latin typeface="Times New Roman" pitchFamily="18" charset="0"/>
                <a:cs typeface="Times New Roman" pitchFamily="18" charset="0"/>
              </a:rPr>
              <a:t>: </a:t>
            </a:r>
            <a:r>
              <a:rPr lang="en-US" sz="1800" dirty="0">
                <a:solidFill>
                  <a:schemeClr val="accent2"/>
                </a:solidFill>
                <a:latin typeface="Times New Roman" pitchFamily="18" charset="0"/>
                <a:cs typeface="Times New Roman" pitchFamily="18" charset="0"/>
              </a:rPr>
              <a:t>Amazon is focused on improving product search, the convenience of purchase, and shipping speed.</a:t>
            </a:r>
            <a:endParaRPr lang="en-US" sz="1800" dirty="0">
              <a:solidFill>
                <a:schemeClr val="accent2"/>
              </a:solidFill>
              <a:latin typeface="Times New Roman" pitchFamily="18" charset="0"/>
              <a:ea typeface="Lora"/>
              <a:cs typeface="Times New Roman" pitchFamily="18" charset="0"/>
              <a:sym typeface="Lora"/>
            </a:endParaRPr>
          </a:p>
        </p:txBody>
      </p:sp>
      <p:sp>
        <p:nvSpPr>
          <p:cNvPr id="21" name="Google Shape;454;p37">
            <a:extLst>
              <a:ext uri="{FF2B5EF4-FFF2-40B4-BE49-F238E27FC236}">
                <a16:creationId xmlns:a16="http://schemas.microsoft.com/office/drawing/2014/main" id="{1FCAE4A0-AF5A-4B32-902E-42CF435C5A90}"/>
              </a:ext>
            </a:extLst>
          </p:cNvPr>
          <p:cNvSpPr txBox="1">
            <a:spLocks/>
          </p:cNvSpPr>
          <p:nvPr/>
        </p:nvSpPr>
        <p:spPr>
          <a:xfrm>
            <a:off x="2816776" y="1360876"/>
            <a:ext cx="3915463"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r>
              <a:rPr lang="en-US" b="1" dirty="0">
                <a:solidFill>
                  <a:schemeClr val="tx1">
                    <a:lumMod val="50000"/>
                  </a:schemeClr>
                </a:solidFill>
                <a:latin typeface="Times New Roman" pitchFamily="18" charset="0"/>
                <a:cs typeface="Times New Roman" pitchFamily="18" charset="0"/>
              </a:rPr>
              <a:t>Weaknesses of Amazon</a:t>
            </a:r>
          </a:p>
          <a:p>
            <a:r>
              <a:rPr lang="en-US" sz="2400" dirty="0"/>
              <a:t/>
            </a:r>
            <a:br>
              <a:rPr lang="en-US" sz="2400" dirty="0"/>
            </a:br>
            <a:endParaRPr lang="en-US" sz="2300" dirty="0"/>
          </a:p>
        </p:txBody>
      </p:sp>
      <p:sp>
        <p:nvSpPr>
          <p:cNvPr id="20" name="شكل بيضاوي 19"/>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050" dirty="0">
                <a:solidFill>
                  <a:schemeClr val="accent1">
                    <a:lumMod val="50000"/>
                  </a:schemeClr>
                </a:solidFill>
                <a:latin typeface="Times New Roman" pitchFamily="18" charset="0"/>
                <a:cs typeface="Times New Roman" pitchFamily="18" charset="0"/>
              </a:rPr>
              <a:t>10</a:t>
            </a:r>
            <a:endParaRPr lang="ar-SA" sz="1050"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042009"/>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1040" y="-53340"/>
            <a:ext cx="3617803" cy="52037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dirty="0"/>
          </a:p>
        </p:txBody>
      </p:sp>
      <p:sp>
        <p:nvSpPr>
          <p:cNvPr id="14" name="TextBox 13"/>
          <p:cNvSpPr txBox="1"/>
          <p:nvPr/>
        </p:nvSpPr>
        <p:spPr>
          <a:xfrm>
            <a:off x="-71040" y="2163822"/>
            <a:ext cx="3510855" cy="523220"/>
          </a:xfrm>
          <a:prstGeom prst="rect">
            <a:avLst/>
          </a:prstGeom>
          <a:noFill/>
        </p:spPr>
        <p:txBody>
          <a:bodyPr wrap="square" rtlCol="0">
            <a:spAutoFit/>
          </a:bodyPr>
          <a:lstStyle/>
          <a:p>
            <a:pPr algn="ctr"/>
            <a:r>
              <a:rPr lang="en-US" sz="2800" b="1" spc="300" dirty="0">
                <a:solidFill>
                  <a:schemeClr val="bg1"/>
                </a:solidFill>
                <a:effectLst>
                  <a:outerShdw blurRad="38100" dist="38100" dir="2700000" algn="tl">
                    <a:srgbClr val="000000">
                      <a:alpha val="43137"/>
                    </a:srgbClr>
                  </a:outerShdw>
                </a:effectLst>
                <a:latin typeface="Times New Roman" pitchFamily="18" charset="0"/>
                <a:ea typeface="Lato Black" charset="0"/>
                <a:cs typeface="Times New Roman" pitchFamily="18" charset="0"/>
              </a:rPr>
              <a:t>SWOT Analysis</a:t>
            </a:r>
          </a:p>
        </p:txBody>
      </p:sp>
      <p:sp>
        <p:nvSpPr>
          <p:cNvPr id="7" name="Rectangle 6">
            <a:extLst>
              <a:ext uri="{FF2B5EF4-FFF2-40B4-BE49-F238E27FC236}">
                <a16:creationId xmlns:a16="http://schemas.microsoft.com/office/drawing/2014/main" id="{70743F46-034C-4977-B442-219466FBCEC8}"/>
              </a:ext>
            </a:extLst>
          </p:cNvPr>
          <p:cNvSpPr/>
          <p:nvPr/>
        </p:nvSpPr>
        <p:spPr>
          <a:xfrm>
            <a:off x="2377" y="6085147"/>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8" name="Straight Connector 7">
            <a:extLst>
              <a:ext uri="{FF2B5EF4-FFF2-40B4-BE49-F238E27FC236}">
                <a16:creationId xmlns:a16="http://schemas.microsoft.com/office/drawing/2014/main" id="{D12A8C00-E153-478B-BB4F-E0C3EF63FCE8}"/>
              </a:ext>
            </a:extLst>
          </p:cNvPr>
          <p:cNvCxnSpPr>
            <a:cxnSpLocks/>
          </p:cNvCxnSpPr>
          <p:nvPr/>
        </p:nvCxnSpPr>
        <p:spPr>
          <a:xfrm>
            <a:off x="778935" y="8993417"/>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E1446AE-16EE-4724-994D-835E212D80E7}"/>
              </a:ext>
            </a:extLst>
          </p:cNvPr>
          <p:cNvSpPr txBox="1"/>
          <p:nvPr/>
        </p:nvSpPr>
        <p:spPr>
          <a:xfrm>
            <a:off x="171631" y="8249962"/>
            <a:ext cx="2914012" cy="57695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a:t>
            </a:r>
          </a:p>
        </p:txBody>
      </p:sp>
      <p:sp>
        <p:nvSpPr>
          <p:cNvPr id="11" name="Google Shape;220;p28">
            <a:extLst>
              <a:ext uri="{FF2B5EF4-FFF2-40B4-BE49-F238E27FC236}">
                <a16:creationId xmlns:a16="http://schemas.microsoft.com/office/drawing/2014/main" id="{A0D07A40-7F83-4B98-958A-BCB7369A228A}"/>
              </a:ext>
            </a:extLst>
          </p:cNvPr>
          <p:cNvSpPr txBox="1">
            <a:spLocks/>
          </p:cNvSpPr>
          <p:nvPr/>
        </p:nvSpPr>
        <p:spPr>
          <a:xfrm>
            <a:off x="3609395" y="7574512"/>
            <a:ext cx="4882756"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startAt="4"/>
            </a:pPr>
            <a:r>
              <a:rPr lang="en-US" dirty="0"/>
              <a:t>Capacity decisions sometimes entail long-term resource commitments and the knowledge that, once adopted, it may be difficult or impossible to change those decisions without incurring significant expenses.</a:t>
            </a:r>
            <a:endParaRPr lang="en-US" sz="1600" dirty="0"/>
          </a:p>
          <a:p>
            <a:pPr marL="342900" indent="-342900">
              <a:spcAft>
                <a:spcPts val="1600"/>
              </a:spcAft>
              <a:buClr>
                <a:schemeClr val="accent4"/>
              </a:buClr>
              <a:buSzPct val="120000"/>
              <a:buFont typeface="+mj-lt"/>
              <a:buAutoNum type="arabicPeriod" startAt="4"/>
            </a:pPr>
            <a:r>
              <a:rPr lang="en-US" dirty="0"/>
              <a:t>Capacity decisions can have an impact on a company's competitiveness.</a:t>
            </a:r>
            <a:endParaRPr lang="en-US" sz="1600" dirty="0"/>
          </a:p>
          <a:p>
            <a:pPr marL="342900" indent="-342900">
              <a:spcAft>
                <a:spcPts val="1600"/>
              </a:spcAft>
              <a:buClr>
                <a:schemeClr val="accent4"/>
              </a:buClr>
              <a:buSzPct val="120000"/>
              <a:buFont typeface="+mj-lt"/>
              <a:buAutoNum type="arabicPeriod" startAt="4"/>
            </a:pPr>
            <a:r>
              <a:rPr lang="en-US" dirty="0"/>
              <a:t>Capacity has an impact on management ease; having adequate capacity makes management easier than having insufficient capacity.</a:t>
            </a:r>
            <a:endParaRPr lang="en-US" sz="1600" dirty="0"/>
          </a:p>
        </p:txBody>
      </p:sp>
      <p:cxnSp>
        <p:nvCxnSpPr>
          <p:cNvPr id="13" name="Straight Connector 12">
            <a:extLst>
              <a:ext uri="{FF2B5EF4-FFF2-40B4-BE49-F238E27FC236}">
                <a16:creationId xmlns:a16="http://schemas.microsoft.com/office/drawing/2014/main" id="{DA949BF7-153C-9C44-9568-BEDC4B412D4E}"/>
              </a:ext>
            </a:extLst>
          </p:cNvPr>
          <p:cNvCxnSpPr>
            <a:cxnSpLocks/>
          </p:cNvCxnSpPr>
          <p:nvPr/>
        </p:nvCxnSpPr>
        <p:spPr>
          <a:xfrm>
            <a:off x="794175" y="2931790"/>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Google Shape;220;p28">
            <a:extLst>
              <a:ext uri="{FF2B5EF4-FFF2-40B4-BE49-F238E27FC236}">
                <a16:creationId xmlns:a16="http://schemas.microsoft.com/office/drawing/2014/main" id="{666E332D-F5EB-FB45-9BCE-9BCD421FCC52}"/>
              </a:ext>
            </a:extLst>
          </p:cNvPr>
          <p:cNvSpPr txBox="1">
            <a:spLocks/>
          </p:cNvSpPr>
          <p:nvPr/>
        </p:nvSpPr>
        <p:spPr>
          <a:xfrm>
            <a:off x="3609395" y="339503"/>
            <a:ext cx="4764382" cy="434333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b="1" dirty="0">
                <a:solidFill>
                  <a:schemeClr val="tx1">
                    <a:lumMod val="50000"/>
                  </a:schemeClr>
                </a:solidFill>
                <a:latin typeface="Times New Roman" pitchFamily="18" charset="0"/>
                <a:cs typeface="Times New Roman" pitchFamily="18" charset="0"/>
              </a:rPr>
              <a:t>Opportunities for Amazon</a:t>
            </a:r>
          </a:p>
          <a:p>
            <a:endParaRPr lang="en-US" sz="1600" dirty="0"/>
          </a:p>
          <a:p>
            <a:r>
              <a:rPr lang="en-US" sz="1800" b="1" dirty="0">
                <a:solidFill>
                  <a:schemeClr val="tx1">
                    <a:lumMod val="50000"/>
                  </a:schemeClr>
                </a:solidFill>
                <a:latin typeface="Times New Roman" pitchFamily="18" charset="0"/>
                <a:cs typeface="Times New Roman" pitchFamily="18" charset="0"/>
              </a:rPr>
              <a:t>Podcasting: </a:t>
            </a:r>
            <a:r>
              <a:rPr lang="en-US" sz="1800" dirty="0">
                <a:solidFill>
                  <a:schemeClr val="tx1">
                    <a:lumMod val="50000"/>
                  </a:schemeClr>
                </a:solidFill>
                <a:latin typeface="Times New Roman" pitchFamily="18" charset="0"/>
                <a:cs typeface="Times New Roman" pitchFamily="18" charset="0"/>
              </a:rPr>
              <a:t>Amazon recently integrated a podcast service into its Amazon Music platform.</a:t>
            </a:r>
          </a:p>
          <a:p>
            <a:endParaRPr lang="en-US" sz="1800" dirty="0">
              <a:solidFill>
                <a:schemeClr val="tx1">
                  <a:lumMod val="50000"/>
                </a:schemeClr>
              </a:solidFill>
              <a:latin typeface="Times New Roman" pitchFamily="18" charset="0"/>
              <a:cs typeface="Times New Roman" pitchFamily="18" charset="0"/>
            </a:endParaRPr>
          </a:p>
          <a:p>
            <a:r>
              <a:rPr lang="en-US" sz="1800" b="1" dirty="0">
                <a:solidFill>
                  <a:schemeClr val="tx1">
                    <a:lumMod val="50000"/>
                  </a:schemeClr>
                </a:solidFill>
                <a:latin typeface="Times New Roman" pitchFamily="18" charset="0"/>
                <a:cs typeface="Times New Roman" pitchFamily="18" charset="0"/>
              </a:rPr>
              <a:t>Amazon’s Small Busines Accelerator:</a:t>
            </a:r>
            <a:r>
              <a:rPr lang="en-US" sz="1800" dirty="0">
                <a:solidFill>
                  <a:schemeClr val="tx1">
                    <a:lumMod val="50000"/>
                  </a:schemeClr>
                </a:solidFill>
                <a:latin typeface="Times New Roman" pitchFamily="18" charset="0"/>
                <a:cs typeface="Times New Roman" pitchFamily="18" charset="0"/>
              </a:rPr>
              <a:t>  </a:t>
            </a:r>
          </a:p>
          <a:p>
            <a:r>
              <a:rPr lang="en-US" sz="1800" dirty="0">
                <a:solidFill>
                  <a:schemeClr val="tx1">
                    <a:lumMod val="50000"/>
                  </a:schemeClr>
                </a:solidFill>
                <a:latin typeface="Times New Roman" pitchFamily="18" charset="0"/>
                <a:cs typeface="Times New Roman" pitchFamily="18" charset="0"/>
              </a:rPr>
              <a:t>Amazon has launched an $18 billion initiative to assist small firms in selling to customers. </a:t>
            </a:r>
          </a:p>
          <a:p>
            <a:endParaRPr lang="en-US" sz="1800" dirty="0">
              <a:solidFill>
                <a:schemeClr val="tx1">
                  <a:lumMod val="50000"/>
                </a:schemeClr>
              </a:solidFill>
              <a:latin typeface="Times New Roman" pitchFamily="18" charset="0"/>
              <a:cs typeface="Times New Roman" pitchFamily="18" charset="0"/>
            </a:endParaRPr>
          </a:p>
          <a:p>
            <a:endParaRPr lang="en-US" sz="1800" dirty="0">
              <a:solidFill>
                <a:schemeClr val="tx1">
                  <a:lumMod val="50000"/>
                </a:schemeClr>
              </a:solidFill>
              <a:latin typeface="Times New Roman" pitchFamily="18" charset="0"/>
              <a:cs typeface="Times New Roman" pitchFamily="18" charset="0"/>
            </a:endParaRPr>
          </a:p>
          <a:p>
            <a:r>
              <a:rPr lang="en-US" sz="1800" b="1" dirty="0">
                <a:solidFill>
                  <a:schemeClr val="tx1">
                    <a:lumMod val="50000"/>
                  </a:schemeClr>
                </a:solidFill>
                <a:latin typeface="Times New Roman" pitchFamily="18" charset="0"/>
                <a:cs typeface="Times New Roman" pitchFamily="18" charset="0"/>
              </a:rPr>
              <a:t>Food Industry:</a:t>
            </a:r>
            <a:r>
              <a:rPr lang="en-US" sz="1800" dirty="0">
                <a:solidFill>
                  <a:schemeClr val="tx1">
                    <a:lumMod val="50000"/>
                  </a:schemeClr>
                </a:solidFill>
                <a:latin typeface="Times New Roman" pitchFamily="18" charset="0"/>
                <a:cs typeface="Times New Roman" pitchFamily="18" charset="0"/>
              </a:rPr>
              <a:t> Amazon’s foray into food delivery is another way to exploit its supply chain expertise. </a:t>
            </a:r>
          </a:p>
          <a:p>
            <a:r>
              <a:rPr lang="en-US" sz="1800" dirty="0">
                <a:solidFill>
                  <a:schemeClr val="tx1">
                    <a:lumMod val="50000"/>
                  </a:schemeClr>
                </a:solidFill>
                <a:latin typeface="Times New Roman" pitchFamily="18" charset="0"/>
                <a:cs typeface="Times New Roman" pitchFamily="18" charset="0"/>
              </a:rPr>
              <a:t> </a:t>
            </a:r>
          </a:p>
        </p:txBody>
      </p:sp>
      <p:sp>
        <p:nvSpPr>
          <p:cNvPr id="15" name="شكل بيضاوي 14"/>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050" dirty="0">
                <a:solidFill>
                  <a:schemeClr val="accent1">
                    <a:lumMod val="50000"/>
                  </a:schemeClr>
                </a:solidFill>
                <a:latin typeface="Times New Roman" pitchFamily="18" charset="0"/>
                <a:cs typeface="Times New Roman" pitchFamily="18" charset="0"/>
              </a:rPr>
              <a:t>11</a:t>
            </a:r>
            <a:endParaRPr lang="ar-SA" sz="1050"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82957859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1000"/>
                                        <p:tgtEl>
                                          <p:spTgt spid="10">
                                            <p:txEl>
                                              <p:pRg st="0" end="0"/>
                                            </p:txEl>
                                          </p:spTgt>
                                        </p:tgtEl>
                                      </p:cBhvr>
                                    </p:animEffect>
                                    <p:anim calcmode="lin" valueType="num">
                                      <p:cBhvr>
                                        <p:cTn id="20"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
                                            <p:txEl>
                                              <p:pRg st="2" end="2"/>
                                            </p:txEl>
                                          </p:spTgt>
                                        </p:tgtEl>
                                        <p:attrNameLst>
                                          <p:attrName>style.visibility</p:attrName>
                                        </p:attrNameLst>
                                      </p:cBhvr>
                                      <p:to>
                                        <p:strVal val="visible"/>
                                      </p:to>
                                    </p:set>
                                    <p:animEffect transition="in" filter="fade">
                                      <p:cBhvr>
                                        <p:cTn id="26" dur="1000"/>
                                        <p:tgtEl>
                                          <p:spTgt spid="10">
                                            <p:txEl>
                                              <p:pRg st="2" end="2"/>
                                            </p:txEl>
                                          </p:spTgt>
                                        </p:tgtEl>
                                      </p:cBhvr>
                                    </p:animEffect>
                                    <p:anim calcmode="lin" valueType="num">
                                      <p:cBhvr>
                                        <p:cTn id="27"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animEffect transition="in" filter="fade">
                                      <p:cBhvr>
                                        <p:cTn id="33" dur="1000"/>
                                        <p:tgtEl>
                                          <p:spTgt spid="10">
                                            <p:txEl>
                                              <p:pRg st="4" end="4"/>
                                            </p:txEl>
                                          </p:spTgt>
                                        </p:tgtEl>
                                      </p:cBhvr>
                                    </p:animEffect>
                                    <p:anim calcmode="lin" valueType="num">
                                      <p:cBhvr>
                                        <p:cTn id="34"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0">
                                            <p:txEl>
                                              <p:pRg st="5" end="5"/>
                                            </p:txEl>
                                          </p:spTgt>
                                        </p:tgtEl>
                                        <p:attrNameLst>
                                          <p:attrName>style.visibility</p:attrName>
                                        </p:attrNameLst>
                                      </p:cBhvr>
                                      <p:to>
                                        <p:strVal val="visible"/>
                                      </p:to>
                                    </p:set>
                                    <p:animEffect transition="in" filter="fade">
                                      <p:cBhvr>
                                        <p:cTn id="40" dur="1000"/>
                                        <p:tgtEl>
                                          <p:spTgt spid="10">
                                            <p:txEl>
                                              <p:pRg st="5" end="5"/>
                                            </p:txEl>
                                          </p:spTgt>
                                        </p:tgtEl>
                                      </p:cBhvr>
                                    </p:animEffect>
                                    <p:anim calcmode="lin" valueType="num">
                                      <p:cBhvr>
                                        <p:cTn id="41" dur="1000" fill="hold"/>
                                        <p:tgtEl>
                                          <p:spTgt spid="10">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10">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0">
                                            <p:txEl>
                                              <p:pRg st="8" end="8"/>
                                            </p:txEl>
                                          </p:spTgt>
                                        </p:tgtEl>
                                        <p:attrNameLst>
                                          <p:attrName>style.visibility</p:attrName>
                                        </p:attrNameLst>
                                      </p:cBhvr>
                                      <p:to>
                                        <p:strVal val="visible"/>
                                      </p:to>
                                    </p:set>
                                    <p:animEffect transition="in" filter="fade">
                                      <p:cBhvr>
                                        <p:cTn id="47" dur="1000"/>
                                        <p:tgtEl>
                                          <p:spTgt spid="10">
                                            <p:txEl>
                                              <p:pRg st="8" end="8"/>
                                            </p:txEl>
                                          </p:spTgt>
                                        </p:tgtEl>
                                      </p:cBhvr>
                                    </p:animEffect>
                                    <p:anim calcmode="lin" valueType="num">
                                      <p:cBhvr>
                                        <p:cTn id="48" dur="1000" fill="hold"/>
                                        <p:tgtEl>
                                          <p:spTgt spid="10">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10">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0">
                                            <p:txEl>
                                              <p:pRg st="9" end="9"/>
                                            </p:txEl>
                                          </p:spTgt>
                                        </p:tgtEl>
                                        <p:attrNameLst>
                                          <p:attrName>style.visibility</p:attrName>
                                        </p:attrNameLst>
                                      </p:cBhvr>
                                      <p:to>
                                        <p:strVal val="visible"/>
                                      </p:to>
                                    </p:set>
                                    <p:animEffect transition="in" filter="fade">
                                      <p:cBhvr>
                                        <p:cTn id="54" dur="1000"/>
                                        <p:tgtEl>
                                          <p:spTgt spid="10">
                                            <p:txEl>
                                              <p:pRg st="9" end="9"/>
                                            </p:txEl>
                                          </p:spTgt>
                                        </p:tgtEl>
                                      </p:cBhvr>
                                    </p:animEffect>
                                    <p:anim calcmode="lin" valueType="num">
                                      <p:cBhvr>
                                        <p:cTn id="55" dur="1000" fill="hold"/>
                                        <p:tgtEl>
                                          <p:spTgt spid="10">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10">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95125" y="0"/>
            <a:ext cx="6225553"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4" name="Google Shape;449;p37">
            <a:extLst>
              <a:ext uri="{FF2B5EF4-FFF2-40B4-BE49-F238E27FC236}">
                <a16:creationId xmlns:a16="http://schemas.microsoft.com/office/drawing/2014/main" id="{6AB8FB9F-BF06-41A9-93FB-E0C3BA20039F}"/>
              </a:ext>
            </a:extLst>
          </p:cNvPr>
          <p:cNvSpPr/>
          <p:nvPr/>
        </p:nvSpPr>
        <p:spPr>
          <a:xfrm>
            <a:off x="2430966" y="1066138"/>
            <a:ext cx="1153014" cy="1093175"/>
          </a:xfrm>
          <a:prstGeom prst="ellipse">
            <a:avLst/>
          </a:prstGeom>
          <a:solidFill>
            <a:schemeClr val="bg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 name="Straight Connector 12"/>
          <p:cNvCxnSpPr>
            <a:cxnSpLocks/>
          </p:cNvCxnSpPr>
          <p:nvPr/>
        </p:nvCxnSpPr>
        <p:spPr>
          <a:xfrm>
            <a:off x="7686876" y="3279591"/>
            <a:ext cx="447346"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87655" y="2564238"/>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22" name="Hexagon 21"/>
          <p:cNvSpPr/>
          <p:nvPr/>
        </p:nvSpPr>
        <p:spPr>
          <a:xfrm rot="5400000">
            <a:off x="7557293" y="1819852"/>
            <a:ext cx="710148" cy="612197"/>
          </a:xfrm>
          <a:prstGeom prst="hexagon">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7761016" y="2002118"/>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4" name="Straight Connector 3">
            <a:extLst>
              <a:ext uri="{FF2B5EF4-FFF2-40B4-BE49-F238E27FC236}">
                <a16:creationId xmlns:a16="http://schemas.microsoft.com/office/drawing/2014/main" id="{796A6316-2EDE-5C43-9461-48322323FAF8}"/>
              </a:ext>
            </a:extLst>
          </p:cNvPr>
          <p:cNvCxnSpPr>
            <a:cxnSpLocks/>
          </p:cNvCxnSpPr>
          <p:nvPr/>
        </p:nvCxnSpPr>
        <p:spPr>
          <a:xfrm>
            <a:off x="315351" y="294158"/>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9A3E37-4E33-2B43-82CB-8833A788E52D}"/>
              </a:ext>
            </a:extLst>
          </p:cNvPr>
          <p:cNvCxnSpPr>
            <a:cxnSpLocks/>
          </p:cNvCxnSpPr>
          <p:nvPr/>
        </p:nvCxnSpPr>
        <p:spPr>
          <a:xfrm>
            <a:off x="438699" y="438537"/>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88A5AA-8259-0F43-89D8-0C12A94F3E70}"/>
              </a:ext>
            </a:extLst>
          </p:cNvPr>
          <p:cNvCxnSpPr>
            <a:cxnSpLocks/>
          </p:cNvCxnSpPr>
          <p:nvPr/>
        </p:nvCxnSpPr>
        <p:spPr>
          <a:xfrm>
            <a:off x="518733" y="4849590"/>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3DD1B7-B00C-F947-8908-F5F013BF29B1}"/>
              </a:ext>
            </a:extLst>
          </p:cNvPr>
          <p:cNvCxnSpPr>
            <a:cxnSpLocks/>
          </p:cNvCxnSpPr>
          <p:nvPr/>
        </p:nvCxnSpPr>
        <p:spPr>
          <a:xfrm>
            <a:off x="347283" y="4678446"/>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A4A7E7F-4A86-4256-BB83-ACD32A62C35C}"/>
              </a:ext>
            </a:extLst>
          </p:cNvPr>
          <p:cNvSpPr txBox="1"/>
          <p:nvPr/>
        </p:nvSpPr>
        <p:spPr>
          <a:xfrm>
            <a:off x="582716" y="2249784"/>
            <a:ext cx="6293540" cy="2031325"/>
          </a:xfrm>
          <a:prstGeom prst="rect">
            <a:avLst/>
          </a:prstGeom>
          <a:noFill/>
        </p:spPr>
        <p:txBody>
          <a:bodyPr wrap="square">
            <a:spAutoFit/>
          </a:bodyPr>
          <a:lstStyle/>
          <a:p>
            <a:pPr marL="257175" indent="-257175" defTabSz="342900">
              <a:buClr>
                <a:schemeClr val="tx1"/>
              </a:buClr>
              <a:buFont typeface="Courier New" panose="02070309020205020404" pitchFamily="49" charset="0"/>
              <a:buChar char="o"/>
              <a:defRPr/>
            </a:pPr>
            <a:r>
              <a:rPr lang="en-US" sz="1800" b="1" dirty="0">
                <a:solidFill>
                  <a:schemeClr val="tx1"/>
                </a:solidFill>
                <a:latin typeface="Times New Roman" pitchFamily="18" charset="0"/>
                <a:cs typeface="Times New Roman" pitchFamily="18" charset="0"/>
              </a:rPr>
              <a:t>Government Regulations:</a:t>
            </a:r>
            <a:r>
              <a:rPr lang="en-US" sz="1800" dirty="0">
                <a:solidFill>
                  <a:schemeClr val="tx1"/>
                </a:solidFill>
                <a:latin typeface="Times New Roman" pitchFamily="18" charset="0"/>
                <a:cs typeface="Times New Roman" pitchFamily="18" charset="0"/>
              </a:rPr>
              <a:t> </a:t>
            </a:r>
            <a:r>
              <a:rPr lang="en-US" sz="1800" dirty="0">
                <a:solidFill>
                  <a:schemeClr val="accent2"/>
                </a:solidFill>
                <a:latin typeface="Times New Roman" pitchFamily="18" charset="0"/>
                <a:cs typeface="Times New Roman" pitchFamily="18" charset="0"/>
              </a:rPr>
              <a:t>During the first few months of the pandemic, the Indian government prohibited non-essential products on Amazon. </a:t>
            </a:r>
          </a:p>
          <a:p>
            <a:pPr marL="257175" indent="-257175" defTabSz="342900">
              <a:buClr>
                <a:schemeClr val="tx1"/>
              </a:buClr>
              <a:buFont typeface="Courier New" panose="02070309020205020404" pitchFamily="49" charset="0"/>
              <a:buChar char="o"/>
              <a:defRPr/>
            </a:pPr>
            <a:endParaRPr lang="en-US" sz="1800" dirty="0">
              <a:solidFill>
                <a:schemeClr val="tx1">
                  <a:lumMod val="50000"/>
                </a:schemeClr>
              </a:solidFill>
              <a:latin typeface="Times New Roman" pitchFamily="18" charset="0"/>
              <a:cs typeface="Times New Roman" pitchFamily="18" charset="0"/>
            </a:endParaRPr>
          </a:p>
          <a:p>
            <a:pPr marL="257175" indent="-257175" defTabSz="342900">
              <a:buClr>
                <a:schemeClr val="tx1"/>
              </a:buClr>
              <a:buFont typeface="Courier New" panose="02070309020205020404" pitchFamily="49" charset="0"/>
              <a:buChar char="o"/>
              <a:defRPr/>
            </a:pPr>
            <a:r>
              <a:rPr lang="en-US" sz="1800" b="1" dirty="0">
                <a:solidFill>
                  <a:schemeClr val="tx1"/>
                </a:solidFill>
                <a:latin typeface="Times New Roman" pitchFamily="18" charset="0"/>
                <a:cs typeface="Times New Roman" pitchFamily="18" charset="0"/>
              </a:rPr>
              <a:t>Rivalry</a:t>
            </a:r>
            <a:r>
              <a:rPr lang="en-US" sz="1800" dirty="0">
                <a:solidFill>
                  <a:schemeClr val="tx1"/>
                </a:solidFill>
                <a:latin typeface="Times New Roman" pitchFamily="18" charset="0"/>
                <a:cs typeface="Times New Roman" pitchFamily="18" charset="0"/>
              </a:rPr>
              <a:t>: </a:t>
            </a:r>
            <a:r>
              <a:rPr lang="en-US" sz="1800" dirty="0">
                <a:solidFill>
                  <a:schemeClr val="accent2"/>
                </a:solidFill>
                <a:latin typeface="Times New Roman" pitchFamily="18" charset="0"/>
                <a:cs typeface="Times New Roman" pitchFamily="18" charset="0"/>
              </a:rPr>
              <a:t>Walmart launched the Walmart Fulfillment Service. With the advent of this product, third-party sellers now have an option to Amazon.</a:t>
            </a:r>
            <a:endParaRPr lang="en-US" sz="1800" dirty="0">
              <a:solidFill>
                <a:schemeClr val="accent2"/>
              </a:solidFill>
              <a:latin typeface="Times New Roman" pitchFamily="18" charset="0"/>
              <a:ea typeface="Lora"/>
              <a:cs typeface="Times New Roman" pitchFamily="18" charset="0"/>
              <a:sym typeface="Lora"/>
            </a:endParaRPr>
          </a:p>
        </p:txBody>
      </p:sp>
      <p:sp>
        <p:nvSpPr>
          <p:cNvPr id="21" name="Google Shape;454;p37">
            <a:extLst>
              <a:ext uri="{FF2B5EF4-FFF2-40B4-BE49-F238E27FC236}">
                <a16:creationId xmlns:a16="http://schemas.microsoft.com/office/drawing/2014/main" id="{1FCAE4A0-AF5A-4B32-902E-42CF435C5A90}"/>
              </a:ext>
            </a:extLst>
          </p:cNvPr>
          <p:cNvSpPr txBox="1">
            <a:spLocks/>
          </p:cNvSpPr>
          <p:nvPr/>
        </p:nvSpPr>
        <p:spPr>
          <a:xfrm>
            <a:off x="2816776" y="1360876"/>
            <a:ext cx="3915463"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r>
              <a:rPr lang="en-US" b="1" dirty="0">
                <a:solidFill>
                  <a:schemeClr val="tx1">
                    <a:lumMod val="50000"/>
                  </a:schemeClr>
                </a:solidFill>
                <a:latin typeface="Times New Roman" pitchFamily="18" charset="0"/>
                <a:cs typeface="Times New Roman" pitchFamily="18" charset="0"/>
              </a:rPr>
              <a:t>Threats of Amazon</a:t>
            </a:r>
          </a:p>
          <a:p>
            <a:r>
              <a:rPr lang="en-US" sz="2400" dirty="0"/>
              <a:t/>
            </a:r>
            <a:br>
              <a:rPr lang="en-US" sz="2400" dirty="0"/>
            </a:br>
            <a:endParaRPr lang="en-US" sz="2300" dirty="0"/>
          </a:p>
        </p:txBody>
      </p:sp>
      <p:sp>
        <p:nvSpPr>
          <p:cNvPr id="20" name="شكل بيضاوي 19"/>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050" dirty="0">
                <a:solidFill>
                  <a:schemeClr val="accent1">
                    <a:lumMod val="50000"/>
                  </a:schemeClr>
                </a:solidFill>
                <a:latin typeface="Times New Roman" pitchFamily="18" charset="0"/>
                <a:cs typeface="Times New Roman" pitchFamily="18" charset="0"/>
              </a:rPr>
              <a:t>12</a:t>
            </a:r>
            <a:endParaRPr lang="ar-SA" sz="1050"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946121585"/>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4"/>
        <p:cNvGrpSpPr/>
        <p:nvPr/>
      </p:nvGrpSpPr>
      <p:grpSpPr>
        <a:xfrm>
          <a:off x="0" y="0"/>
          <a:ext cx="0" cy="0"/>
          <a:chOff x="0" y="0"/>
          <a:chExt cx="0" cy="0"/>
        </a:xfrm>
      </p:grpSpPr>
      <p:sp>
        <p:nvSpPr>
          <p:cNvPr id="2146" name="Google Shape;2146;p96"/>
          <p:cNvSpPr/>
          <p:nvPr/>
        </p:nvSpPr>
        <p:spPr>
          <a:xfrm>
            <a:off x="713225" y="843558"/>
            <a:ext cx="7717500" cy="4176464"/>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96"/>
          <p:cNvSpPr txBox="1"/>
          <p:nvPr/>
        </p:nvSpPr>
        <p:spPr>
          <a:xfrm>
            <a:off x="179512" y="1131590"/>
            <a:ext cx="7704856" cy="3692267"/>
          </a:xfrm>
          <a:prstGeom prst="rect">
            <a:avLst/>
          </a:prstGeom>
          <a:noFill/>
          <a:ln>
            <a:noFill/>
          </a:ln>
        </p:spPr>
        <p:txBody>
          <a:bodyPr spcFirstLastPara="1" wrap="square" lIns="91425" tIns="91425" rIns="91425" bIns="91425" anchor="t" anchorCtr="0">
            <a:noAutofit/>
          </a:bodyPr>
          <a:lstStyle/>
          <a:p>
            <a:pPr marL="1200150" lvl="0" indent="-285750">
              <a:buClr>
                <a:schemeClr val="bg2">
                  <a:lumMod val="75000"/>
                </a:schemeClr>
              </a:buClr>
              <a:buSzPct val="120000"/>
              <a:buFont typeface="Courier New" pitchFamily="49" charset="0"/>
              <a:buChar char="o"/>
            </a:pPr>
            <a:r>
              <a:rPr lang="en-US" sz="1800" dirty="0">
                <a:latin typeface="Times New Roman" pitchFamily="18" charset="0"/>
                <a:cs typeface="Times New Roman" pitchFamily="18" charset="0"/>
              </a:rPr>
              <a:t>By making entry so easy, fast, and affordable, Amazon ensures that many people can sample its products and become part of the Amazon experience, they also leverage on the possibilities of the networking economy to reach out to more producers and consumers of products sold by Amazon. </a:t>
            </a:r>
          </a:p>
          <a:p>
            <a:pPr marL="1200150" lvl="0" indent="-285750">
              <a:buClr>
                <a:schemeClr val="bg2">
                  <a:lumMod val="75000"/>
                </a:schemeClr>
              </a:buClr>
              <a:buSzPct val="120000"/>
              <a:buFont typeface="Courier New" pitchFamily="49" charset="0"/>
              <a:buChar char="o"/>
            </a:pPr>
            <a:endParaRPr lang="en-US" sz="1800" dirty="0">
              <a:latin typeface="Times New Roman" pitchFamily="18" charset="0"/>
              <a:cs typeface="Times New Roman" pitchFamily="18" charset="0"/>
            </a:endParaRPr>
          </a:p>
          <a:p>
            <a:pPr marL="1200150" lvl="0" indent="-285750">
              <a:buClr>
                <a:schemeClr val="bg2">
                  <a:lumMod val="75000"/>
                </a:schemeClr>
              </a:buClr>
              <a:buSzPct val="120000"/>
              <a:buFont typeface="Courier New" pitchFamily="49" charset="0"/>
              <a:buChar char="o"/>
            </a:pPr>
            <a:r>
              <a:rPr lang="en-US" sz="1800" dirty="0">
                <a:latin typeface="Times New Roman" pitchFamily="18" charset="0"/>
                <a:cs typeface="Times New Roman" pitchFamily="18" charset="0"/>
              </a:rPr>
              <a:t>Meanwhile, the Amazon ecosystem facilitates sharing of views and experiences by consumers in multiple ways. </a:t>
            </a:r>
          </a:p>
          <a:p>
            <a:pPr marL="1200150" lvl="0" indent="-285750">
              <a:buClr>
                <a:schemeClr val="bg2">
                  <a:lumMod val="75000"/>
                </a:schemeClr>
              </a:buClr>
              <a:buSzPct val="120000"/>
              <a:buFont typeface="Courier New" pitchFamily="49" charset="0"/>
              <a:buChar char="o"/>
            </a:pPr>
            <a:endParaRPr lang="en-US" sz="1800" dirty="0">
              <a:latin typeface="Times New Roman" pitchFamily="18" charset="0"/>
              <a:cs typeface="Times New Roman" pitchFamily="18" charset="0"/>
            </a:endParaRPr>
          </a:p>
          <a:p>
            <a:pPr marL="1200150" lvl="0" indent="-285750">
              <a:buClr>
                <a:schemeClr val="bg2">
                  <a:lumMod val="75000"/>
                </a:schemeClr>
              </a:buClr>
              <a:buSzPct val="120000"/>
              <a:buFont typeface="Courier New" pitchFamily="49" charset="0"/>
              <a:buChar char="o"/>
            </a:pPr>
            <a:r>
              <a:rPr lang="en-US" sz="1800" dirty="0">
                <a:latin typeface="Times New Roman" pitchFamily="18" charset="0"/>
                <a:cs typeface="Times New Roman" pitchFamily="18" charset="0"/>
              </a:rPr>
              <a:t>At different times, some products contribute to more revenue than others, but having them in one ecosystem allows Amazon to tweak offers and handle administration tasks to succeed in capturing attention, promoting sharing and facilitating a networking econom.</a:t>
            </a:r>
          </a:p>
        </p:txBody>
      </p:sp>
      <p:sp>
        <p:nvSpPr>
          <p:cNvPr id="12" name="Google Shape;1809;p80"/>
          <p:cNvSpPr txBox="1"/>
          <p:nvPr/>
        </p:nvSpPr>
        <p:spPr>
          <a:xfrm>
            <a:off x="2699792" y="483518"/>
            <a:ext cx="2880320" cy="465900"/>
          </a:xfrm>
          <a:prstGeom prst="rect">
            <a:avLst/>
          </a:prstGeom>
          <a:solidFill>
            <a:schemeClr val="dk2"/>
          </a:solidFill>
          <a:ln>
            <a:noFill/>
          </a:ln>
        </p:spPr>
        <p:txBody>
          <a:bodyPr spcFirstLastPara="1" wrap="square" lIns="91425" tIns="54850" rIns="91425" bIns="91425" anchor="t" anchorCtr="0">
            <a:noAutofit/>
          </a:bodyPr>
          <a:lstStyle/>
          <a:p>
            <a:pPr marL="0" lvl="0" indent="0" algn="ctr" rtl="0">
              <a:spcBef>
                <a:spcPts val="0"/>
              </a:spcBef>
              <a:spcAft>
                <a:spcPts val="0"/>
              </a:spcAft>
              <a:buNone/>
            </a:pPr>
            <a:r>
              <a:rPr lang="en-US" sz="2300" b="1" dirty="0">
                <a:solidFill>
                  <a:srgbClr val="FFFFFF"/>
                </a:solidFill>
                <a:latin typeface="Times New Roman" pitchFamily="18" charset="0"/>
                <a:ea typeface="Glass Antiqua"/>
                <a:cs typeface="Times New Roman" pitchFamily="18" charset="0"/>
                <a:sym typeface="Glass Antiqua"/>
              </a:rPr>
              <a:t>Conclusion</a:t>
            </a:r>
            <a:endParaRPr sz="2300" b="1" dirty="0">
              <a:solidFill>
                <a:srgbClr val="FFFFFF"/>
              </a:solidFill>
              <a:latin typeface="Times New Roman" pitchFamily="18" charset="0"/>
              <a:ea typeface="Glass Antiqua"/>
              <a:cs typeface="Times New Roman" pitchFamily="18" charset="0"/>
              <a:sym typeface="Glass Antiqua"/>
            </a:endParaRPr>
          </a:p>
        </p:txBody>
      </p:sp>
      <p:grpSp>
        <p:nvGrpSpPr>
          <p:cNvPr id="14" name="Google Shape;2282;p102"/>
          <p:cNvGrpSpPr/>
          <p:nvPr/>
        </p:nvGrpSpPr>
        <p:grpSpPr>
          <a:xfrm rot="8429045" flipH="1">
            <a:off x="6831061" y="174957"/>
            <a:ext cx="1104171" cy="1116153"/>
            <a:chOff x="2414491" y="671177"/>
            <a:chExt cx="1830972" cy="1822411"/>
          </a:xfrm>
        </p:grpSpPr>
        <p:sp>
          <p:nvSpPr>
            <p:cNvPr id="15" name="Google Shape;2283;p102"/>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284;p102"/>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285;p102"/>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286;p102"/>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287;p102"/>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288;p102"/>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289;p102"/>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90;p102"/>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291;p102"/>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292;p102"/>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293;p102"/>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294;p102"/>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295;p102"/>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296;p102"/>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297;p102"/>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298;p102"/>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299;p102"/>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300;p102"/>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301;p102"/>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302;p102"/>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303;p102"/>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304;p102"/>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305;p102"/>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306;p102"/>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307;p102"/>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308;p102"/>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309;p102"/>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310;p102"/>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311;p102"/>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312;p102"/>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313;p102"/>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314;p102"/>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315;p102"/>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316;p102"/>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شكل بيضاوي 48"/>
          <p:cNvSpPr/>
          <p:nvPr/>
        </p:nvSpPr>
        <p:spPr>
          <a:xfrm>
            <a:off x="8604448" y="4659982"/>
            <a:ext cx="539552"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13</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2"/>
        <p:cNvGrpSpPr/>
        <p:nvPr/>
      </p:nvGrpSpPr>
      <p:grpSpPr>
        <a:xfrm>
          <a:off x="0" y="0"/>
          <a:ext cx="0" cy="0"/>
          <a:chOff x="0" y="0"/>
          <a:chExt cx="0" cy="0"/>
        </a:xfrm>
      </p:grpSpPr>
      <p:sp>
        <p:nvSpPr>
          <p:cNvPr id="1484" name="Google Shape;1484;p69"/>
          <p:cNvSpPr txBox="1">
            <a:spLocks noGrp="1"/>
          </p:cNvSpPr>
          <p:nvPr>
            <p:ph type="title"/>
          </p:nvPr>
        </p:nvSpPr>
        <p:spPr>
          <a:xfrm>
            <a:off x="571434" y="158042"/>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Times New Roman" pitchFamily="18" charset="0"/>
                <a:cs typeface="Times New Roman" pitchFamily="18" charset="0"/>
              </a:rPr>
              <a:t>References</a:t>
            </a:r>
            <a:endParaRPr dirty="0">
              <a:latin typeface="Times New Roman" pitchFamily="18" charset="0"/>
              <a:cs typeface="Times New Roman" pitchFamily="18" charset="0"/>
            </a:endParaRPr>
          </a:p>
        </p:txBody>
      </p:sp>
      <p:sp>
        <p:nvSpPr>
          <p:cNvPr id="1485" name="Google Shape;1485;p69"/>
          <p:cNvSpPr/>
          <p:nvPr/>
        </p:nvSpPr>
        <p:spPr>
          <a:xfrm>
            <a:off x="485866" y="771550"/>
            <a:ext cx="7954411" cy="3888432"/>
          </a:xfrm>
          <a:prstGeom prst="rect">
            <a:avLst/>
          </a:prstGeom>
          <a:solidFill>
            <a:schemeClr val="bg2"/>
          </a:solidFill>
          <a:ln>
            <a:solidFill>
              <a:schemeClr val="bg2">
                <a:lumMod val="75000"/>
              </a:schemeClr>
            </a:solidFill>
          </a:ln>
        </p:spPr>
        <p:txBody>
          <a:bodyPr spcFirstLastPara="1" wrap="square" lIns="91425" tIns="91425" rIns="91425" bIns="91425" anchor="ctr" anchorCtr="0">
            <a:noAutofit/>
          </a:bodyPr>
          <a:lstStyle/>
          <a:p>
            <a:endParaRPr lang="en-US" dirty="0">
              <a:solidFill>
                <a:schemeClr val="tx1"/>
              </a:solidFill>
              <a:latin typeface="Times New Roman" pitchFamily="18" charset="0"/>
              <a:cs typeface="Times New Roman" pitchFamily="18" charset="0"/>
            </a:endParaRPr>
          </a:p>
        </p:txBody>
      </p:sp>
      <p:sp>
        <p:nvSpPr>
          <p:cNvPr id="1497" name="Google Shape;1497;p69">
            <a:hlinkClick r:id="" action="ppaction://noaction"/>
          </p:cNvPr>
          <p:cNvSpPr/>
          <p:nvPr/>
        </p:nvSpPr>
        <p:spPr>
          <a:xfrm>
            <a:off x="6232302" y="-508950"/>
            <a:ext cx="1606800" cy="3393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accent2"/>
                </a:solidFill>
                <a:latin typeface="Hammersmith One"/>
                <a:ea typeface="Hammersmith One"/>
                <a:cs typeface="Hammersmith One"/>
                <a:sym typeface="Hammersmith One"/>
              </a:rPr>
              <a:t>Next Avatar</a:t>
            </a:r>
            <a:endParaRPr sz="1600">
              <a:solidFill>
                <a:schemeClr val="accent2"/>
              </a:solidFill>
              <a:latin typeface="Hammersmith One"/>
              <a:ea typeface="Hammersmith One"/>
              <a:cs typeface="Hammersmith One"/>
              <a:sym typeface="Hammersmith One"/>
            </a:endParaRPr>
          </a:p>
        </p:txBody>
      </p:sp>
      <p:grpSp>
        <p:nvGrpSpPr>
          <p:cNvPr id="39" name="Google Shape;1995;p86"/>
          <p:cNvGrpSpPr/>
          <p:nvPr/>
        </p:nvGrpSpPr>
        <p:grpSpPr>
          <a:xfrm rot="10800000" flipH="1">
            <a:off x="0" y="6187"/>
            <a:ext cx="1662173" cy="5143499"/>
            <a:chOff x="224725" y="566950"/>
            <a:chExt cx="1850875" cy="4311100"/>
          </a:xfrm>
        </p:grpSpPr>
        <p:sp>
          <p:nvSpPr>
            <p:cNvPr id="40" name="Google Shape;1996;p86"/>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997;p86"/>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998;p86"/>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999;p86"/>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000;p86"/>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001;p86"/>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002;p86"/>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003;p86"/>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004;p86"/>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005;p86"/>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006;p86"/>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007;p86"/>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008;p86"/>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009;p86"/>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010;p86"/>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011;p86"/>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012;p86"/>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013;p86"/>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14;p86"/>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015;p86"/>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016;p86"/>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017;p86"/>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018;p86"/>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019;p86"/>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1995;p86"/>
          <p:cNvGrpSpPr/>
          <p:nvPr/>
        </p:nvGrpSpPr>
        <p:grpSpPr>
          <a:xfrm flipH="1">
            <a:off x="7382175" y="6188"/>
            <a:ext cx="1820131" cy="5143499"/>
            <a:chOff x="224725" y="566950"/>
            <a:chExt cx="1850875" cy="4311100"/>
          </a:xfrm>
        </p:grpSpPr>
        <p:sp>
          <p:nvSpPr>
            <p:cNvPr id="65" name="Google Shape;1996;p86"/>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997;p86"/>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998;p86"/>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999;p86"/>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00;p86"/>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01;p86"/>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002;p86"/>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003;p86"/>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004;p86"/>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005;p86"/>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006;p86"/>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007;p86"/>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008;p86"/>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009;p86"/>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010;p86"/>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011;p86"/>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012;p86"/>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013;p86"/>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014;p86"/>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015;p86"/>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016;p86"/>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017;p86"/>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018;p86"/>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019;p86"/>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1376;p60"/>
          <p:cNvSpPr txBox="1">
            <a:spLocks/>
          </p:cNvSpPr>
          <p:nvPr/>
        </p:nvSpPr>
        <p:spPr>
          <a:xfrm>
            <a:off x="1432024" y="1473274"/>
            <a:ext cx="6005100" cy="2671831"/>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Aft>
                <a:spcPts val="1200"/>
              </a:spcAft>
            </a:pPr>
            <a:endParaRPr lang="en-US" dirty="0"/>
          </a:p>
        </p:txBody>
      </p:sp>
      <p:sp>
        <p:nvSpPr>
          <p:cNvPr id="90" name="Google Shape;1484;p69"/>
          <p:cNvSpPr txBox="1">
            <a:spLocks/>
          </p:cNvSpPr>
          <p:nvPr/>
        </p:nvSpPr>
        <p:spPr>
          <a:xfrm>
            <a:off x="510007" y="1473274"/>
            <a:ext cx="7849134" cy="318670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2400"/>
              <a:buFont typeface="Hammersmith One"/>
              <a:buNone/>
              <a:defRPr sz="3000" b="1" i="0" u="none" strike="noStrike" cap="none">
                <a:solidFill>
                  <a:schemeClr val="accent2"/>
                </a:solidFill>
                <a:latin typeface="Hammersmith One"/>
                <a:ea typeface="Hammersmith One"/>
                <a:cs typeface="Hammersmith One"/>
                <a:sym typeface="Hammersmith One"/>
              </a:defRPr>
            </a:lvl1pPr>
            <a:lvl2pPr marR="0" lvl="1"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2pPr>
            <a:lvl3pPr marR="0" lvl="2"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3pPr>
            <a:lvl4pPr marR="0" lvl="3"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4pPr>
            <a:lvl5pPr marR="0" lvl="4"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5pPr>
            <a:lvl6pPr marR="0" lvl="5"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6pPr>
            <a:lvl7pPr marR="0" lvl="6"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7pPr>
            <a:lvl8pPr marR="0" lvl="7"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8pPr>
            <a:lvl9pPr marR="0" lvl="8" algn="l" rtl="0">
              <a:lnSpc>
                <a:spcPct val="100000"/>
              </a:lnSpc>
              <a:spcBef>
                <a:spcPts val="0"/>
              </a:spcBef>
              <a:spcAft>
                <a:spcPts val="0"/>
              </a:spcAft>
              <a:buClr>
                <a:schemeClr val="accent2"/>
              </a:buClr>
              <a:buSzPts val="2400"/>
              <a:buFont typeface="Hammersmith One"/>
              <a:buNone/>
              <a:defRPr sz="2400" b="1" i="0" u="none" strike="noStrike" cap="none">
                <a:solidFill>
                  <a:schemeClr val="accent2"/>
                </a:solidFill>
                <a:latin typeface="Hammersmith One"/>
                <a:ea typeface="Hammersmith One"/>
                <a:cs typeface="Hammersmith One"/>
                <a:sym typeface="Hammersmith One"/>
              </a:defRPr>
            </a:lvl9pPr>
          </a:lstStyle>
          <a:p>
            <a:pPr marL="285750" indent="-285750" algn="l">
              <a:buClr>
                <a:schemeClr val="tx1"/>
              </a:buClr>
              <a:buFont typeface="Courier New" pitchFamily="49" charset="0"/>
              <a:buChar char="o"/>
            </a:pPr>
            <a:r>
              <a:rPr lang="en-US" sz="1600" b="0" dirty="0">
                <a:solidFill>
                  <a:schemeClr val="tx1"/>
                </a:solidFill>
                <a:latin typeface="Times New Roman" pitchFamily="18" charset="0"/>
                <a:cs typeface="Times New Roman" pitchFamily="18" charset="0"/>
              </a:rPr>
              <a:t>Fast Company. 2022. </a:t>
            </a:r>
            <a:r>
              <a:rPr lang="en-US" sz="1600" b="0" i="1" dirty="0">
                <a:solidFill>
                  <a:schemeClr val="tx1"/>
                </a:solidFill>
                <a:latin typeface="Times New Roman" pitchFamily="18" charset="0"/>
                <a:cs typeface="Times New Roman" pitchFamily="18" charset="0"/>
              </a:rPr>
              <a:t>Amazon: Most Innovative Company | Fast Company</a:t>
            </a:r>
            <a:r>
              <a:rPr lang="en-US" sz="1600" b="0" dirty="0">
                <a:solidFill>
                  <a:schemeClr val="tx1"/>
                </a:solidFill>
                <a:latin typeface="Times New Roman" pitchFamily="18" charset="0"/>
                <a:cs typeface="Times New Roman" pitchFamily="18" charset="0"/>
              </a:rPr>
              <a:t>. [online] Available at: &lt;https://www.fastcompany.com/company/amazon&gt; [Accessed 21 June 2022].</a:t>
            </a:r>
          </a:p>
          <a:p>
            <a:pPr marL="285750" indent="-285750" algn="l">
              <a:buClr>
                <a:schemeClr val="tx1"/>
              </a:buClr>
              <a:buFont typeface="Courier New" pitchFamily="49" charset="0"/>
              <a:buChar char="o"/>
            </a:pPr>
            <a:endParaRPr lang="en-US" sz="1600" b="0" dirty="0">
              <a:solidFill>
                <a:schemeClr val="tx1"/>
              </a:solidFill>
              <a:latin typeface="Times New Roman" pitchFamily="18" charset="0"/>
              <a:cs typeface="Times New Roman" pitchFamily="18" charset="0"/>
            </a:endParaRPr>
          </a:p>
          <a:p>
            <a:pPr marL="285750" indent="-285750" algn="l">
              <a:buClr>
                <a:schemeClr val="tx1"/>
              </a:buClr>
              <a:buFont typeface="Courier New" pitchFamily="49" charset="0"/>
              <a:buChar char="o"/>
            </a:pPr>
            <a:r>
              <a:rPr lang="en-US" sz="1600" b="0" dirty="0">
                <a:solidFill>
                  <a:schemeClr val="tx1"/>
                </a:solidFill>
                <a:latin typeface="Times New Roman" pitchFamily="18" charset="0"/>
                <a:cs typeface="Times New Roman" pitchFamily="18" charset="0"/>
              </a:rPr>
              <a:t>Coursehero.com. 2022. </a:t>
            </a:r>
            <a:r>
              <a:rPr lang="en-US" sz="1600" b="0" i="1" dirty="0">
                <a:solidFill>
                  <a:schemeClr val="tx1"/>
                </a:solidFill>
                <a:latin typeface="Times New Roman" pitchFamily="18" charset="0"/>
                <a:cs typeface="Times New Roman" pitchFamily="18" charset="0"/>
              </a:rPr>
              <a:t>Introduction to Amazon - Introduction to Amazon.com, Inc: Amazon.com, also known as Amazon is an American multinational company. The company is | Course Hero</a:t>
            </a:r>
            <a:r>
              <a:rPr lang="en-US" sz="1600" b="0" dirty="0">
                <a:solidFill>
                  <a:schemeClr val="tx1"/>
                </a:solidFill>
                <a:latin typeface="Times New Roman" pitchFamily="18" charset="0"/>
                <a:cs typeface="Times New Roman" pitchFamily="18" charset="0"/>
              </a:rPr>
              <a:t>. [online] Available at: &lt;https://www.coursehero.com/file/14951557/Introduction-to-Amazon/&gt; [Accessed 21 June 2022].</a:t>
            </a:r>
          </a:p>
          <a:p>
            <a:pPr algn="l">
              <a:buClr>
                <a:schemeClr val="tx1"/>
              </a:buClr>
            </a:pPr>
            <a:endParaRPr lang="en-US" sz="1600" b="0" dirty="0">
              <a:solidFill>
                <a:schemeClr val="tx1"/>
              </a:solidFill>
              <a:latin typeface="Times New Roman" pitchFamily="18" charset="0"/>
              <a:cs typeface="Times New Roman" pitchFamily="18" charset="0"/>
            </a:endParaRPr>
          </a:p>
          <a:p>
            <a:pPr marL="285750" indent="-285750" algn="l">
              <a:buClr>
                <a:schemeClr val="tx1"/>
              </a:buClr>
              <a:buFont typeface="Courier New" pitchFamily="49" charset="0"/>
              <a:buChar char="o"/>
            </a:pPr>
            <a:r>
              <a:rPr lang="en-US" sz="1600" b="0" dirty="0">
                <a:solidFill>
                  <a:schemeClr val="tx1"/>
                </a:solidFill>
                <a:latin typeface="Times New Roman" pitchFamily="18" charset="0"/>
                <a:cs typeface="Times New Roman" pitchFamily="18" charset="0"/>
              </a:rPr>
              <a:t>SEOAves. 2022. </a:t>
            </a:r>
            <a:r>
              <a:rPr lang="en-US" sz="1600" b="0" i="1" dirty="0">
                <a:solidFill>
                  <a:schemeClr val="tx1"/>
                </a:solidFill>
                <a:latin typeface="Times New Roman" pitchFamily="18" charset="0"/>
                <a:cs typeface="Times New Roman" pitchFamily="18" charset="0"/>
              </a:rPr>
              <a:t>Amazon SWOT Analysis 2022 | SEOAves</a:t>
            </a:r>
            <a:r>
              <a:rPr lang="en-US" sz="1600" b="0" dirty="0">
                <a:solidFill>
                  <a:schemeClr val="tx1"/>
                </a:solidFill>
                <a:latin typeface="Times New Roman" pitchFamily="18" charset="0"/>
                <a:cs typeface="Times New Roman" pitchFamily="18" charset="0"/>
              </a:rPr>
              <a:t>. [online] Available at: &lt;https://seoaves.com/amazon-swot-analysis/&gt; [Accessed 21 June 2022].</a:t>
            </a:r>
          </a:p>
          <a:p>
            <a:pPr marL="285750" indent="-285750" algn="l">
              <a:buClr>
                <a:schemeClr val="tx1"/>
              </a:buClr>
              <a:buFont typeface="Courier New" pitchFamily="49" charset="0"/>
              <a:buChar char="o"/>
            </a:pPr>
            <a:endParaRPr lang="en-US" sz="1600" b="0" dirty="0">
              <a:solidFill>
                <a:schemeClr val="tx1"/>
              </a:solidFill>
              <a:latin typeface="Times New Roman" pitchFamily="18" charset="0"/>
              <a:cs typeface="Times New Roman" pitchFamily="18" charset="0"/>
            </a:endParaRPr>
          </a:p>
          <a:p>
            <a:pPr marL="285750" indent="-285750" algn="l">
              <a:buClr>
                <a:schemeClr val="tx1"/>
              </a:buClr>
              <a:buFont typeface="Courier New" pitchFamily="49" charset="0"/>
              <a:buChar char="o"/>
            </a:pPr>
            <a:r>
              <a:rPr lang="en-US" sz="1600" b="0" dirty="0">
                <a:solidFill>
                  <a:schemeClr val="tx1"/>
                </a:solidFill>
                <a:latin typeface="Times New Roman" pitchFamily="18" charset="0"/>
                <a:cs typeface="Times New Roman" pitchFamily="18" charset="0"/>
              </a:rPr>
              <a:t>Vpriyaa87.wixsite.com. 2022. [online] Available at: &lt;https://vpriyaa87.wixsite.com/amazon/conclusion&gt; [Accessed 21 June 2022].</a:t>
            </a:r>
          </a:p>
        </p:txBody>
      </p:sp>
      <p:sp>
        <p:nvSpPr>
          <p:cNvPr id="91" name="شكل بيضاوي 90"/>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050" dirty="0">
                <a:solidFill>
                  <a:schemeClr val="accent1">
                    <a:lumMod val="50000"/>
                  </a:schemeClr>
                </a:solidFill>
                <a:latin typeface="Times New Roman" pitchFamily="18" charset="0"/>
                <a:cs typeface="Times New Roman" pitchFamily="18" charset="0"/>
              </a:rPr>
              <a:t>14</a:t>
            </a:r>
            <a:endParaRPr lang="ar-SA" sz="1050"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0">
                                            <p:txEl>
                                              <p:pRg st="0" end="0"/>
                                            </p:txEl>
                                          </p:spTgt>
                                        </p:tgtEl>
                                        <p:attrNameLst>
                                          <p:attrName>style.visibility</p:attrName>
                                        </p:attrNameLst>
                                      </p:cBhvr>
                                      <p:to>
                                        <p:strVal val="visible"/>
                                      </p:to>
                                    </p:set>
                                    <p:animEffect transition="in" filter="fade">
                                      <p:cBhvr>
                                        <p:cTn id="7" dur="1000"/>
                                        <p:tgtEl>
                                          <p:spTgt spid="90">
                                            <p:txEl>
                                              <p:pRg st="0" end="0"/>
                                            </p:txEl>
                                          </p:spTgt>
                                        </p:tgtEl>
                                      </p:cBhvr>
                                    </p:animEffect>
                                    <p:anim calcmode="lin" valueType="num">
                                      <p:cBhvr>
                                        <p:cTn id="8" dur="1000" fill="hold"/>
                                        <p:tgtEl>
                                          <p:spTgt spid="9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0">
                                            <p:txEl>
                                              <p:pRg st="2" end="2"/>
                                            </p:txEl>
                                          </p:spTgt>
                                        </p:tgtEl>
                                        <p:attrNameLst>
                                          <p:attrName>style.visibility</p:attrName>
                                        </p:attrNameLst>
                                      </p:cBhvr>
                                      <p:to>
                                        <p:strVal val="visible"/>
                                      </p:to>
                                    </p:set>
                                    <p:animEffect transition="in" filter="fade">
                                      <p:cBhvr>
                                        <p:cTn id="14" dur="1000"/>
                                        <p:tgtEl>
                                          <p:spTgt spid="90">
                                            <p:txEl>
                                              <p:pRg st="2" end="2"/>
                                            </p:txEl>
                                          </p:spTgt>
                                        </p:tgtEl>
                                      </p:cBhvr>
                                    </p:animEffect>
                                    <p:anim calcmode="lin" valueType="num">
                                      <p:cBhvr>
                                        <p:cTn id="15" dur="1000" fill="hold"/>
                                        <p:tgtEl>
                                          <p:spTgt spid="90">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9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0">
                                            <p:txEl>
                                              <p:pRg st="4" end="4"/>
                                            </p:txEl>
                                          </p:spTgt>
                                        </p:tgtEl>
                                        <p:attrNameLst>
                                          <p:attrName>style.visibility</p:attrName>
                                        </p:attrNameLst>
                                      </p:cBhvr>
                                      <p:to>
                                        <p:strVal val="visible"/>
                                      </p:to>
                                    </p:set>
                                    <p:animEffect transition="in" filter="fade">
                                      <p:cBhvr>
                                        <p:cTn id="21" dur="1000"/>
                                        <p:tgtEl>
                                          <p:spTgt spid="90">
                                            <p:txEl>
                                              <p:pRg st="4" end="4"/>
                                            </p:txEl>
                                          </p:spTgt>
                                        </p:tgtEl>
                                      </p:cBhvr>
                                    </p:animEffect>
                                    <p:anim calcmode="lin" valueType="num">
                                      <p:cBhvr>
                                        <p:cTn id="22" dur="1000" fill="hold"/>
                                        <p:tgtEl>
                                          <p:spTgt spid="90">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9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0">
                                            <p:txEl>
                                              <p:pRg st="6" end="6"/>
                                            </p:txEl>
                                          </p:spTgt>
                                        </p:tgtEl>
                                        <p:attrNameLst>
                                          <p:attrName>style.visibility</p:attrName>
                                        </p:attrNameLst>
                                      </p:cBhvr>
                                      <p:to>
                                        <p:strVal val="visible"/>
                                      </p:to>
                                    </p:set>
                                    <p:animEffect transition="in" filter="fade">
                                      <p:cBhvr>
                                        <p:cTn id="28" dur="1000"/>
                                        <p:tgtEl>
                                          <p:spTgt spid="90">
                                            <p:txEl>
                                              <p:pRg st="6" end="6"/>
                                            </p:txEl>
                                          </p:spTgt>
                                        </p:tgtEl>
                                      </p:cBhvr>
                                    </p:animEffect>
                                    <p:anim calcmode="lin" valueType="num">
                                      <p:cBhvr>
                                        <p:cTn id="29" dur="1000" fill="hold"/>
                                        <p:tgtEl>
                                          <p:spTgt spid="90">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90">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87"/>
        <p:cNvGrpSpPr/>
        <p:nvPr/>
      </p:nvGrpSpPr>
      <p:grpSpPr>
        <a:xfrm>
          <a:off x="0" y="0"/>
          <a:ext cx="0" cy="0"/>
          <a:chOff x="0" y="0"/>
          <a:chExt cx="0" cy="0"/>
        </a:xfrm>
      </p:grpSpPr>
      <p:sp>
        <p:nvSpPr>
          <p:cNvPr id="1388" name="Google Shape;1388;p62"/>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2"/>
                </a:solidFill>
                <a:latin typeface="Times New Roman" pitchFamily="18" charset="0"/>
                <a:cs typeface="Times New Roman" pitchFamily="18" charset="0"/>
              </a:rPr>
              <a:t>Thank You! </a:t>
            </a:r>
            <a:endParaRPr dirty="0">
              <a:solidFill>
                <a:schemeClr val="accent2"/>
              </a:solidFill>
              <a:latin typeface="Times New Roman" pitchFamily="18" charset="0"/>
              <a:cs typeface="Times New Roman" pitchFamily="18" charset="0"/>
            </a:endParaRPr>
          </a:p>
        </p:txBody>
      </p:sp>
      <p:sp>
        <p:nvSpPr>
          <p:cNvPr id="1390" name="Google Shape;1390;p62"/>
          <p:cNvSpPr/>
          <p:nvPr/>
        </p:nvSpPr>
        <p:spPr>
          <a:xfrm>
            <a:off x="3563888" y="3438625"/>
            <a:ext cx="16984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شكل بيضاوي 8"/>
          <p:cNvSpPr/>
          <p:nvPr/>
        </p:nvSpPr>
        <p:spPr>
          <a:xfrm>
            <a:off x="8604448" y="4686300"/>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100" dirty="0">
                <a:solidFill>
                  <a:schemeClr val="accent1">
                    <a:lumMod val="50000"/>
                  </a:schemeClr>
                </a:solidFill>
                <a:latin typeface="Times New Roman" pitchFamily="18" charset="0"/>
                <a:cs typeface="Times New Roman" pitchFamily="18" charset="0"/>
              </a:rPr>
              <a:t>15</a:t>
            </a:r>
            <a:endParaRPr lang="ar-SA" sz="1100"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88"/>
                                        </p:tgtEl>
                                        <p:attrNameLst>
                                          <p:attrName>style.visibility</p:attrName>
                                        </p:attrNameLst>
                                      </p:cBhvr>
                                      <p:to>
                                        <p:strVal val="visible"/>
                                      </p:to>
                                    </p:set>
                                    <p:animEffect transition="in" filter="wheel(1)">
                                      <p:cBhvr>
                                        <p:cTn id="7" dur="2000"/>
                                        <p:tgtEl>
                                          <p:spTgt spid="1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191" y="0"/>
            <a:ext cx="3253368"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p:nvPr/>
        </p:nvCxnSpPr>
        <p:spPr>
          <a:xfrm>
            <a:off x="1413149" y="2571750"/>
            <a:ext cx="44734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8241" y="1816421"/>
            <a:ext cx="1999266" cy="577081"/>
          </a:xfrm>
          <a:prstGeom prst="rect">
            <a:avLst/>
          </a:prstGeom>
          <a:noFill/>
        </p:spPr>
        <p:txBody>
          <a:bodyPr wrap="none" rtlCol="0">
            <a:spAutoFit/>
          </a:bodyPr>
          <a:lstStyle/>
          <a:p>
            <a:pPr algn="ctr"/>
            <a:r>
              <a:rPr lang="en-US" sz="315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2" name="Hexagon 21"/>
          <p:cNvSpPr/>
          <p:nvPr/>
        </p:nvSpPr>
        <p:spPr>
          <a:xfrm rot="5400000">
            <a:off x="1272800" y="973934"/>
            <a:ext cx="710148" cy="612197"/>
          </a:xfrm>
          <a:prstGeom prst="hexagon">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effectLst>
                <a:outerShdw blurRad="38100" dist="38100" dir="2700000" algn="tl">
                  <a:srgbClr val="000000">
                    <a:alpha val="43137"/>
                  </a:srgbClr>
                </a:outerShdw>
              </a:effectLst>
            </a:endParaRPr>
          </a:p>
        </p:txBody>
      </p:sp>
      <p:sp>
        <p:nvSpPr>
          <p:cNvPr id="23" name="Shape 2785"/>
          <p:cNvSpPr/>
          <p:nvPr/>
        </p:nvSpPr>
        <p:spPr>
          <a:xfrm>
            <a:off x="1476523" y="11561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0" name="Google Shape;220;p28">
            <a:extLst>
              <a:ext uri="{FF2B5EF4-FFF2-40B4-BE49-F238E27FC236}">
                <a16:creationId xmlns:a16="http://schemas.microsoft.com/office/drawing/2014/main" id="{FC477440-4EB8-40E4-831C-745CFDEC6DBC}"/>
              </a:ext>
            </a:extLst>
          </p:cNvPr>
          <p:cNvSpPr txBox="1">
            <a:spLocks/>
          </p:cNvSpPr>
          <p:nvPr/>
        </p:nvSpPr>
        <p:spPr>
          <a:xfrm>
            <a:off x="-9552988" y="1750111"/>
            <a:ext cx="3834929"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Aft>
                <a:spcPts val="1600"/>
              </a:spcAft>
              <a:buClr>
                <a:schemeClr val="accent4"/>
              </a:buClr>
              <a:buSzPct val="120000"/>
              <a:buFont typeface="Wingdings" pitchFamily="2" charset="2"/>
              <a:buChar char="Ø"/>
            </a:pPr>
            <a:r>
              <a:rPr lang="en-US"/>
              <a:t>Capacity is the maximum level of output that a company can sustain to make a product or provide a service. </a:t>
            </a:r>
          </a:p>
          <a:p>
            <a:pPr marL="285750" indent="-285750">
              <a:spcAft>
                <a:spcPts val="1600"/>
              </a:spcAft>
              <a:buClr>
                <a:schemeClr val="accent4"/>
              </a:buClr>
              <a:buSzPct val="120000"/>
              <a:buFont typeface="Wingdings" pitchFamily="2" charset="2"/>
              <a:buChar char="Ø"/>
            </a:pPr>
            <a:r>
              <a:rPr lang="en-US"/>
              <a:t>The capacity of the manufacturing unit can be expressed in number of units of output per period.</a:t>
            </a:r>
          </a:p>
          <a:p>
            <a:pPr marL="285750" indent="-285750">
              <a:spcAft>
                <a:spcPts val="1600"/>
              </a:spcAft>
              <a:buClr>
                <a:schemeClr val="accent4"/>
              </a:buClr>
              <a:buSzPct val="120000"/>
              <a:buFont typeface="Wingdings" pitchFamily="2" charset="2"/>
              <a:buChar char="Ø"/>
            </a:pPr>
            <a:r>
              <a:rPr lang="en-US"/>
              <a:t>Planning for capacity requires management to accept limitations on the production process.</a:t>
            </a:r>
            <a:endParaRPr lang="en-US" dirty="0"/>
          </a:p>
        </p:txBody>
      </p:sp>
      <p:sp>
        <p:nvSpPr>
          <p:cNvPr id="27" name="Google Shape;221;p28">
            <a:extLst>
              <a:ext uri="{FF2B5EF4-FFF2-40B4-BE49-F238E27FC236}">
                <a16:creationId xmlns:a16="http://schemas.microsoft.com/office/drawing/2014/main" id="{AC2F8CC8-4F64-4D3E-ABC5-85E38165221E}"/>
              </a:ext>
            </a:extLst>
          </p:cNvPr>
          <p:cNvSpPr txBox="1">
            <a:spLocks/>
          </p:cNvSpPr>
          <p:nvPr/>
        </p:nvSpPr>
        <p:spPr>
          <a:xfrm>
            <a:off x="-9308968" y="445025"/>
            <a:ext cx="8025300" cy="572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solidFill>
                  <a:schemeClr val="bg2"/>
                </a:solidFill>
              </a:rPr>
              <a:t>DEFINITIONS</a:t>
            </a:r>
            <a:endParaRPr lang="en-US" dirty="0">
              <a:solidFill>
                <a:schemeClr val="bg2"/>
              </a:solidFill>
            </a:endParaRPr>
          </a:p>
        </p:txBody>
      </p:sp>
      <p:sp>
        <p:nvSpPr>
          <p:cNvPr id="18" name="Google Shape;1864;p82"/>
          <p:cNvSpPr txBox="1"/>
          <p:nvPr/>
        </p:nvSpPr>
        <p:spPr>
          <a:xfrm>
            <a:off x="3563888" y="223407"/>
            <a:ext cx="3816424" cy="4086726"/>
          </a:xfrm>
          <a:prstGeom prst="rect">
            <a:avLst/>
          </a:prstGeom>
          <a:noFill/>
          <a:ln>
            <a:noFill/>
          </a:ln>
        </p:spPr>
        <p:txBody>
          <a:bodyPr spcFirstLastPara="1" wrap="square" lIns="91425" tIns="91425" rIns="91425" bIns="91425" anchor="t" anchorCtr="0">
            <a:noAutofit/>
          </a:bodyPr>
          <a:lstStyle/>
          <a:p>
            <a:pPr marL="285750" indent="-285750">
              <a:buFont typeface="Courier New" pitchFamily="49" charset="0"/>
              <a:buChar char="o"/>
            </a:pPr>
            <a:r>
              <a:rPr lang="en-US" sz="1800" dirty="0">
                <a:solidFill>
                  <a:schemeClr val="accent2"/>
                </a:solidFill>
                <a:latin typeface="Times New Roman" pitchFamily="18" charset="0"/>
                <a:cs typeface="Times New Roman" pitchFamily="18" charset="0"/>
              </a:rPr>
              <a:t>Introduction.</a:t>
            </a:r>
          </a:p>
          <a:p>
            <a:pPr marL="285750" indent="-285750">
              <a:buFont typeface="Courier New" pitchFamily="49" charset="0"/>
              <a:buChar char="o"/>
            </a:pPr>
            <a:endParaRPr lang="en-US" sz="1800" dirty="0">
              <a:solidFill>
                <a:schemeClr val="accent2"/>
              </a:solidFill>
              <a:latin typeface="Times New Roman" pitchFamily="18" charset="0"/>
              <a:cs typeface="Times New Roman" pitchFamily="18" charset="0"/>
            </a:endParaRPr>
          </a:p>
          <a:p>
            <a:pPr marL="285750" lvl="0" indent="-285750">
              <a:buFont typeface="Courier New" pitchFamily="49" charset="0"/>
              <a:buChar char="o"/>
            </a:pPr>
            <a:r>
              <a:rPr lang="en-US" sz="1800" dirty="0">
                <a:solidFill>
                  <a:schemeClr val="accent2"/>
                </a:solidFill>
                <a:latin typeface="Times New Roman" pitchFamily="18" charset="0"/>
                <a:cs typeface="Times New Roman" pitchFamily="18" charset="0"/>
              </a:rPr>
              <a:t>Key Partners </a:t>
            </a:r>
            <a:r>
              <a:rPr lang="en-US" sz="1800" dirty="0" smtClean="0">
                <a:solidFill>
                  <a:schemeClr val="accent2"/>
                </a:solidFill>
                <a:latin typeface="Times New Roman" pitchFamily="18" charset="0"/>
                <a:cs typeface="Times New Roman" pitchFamily="18" charset="0"/>
              </a:rPr>
              <a:t>of </a:t>
            </a:r>
            <a:r>
              <a:rPr lang="en-US" sz="1800" dirty="0">
                <a:solidFill>
                  <a:schemeClr val="accent2"/>
                </a:solidFill>
                <a:latin typeface="Times New Roman" pitchFamily="18" charset="0"/>
                <a:cs typeface="Times New Roman" pitchFamily="18" charset="0"/>
              </a:rPr>
              <a:t>Amazon.</a:t>
            </a:r>
          </a:p>
          <a:p>
            <a:pPr marL="285750" lvl="0" indent="-285750">
              <a:buFont typeface="Courier New" pitchFamily="49" charset="0"/>
              <a:buChar char="o"/>
            </a:pPr>
            <a:endParaRPr lang="en-US" sz="1800" dirty="0">
              <a:solidFill>
                <a:schemeClr val="accent2"/>
              </a:solidFill>
              <a:latin typeface="Times New Roman" pitchFamily="18" charset="0"/>
              <a:ea typeface="Manjari"/>
              <a:cs typeface="Times New Roman" pitchFamily="18" charset="0"/>
              <a:sym typeface="Manjari"/>
            </a:endParaRPr>
          </a:p>
          <a:p>
            <a:pPr marL="285750" lvl="0" indent="-285750">
              <a:buFont typeface="Courier New" pitchFamily="49" charset="0"/>
              <a:buChar char="o"/>
            </a:pPr>
            <a:r>
              <a:rPr lang="en-US" sz="1800" dirty="0">
                <a:solidFill>
                  <a:schemeClr val="accent2"/>
                </a:solidFill>
                <a:latin typeface="Times New Roman" pitchFamily="18" charset="0"/>
                <a:cs typeface="Times New Roman" pitchFamily="18" charset="0"/>
              </a:rPr>
              <a:t>The Key Resources </a:t>
            </a:r>
            <a:r>
              <a:rPr lang="en-US" sz="1800" dirty="0" smtClean="0">
                <a:solidFill>
                  <a:schemeClr val="accent2"/>
                </a:solidFill>
                <a:latin typeface="Times New Roman" pitchFamily="18" charset="0"/>
                <a:cs typeface="Times New Roman" pitchFamily="18" charset="0"/>
              </a:rPr>
              <a:t>of </a:t>
            </a:r>
            <a:r>
              <a:rPr lang="en-US" sz="1800" dirty="0">
                <a:solidFill>
                  <a:schemeClr val="accent2"/>
                </a:solidFill>
                <a:latin typeface="Times New Roman" pitchFamily="18" charset="0"/>
                <a:cs typeface="Times New Roman" pitchFamily="18" charset="0"/>
              </a:rPr>
              <a:t>Amazon.</a:t>
            </a:r>
          </a:p>
          <a:p>
            <a:pPr marL="285750" lvl="0" indent="-285750">
              <a:buFont typeface="Courier New" pitchFamily="49" charset="0"/>
              <a:buChar char="o"/>
            </a:pPr>
            <a:endParaRPr lang="en-US" sz="1800" dirty="0">
              <a:solidFill>
                <a:schemeClr val="accent2"/>
              </a:solidFill>
              <a:latin typeface="Times New Roman" pitchFamily="18" charset="0"/>
              <a:ea typeface="Manjari"/>
              <a:cs typeface="Times New Roman" pitchFamily="18" charset="0"/>
              <a:sym typeface="Manjari"/>
            </a:endParaRPr>
          </a:p>
          <a:p>
            <a:pPr marL="285750" lvl="0" indent="-285750">
              <a:buFont typeface="Courier New" pitchFamily="49" charset="0"/>
              <a:buChar char="o"/>
            </a:pPr>
            <a:r>
              <a:rPr lang="en-US" sz="1800" dirty="0">
                <a:solidFill>
                  <a:schemeClr val="accent2"/>
                </a:solidFill>
                <a:latin typeface="Times New Roman" pitchFamily="18" charset="0"/>
                <a:cs typeface="Times New Roman" pitchFamily="18" charset="0"/>
              </a:rPr>
              <a:t>Cost Structures </a:t>
            </a:r>
            <a:r>
              <a:rPr lang="en-US" sz="1800" dirty="0" smtClean="0">
                <a:solidFill>
                  <a:schemeClr val="accent2"/>
                </a:solidFill>
                <a:latin typeface="Times New Roman" pitchFamily="18" charset="0"/>
                <a:cs typeface="Times New Roman" pitchFamily="18" charset="0"/>
              </a:rPr>
              <a:t>of </a:t>
            </a:r>
            <a:r>
              <a:rPr lang="en-US" sz="1800" dirty="0">
                <a:solidFill>
                  <a:schemeClr val="accent2"/>
                </a:solidFill>
                <a:latin typeface="Times New Roman" pitchFamily="18" charset="0"/>
                <a:cs typeface="Times New Roman" pitchFamily="18" charset="0"/>
              </a:rPr>
              <a:t>Amazon.</a:t>
            </a:r>
          </a:p>
          <a:p>
            <a:pPr marL="285750" lvl="0" indent="-285750">
              <a:buFont typeface="Courier New" pitchFamily="49" charset="0"/>
              <a:buChar char="o"/>
            </a:pPr>
            <a:endParaRPr lang="en-US" sz="1800" dirty="0">
              <a:solidFill>
                <a:schemeClr val="accent2"/>
              </a:solidFill>
              <a:latin typeface="Times New Roman" pitchFamily="18" charset="0"/>
              <a:cs typeface="Times New Roman" pitchFamily="18" charset="0"/>
            </a:endParaRPr>
          </a:p>
          <a:p>
            <a:pPr marL="285750" lvl="0" indent="-285750">
              <a:buFont typeface="Courier New" pitchFamily="49" charset="0"/>
              <a:buChar char="o"/>
            </a:pPr>
            <a:r>
              <a:rPr lang="en-US" sz="1800" dirty="0">
                <a:solidFill>
                  <a:schemeClr val="accent2"/>
                </a:solidFill>
                <a:latin typeface="Times New Roman" pitchFamily="18" charset="0"/>
                <a:ea typeface="Manjari"/>
                <a:cs typeface="Times New Roman" pitchFamily="18" charset="0"/>
                <a:sym typeface="Manjari"/>
              </a:rPr>
              <a:t>Revenue Structure.</a:t>
            </a:r>
            <a:endParaRPr lang="ar-SA" sz="1800" dirty="0">
              <a:solidFill>
                <a:schemeClr val="accent2"/>
              </a:solidFill>
              <a:latin typeface="Times New Roman" pitchFamily="18" charset="0"/>
              <a:ea typeface="Manjari"/>
              <a:cs typeface="Times New Roman" pitchFamily="18" charset="0"/>
              <a:sym typeface="Manjari"/>
            </a:endParaRPr>
          </a:p>
          <a:p>
            <a:pPr marL="285750" lvl="0" indent="-285750">
              <a:buFont typeface="Courier New" pitchFamily="49" charset="0"/>
              <a:buChar char="o"/>
            </a:pPr>
            <a:endParaRPr lang="en-US" sz="1800" dirty="0">
              <a:solidFill>
                <a:schemeClr val="accent2"/>
              </a:solidFill>
              <a:latin typeface="Times New Roman" pitchFamily="18" charset="0"/>
              <a:ea typeface="Manjari"/>
              <a:cs typeface="Times New Roman" pitchFamily="18" charset="0"/>
              <a:sym typeface="Manjari"/>
            </a:endParaRPr>
          </a:p>
          <a:p>
            <a:pPr marL="285750" indent="-285750">
              <a:buFont typeface="Courier New" pitchFamily="49" charset="0"/>
              <a:buChar char="o"/>
            </a:pPr>
            <a:r>
              <a:rPr lang="en-US" sz="1800" dirty="0">
                <a:solidFill>
                  <a:schemeClr val="accent2"/>
                </a:solidFill>
                <a:latin typeface="Times New Roman" pitchFamily="18" charset="0"/>
                <a:cs typeface="Times New Roman" pitchFamily="18" charset="0"/>
              </a:rPr>
              <a:t>Rlationships &amp; Channels .</a:t>
            </a:r>
          </a:p>
          <a:p>
            <a:pPr marL="285750" indent="-285750">
              <a:buFont typeface="Courier New" pitchFamily="49" charset="0"/>
              <a:buChar char="o"/>
            </a:pPr>
            <a:endParaRPr lang="en-US" sz="1800" dirty="0">
              <a:solidFill>
                <a:schemeClr val="accent2"/>
              </a:solidFill>
              <a:latin typeface="Times New Roman" pitchFamily="18" charset="0"/>
              <a:cs typeface="Times New Roman" pitchFamily="18" charset="0"/>
            </a:endParaRPr>
          </a:p>
          <a:p>
            <a:pPr marL="285750" indent="-285750">
              <a:buFont typeface="Courier New" pitchFamily="49" charset="0"/>
              <a:buChar char="o"/>
            </a:pPr>
            <a:r>
              <a:rPr lang="en-US" sz="1800" dirty="0">
                <a:solidFill>
                  <a:schemeClr val="accent2"/>
                </a:solidFill>
                <a:latin typeface="Times New Roman" pitchFamily="18" charset="0"/>
                <a:ea typeface="Lato Black" charset="0"/>
                <a:cs typeface="Times New Roman" pitchFamily="18" charset="0"/>
              </a:rPr>
              <a:t>SWOT Analysis.</a:t>
            </a:r>
          </a:p>
          <a:p>
            <a:pPr marL="285750" indent="-285750">
              <a:buFont typeface="Courier New" pitchFamily="49" charset="0"/>
              <a:buChar char="o"/>
            </a:pPr>
            <a:endParaRPr lang="en-US" sz="1800" dirty="0">
              <a:solidFill>
                <a:schemeClr val="accent2"/>
              </a:solidFill>
              <a:latin typeface="Times New Roman" pitchFamily="18" charset="0"/>
              <a:cs typeface="Times New Roman" pitchFamily="18" charset="0"/>
            </a:endParaRPr>
          </a:p>
          <a:p>
            <a:pPr marL="285750" indent="-285750">
              <a:buFont typeface="Courier New" pitchFamily="49" charset="0"/>
              <a:buChar char="o"/>
            </a:pPr>
            <a:r>
              <a:rPr lang="en-US" sz="1800" dirty="0">
                <a:solidFill>
                  <a:schemeClr val="accent2"/>
                </a:solidFill>
                <a:latin typeface="Times New Roman" pitchFamily="18" charset="0"/>
                <a:cs typeface="Times New Roman" pitchFamily="18" charset="0"/>
              </a:rPr>
              <a:t>Conclusion.</a:t>
            </a:r>
          </a:p>
          <a:p>
            <a:pPr marL="285750" indent="-285750">
              <a:buFont typeface="Courier New" pitchFamily="49" charset="0"/>
              <a:buChar char="o"/>
            </a:pPr>
            <a:endParaRPr lang="en-US" sz="1800" dirty="0">
              <a:solidFill>
                <a:schemeClr val="accent2"/>
              </a:solidFill>
              <a:latin typeface="Times New Roman" pitchFamily="18" charset="0"/>
              <a:cs typeface="Times New Roman" pitchFamily="18" charset="0"/>
            </a:endParaRPr>
          </a:p>
          <a:p>
            <a:pPr marL="285750" indent="-285750">
              <a:buFont typeface="Courier New" pitchFamily="49" charset="0"/>
              <a:buChar char="o"/>
            </a:pPr>
            <a:r>
              <a:rPr lang="en-US" sz="1800" dirty="0">
                <a:solidFill>
                  <a:schemeClr val="accent2"/>
                </a:solidFill>
                <a:latin typeface="Times New Roman" pitchFamily="18" charset="0"/>
                <a:cs typeface="Times New Roman" pitchFamily="18" charset="0"/>
              </a:rPr>
              <a:t>References.</a:t>
            </a:r>
          </a:p>
        </p:txBody>
      </p:sp>
      <p:sp>
        <p:nvSpPr>
          <p:cNvPr id="19" name="شكل بيضاوي 18"/>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050" dirty="0">
                <a:solidFill>
                  <a:schemeClr val="accent1">
                    <a:lumMod val="50000"/>
                  </a:schemeClr>
                </a:solidFill>
                <a:latin typeface="Times New Roman" pitchFamily="18" charset="0"/>
                <a:cs typeface="Times New Roman" pitchFamily="18" charset="0"/>
              </a:rPr>
              <a:t>2</a:t>
            </a:r>
            <a:endParaRPr lang="ar-SA" sz="1050"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40569035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fade">
                                      <p:cBhvr>
                                        <p:cTn id="19" dur="1000"/>
                                        <p:tgtEl>
                                          <p:spTgt spid="18">
                                            <p:txEl>
                                              <p:pRg st="0" end="0"/>
                                            </p:txEl>
                                          </p:spTgt>
                                        </p:tgtEl>
                                      </p:cBhvr>
                                    </p:animEffect>
                                    <p:anim calcmode="lin" valueType="num">
                                      <p:cBhvr>
                                        <p:cTn id="20"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8">
                                            <p:txEl>
                                              <p:pRg st="2" end="2"/>
                                            </p:txEl>
                                          </p:spTgt>
                                        </p:tgtEl>
                                        <p:attrNameLst>
                                          <p:attrName>style.visibility</p:attrName>
                                        </p:attrNameLst>
                                      </p:cBhvr>
                                      <p:to>
                                        <p:strVal val="visible"/>
                                      </p:to>
                                    </p:set>
                                    <p:animEffect transition="in" filter="fade">
                                      <p:cBhvr>
                                        <p:cTn id="26" dur="1000"/>
                                        <p:tgtEl>
                                          <p:spTgt spid="18">
                                            <p:txEl>
                                              <p:pRg st="2" end="2"/>
                                            </p:txEl>
                                          </p:spTgt>
                                        </p:tgtEl>
                                      </p:cBhvr>
                                    </p:animEffect>
                                    <p:anim calcmode="lin" valueType="num">
                                      <p:cBhvr>
                                        <p:cTn id="27" dur="1000" fill="hold"/>
                                        <p:tgtEl>
                                          <p:spTgt spid="18">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8">
                                            <p:txEl>
                                              <p:pRg st="4" end="4"/>
                                            </p:txEl>
                                          </p:spTgt>
                                        </p:tgtEl>
                                        <p:attrNameLst>
                                          <p:attrName>style.visibility</p:attrName>
                                        </p:attrNameLst>
                                      </p:cBhvr>
                                      <p:to>
                                        <p:strVal val="visible"/>
                                      </p:to>
                                    </p:set>
                                    <p:animEffect transition="in" filter="fade">
                                      <p:cBhvr>
                                        <p:cTn id="33" dur="1000"/>
                                        <p:tgtEl>
                                          <p:spTgt spid="18">
                                            <p:txEl>
                                              <p:pRg st="4" end="4"/>
                                            </p:txEl>
                                          </p:spTgt>
                                        </p:tgtEl>
                                      </p:cBhvr>
                                    </p:animEffect>
                                    <p:anim calcmode="lin" valueType="num">
                                      <p:cBhvr>
                                        <p:cTn id="34" dur="1000" fill="hold"/>
                                        <p:tgtEl>
                                          <p:spTgt spid="18">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1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8">
                                            <p:txEl>
                                              <p:pRg st="6" end="6"/>
                                            </p:txEl>
                                          </p:spTgt>
                                        </p:tgtEl>
                                        <p:attrNameLst>
                                          <p:attrName>style.visibility</p:attrName>
                                        </p:attrNameLst>
                                      </p:cBhvr>
                                      <p:to>
                                        <p:strVal val="visible"/>
                                      </p:to>
                                    </p:set>
                                    <p:animEffect transition="in" filter="fade">
                                      <p:cBhvr>
                                        <p:cTn id="40" dur="1000"/>
                                        <p:tgtEl>
                                          <p:spTgt spid="18">
                                            <p:txEl>
                                              <p:pRg st="6" end="6"/>
                                            </p:txEl>
                                          </p:spTgt>
                                        </p:tgtEl>
                                      </p:cBhvr>
                                    </p:animEffect>
                                    <p:anim calcmode="lin" valueType="num">
                                      <p:cBhvr>
                                        <p:cTn id="41" dur="1000" fill="hold"/>
                                        <p:tgtEl>
                                          <p:spTgt spid="18">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1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8">
                                            <p:txEl>
                                              <p:pRg st="8" end="8"/>
                                            </p:txEl>
                                          </p:spTgt>
                                        </p:tgtEl>
                                        <p:attrNameLst>
                                          <p:attrName>style.visibility</p:attrName>
                                        </p:attrNameLst>
                                      </p:cBhvr>
                                      <p:to>
                                        <p:strVal val="visible"/>
                                      </p:to>
                                    </p:set>
                                    <p:animEffect transition="in" filter="fade">
                                      <p:cBhvr>
                                        <p:cTn id="47" dur="1000"/>
                                        <p:tgtEl>
                                          <p:spTgt spid="18">
                                            <p:txEl>
                                              <p:pRg st="8" end="8"/>
                                            </p:txEl>
                                          </p:spTgt>
                                        </p:tgtEl>
                                      </p:cBhvr>
                                    </p:animEffect>
                                    <p:anim calcmode="lin" valueType="num">
                                      <p:cBhvr>
                                        <p:cTn id="48" dur="1000" fill="hold"/>
                                        <p:tgtEl>
                                          <p:spTgt spid="18">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18">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8">
                                            <p:txEl>
                                              <p:pRg st="10" end="10"/>
                                            </p:txEl>
                                          </p:spTgt>
                                        </p:tgtEl>
                                        <p:attrNameLst>
                                          <p:attrName>style.visibility</p:attrName>
                                        </p:attrNameLst>
                                      </p:cBhvr>
                                      <p:to>
                                        <p:strVal val="visible"/>
                                      </p:to>
                                    </p:set>
                                    <p:animEffect transition="in" filter="fade">
                                      <p:cBhvr>
                                        <p:cTn id="54" dur="1000"/>
                                        <p:tgtEl>
                                          <p:spTgt spid="18">
                                            <p:txEl>
                                              <p:pRg st="10" end="10"/>
                                            </p:txEl>
                                          </p:spTgt>
                                        </p:tgtEl>
                                      </p:cBhvr>
                                    </p:animEffect>
                                    <p:anim calcmode="lin" valueType="num">
                                      <p:cBhvr>
                                        <p:cTn id="55" dur="1000" fill="hold"/>
                                        <p:tgtEl>
                                          <p:spTgt spid="18">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18">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8">
                                            <p:txEl>
                                              <p:pRg st="12" end="12"/>
                                            </p:txEl>
                                          </p:spTgt>
                                        </p:tgtEl>
                                        <p:attrNameLst>
                                          <p:attrName>style.visibility</p:attrName>
                                        </p:attrNameLst>
                                      </p:cBhvr>
                                      <p:to>
                                        <p:strVal val="visible"/>
                                      </p:to>
                                    </p:set>
                                    <p:animEffect transition="in" filter="fade">
                                      <p:cBhvr>
                                        <p:cTn id="61" dur="1000"/>
                                        <p:tgtEl>
                                          <p:spTgt spid="18">
                                            <p:txEl>
                                              <p:pRg st="12" end="12"/>
                                            </p:txEl>
                                          </p:spTgt>
                                        </p:tgtEl>
                                      </p:cBhvr>
                                    </p:animEffect>
                                    <p:anim calcmode="lin" valueType="num">
                                      <p:cBhvr>
                                        <p:cTn id="62" dur="1000" fill="hold"/>
                                        <p:tgtEl>
                                          <p:spTgt spid="18">
                                            <p:txEl>
                                              <p:pRg st="12" end="12"/>
                                            </p:txEl>
                                          </p:spTgt>
                                        </p:tgtEl>
                                        <p:attrNameLst>
                                          <p:attrName>ppt_x</p:attrName>
                                        </p:attrNameLst>
                                      </p:cBhvr>
                                      <p:tavLst>
                                        <p:tav tm="0">
                                          <p:val>
                                            <p:strVal val="#ppt_x"/>
                                          </p:val>
                                        </p:tav>
                                        <p:tav tm="100000">
                                          <p:val>
                                            <p:strVal val="#ppt_x"/>
                                          </p:val>
                                        </p:tav>
                                      </p:tavLst>
                                    </p:anim>
                                    <p:anim calcmode="lin" valueType="num">
                                      <p:cBhvr>
                                        <p:cTn id="63" dur="1000" fill="hold"/>
                                        <p:tgtEl>
                                          <p:spTgt spid="18">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8">
                                            <p:txEl>
                                              <p:pRg st="14" end="14"/>
                                            </p:txEl>
                                          </p:spTgt>
                                        </p:tgtEl>
                                        <p:attrNameLst>
                                          <p:attrName>style.visibility</p:attrName>
                                        </p:attrNameLst>
                                      </p:cBhvr>
                                      <p:to>
                                        <p:strVal val="visible"/>
                                      </p:to>
                                    </p:set>
                                    <p:animEffect transition="in" filter="fade">
                                      <p:cBhvr>
                                        <p:cTn id="68" dur="1000"/>
                                        <p:tgtEl>
                                          <p:spTgt spid="18">
                                            <p:txEl>
                                              <p:pRg st="14" end="14"/>
                                            </p:txEl>
                                          </p:spTgt>
                                        </p:tgtEl>
                                      </p:cBhvr>
                                    </p:animEffect>
                                    <p:anim calcmode="lin" valueType="num">
                                      <p:cBhvr>
                                        <p:cTn id="69" dur="1000" fill="hold"/>
                                        <p:tgtEl>
                                          <p:spTgt spid="18">
                                            <p:txEl>
                                              <p:pRg st="14" end="14"/>
                                            </p:txEl>
                                          </p:spTgt>
                                        </p:tgtEl>
                                        <p:attrNameLst>
                                          <p:attrName>ppt_x</p:attrName>
                                        </p:attrNameLst>
                                      </p:cBhvr>
                                      <p:tavLst>
                                        <p:tav tm="0">
                                          <p:val>
                                            <p:strVal val="#ppt_x"/>
                                          </p:val>
                                        </p:tav>
                                        <p:tav tm="100000">
                                          <p:val>
                                            <p:strVal val="#ppt_x"/>
                                          </p:val>
                                        </p:tav>
                                      </p:tavLst>
                                    </p:anim>
                                    <p:anim calcmode="lin" valueType="num">
                                      <p:cBhvr>
                                        <p:cTn id="70" dur="1000" fill="hold"/>
                                        <p:tgtEl>
                                          <p:spTgt spid="18">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18">
                                            <p:txEl>
                                              <p:pRg st="16" end="16"/>
                                            </p:txEl>
                                          </p:spTgt>
                                        </p:tgtEl>
                                        <p:attrNameLst>
                                          <p:attrName>style.visibility</p:attrName>
                                        </p:attrNameLst>
                                      </p:cBhvr>
                                      <p:to>
                                        <p:strVal val="visible"/>
                                      </p:to>
                                    </p:set>
                                    <p:animEffect transition="in" filter="fade">
                                      <p:cBhvr>
                                        <p:cTn id="75" dur="1000"/>
                                        <p:tgtEl>
                                          <p:spTgt spid="18">
                                            <p:txEl>
                                              <p:pRg st="16" end="16"/>
                                            </p:txEl>
                                          </p:spTgt>
                                        </p:tgtEl>
                                      </p:cBhvr>
                                    </p:animEffect>
                                    <p:anim calcmode="lin" valueType="num">
                                      <p:cBhvr>
                                        <p:cTn id="76" dur="1000" fill="hold"/>
                                        <p:tgtEl>
                                          <p:spTgt spid="18">
                                            <p:txEl>
                                              <p:pRg st="16" end="16"/>
                                            </p:txEl>
                                          </p:spTgt>
                                        </p:tgtEl>
                                        <p:attrNameLst>
                                          <p:attrName>ppt_x</p:attrName>
                                        </p:attrNameLst>
                                      </p:cBhvr>
                                      <p:tavLst>
                                        <p:tav tm="0">
                                          <p:val>
                                            <p:strVal val="#ppt_x"/>
                                          </p:val>
                                        </p:tav>
                                        <p:tav tm="100000">
                                          <p:val>
                                            <p:strVal val="#ppt_x"/>
                                          </p:val>
                                        </p:tav>
                                      </p:tavLst>
                                    </p:anim>
                                    <p:anim calcmode="lin" valueType="num">
                                      <p:cBhvr>
                                        <p:cTn id="77" dur="1000" fill="hold"/>
                                        <p:tgtEl>
                                          <p:spTgt spid="18">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860"/>
        <p:cNvGrpSpPr/>
        <p:nvPr/>
      </p:nvGrpSpPr>
      <p:grpSpPr>
        <a:xfrm>
          <a:off x="0" y="0"/>
          <a:ext cx="0" cy="0"/>
          <a:chOff x="0" y="0"/>
          <a:chExt cx="0" cy="0"/>
        </a:xfrm>
      </p:grpSpPr>
      <p:sp>
        <p:nvSpPr>
          <p:cNvPr id="1861" name="Google Shape;1861;p82"/>
          <p:cNvSpPr/>
          <p:nvPr/>
        </p:nvSpPr>
        <p:spPr>
          <a:xfrm>
            <a:off x="4641450" y="534225"/>
            <a:ext cx="3513000" cy="4380134"/>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862" name="Google Shape;1862;p82"/>
          <p:cNvSpPr/>
          <p:nvPr/>
        </p:nvSpPr>
        <p:spPr>
          <a:xfrm>
            <a:off x="7751050" y="3432419"/>
            <a:ext cx="764314" cy="674188"/>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82"/>
          <p:cNvSpPr txBox="1"/>
          <p:nvPr/>
        </p:nvSpPr>
        <p:spPr>
          <a:xfrm>
            <a:off x="4677000" y="51470"/>
            <a:ext cx="3441900" cy="523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dirty="0">
                <a:solidFill>
                  <a:schemeClr val="accent2"/>
                </a:solidFill>
                <a:latin typeface="Times New Roman" pitchFamily="18" charset="0"/>
                <a:ea typeface="Hammersmith One"/>
                <a:cs typeface="Times New Roman" pitchFamily="18" charset="0"/>
                <a:sym typeface="Hammersmith One"/>
              </a:rPr>
              <a:t>Introduction</a:t>
            </a:r>
            <a:endParaRPr sz="2400" b="1" dirty="0">
              <a:solidFill>
                <a:schemeClr val="accent2"/>
              </a:solidFill>
              <a:latin typeface="Times New Roman" pitchFamily="18" charset="0"/>
              <a:ea typeface="Hammersmith One"/>
              <a:cs typeface="Times New Roman" pitchFamily="18" charset="0"/>
              <a:sym typeface="Hammersmith One"/>
            </a:endParaRPr>
          </a:p>
        </p:txBody>
      </p:sp>
      <p:sp>
        <p:nvSpPr>
          <p:cNvPr id="1864" name="Google Shape;1864;p82"/>
          <p:cNvSpPr txBox="1"/>
          <p:nvPr/>
        </p:nvSpPr>
        <p:spPr>
          <a:xfrm>
            <a:off x="4677000" y="679562"/>
            <a:ext cx="3294300" cy="4086726"/>
          </a:xfrm>
          <a:prstGeom prst="rect">
            <a:avLst/>
          </a:prstGeom>
          <a:noFill/>
          <a:ln>
            <a:noFill/>
          </a:ln>
        </p:spPr>
        <p:txBody>
          <a:bodyPr spcFirstLastPara="1" wrap="square" lIns="91425" tIns="91425" rIns="91425" bIns="91425" anchor="t" anchorCtr="0">
            <a:noAutofit/>
          </a:bodyPr>
          <a:lstStyle/>
          <a:p>
            <a:r>
              <a:rPr lang="en-US" sz="1600" dirty="0">
                <a:latin typeface="Times New Roman" pitchFamily="18" charset="0"/>
                <a:cs typeface="Times New Roman" pitchFamily="18" charset="0"/>
              </a:rPr>
              <a:t>Amazon.com, also known as Amazon is an American multinational company. </a:t>
            </a:r>
          </a:p>
          <a:p>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Thecompany is primarily in the business of cloud computing and electronic commerce. </a:t>
            </a:r>
          </a:p>
          <a:p>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It wasfounded by Jeff Bezos on July 6, 1994. The headquarters of the company are located in Seattle,Washington. </a:t>
            </a:r>
          </a:p>
          <a:p>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Originally known for selling books through its website (and later digital versions via its Kindle e-reader). </a:t>
            </a:r>
          </a:p>
          <a:p>
            <a:endParaRPr lang="en-US" sz="1600" dirty="0">
              <a:latin typeface="Times New Roman" pitchFamily="18" charset="0"/>
              <a:cs typeface="Times New Roman" pitchFamily="18" charset="0"/>
            </a:endParaRPr>
          </a:p>
        </p:txBody>
      </p:sp>
      <p:grpSp>
        <p:nvGrpSpPr>
          <p:cNvPr id="1865" name="Google Shape;1865;p82"/>
          <p:cNvGrpSpPr/>
          <p:nvPr/>
        </p:nvGrpSpPr>
        <p:grpSpPr>
          <a:xfrm>
            <a:off x="-380995" y="-80449"/>
            <a:ext cx="2277317" cy="5304377"/>
            <a:chOff x="224725" y="566950"/>
            <a:chExt cx="1850875" cy="4311100"/>
          </a:xfrm>
        </p:grpSpPr>
        <p:sp>
          <p:nvSpPr>
            <p:cNvPr id="1866" name="Google Shape;1866;p82"/>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82"/>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82"/>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82"/>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82"/>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82"/>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82"/>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82"/>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82"/>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82"/>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82"/>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82"/>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82"/>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82"/>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82"/>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82"/>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82"/>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82"/>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82"/>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82"/>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82"/>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82"/>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82"/>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82"/>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0" name="Google Shape;1890;p82"/>
          <p:cNvSpPr/>
          <p:nvPr/>
        </p:nvSpPr>
        <p:spPr>
          <a:xfrm>
            <a:off x="1419203" y="123478"/>
            <a:ext cx="2521292" cy="2431945"/>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1" name="Google Shape;1891;p82"/>
          <p:cNvGrpSpPr/>
          <p:nvPr/>
        </p:nvGrpSpPr>
        <p:grpSpPr>
          <a:xfrm>
            <a:off x="2727438" y="1716647"/>
            <a:ext cx="1830972" cy="1822411"/>
            <a:chOff x="2414491" y="671177"/>
            <a:chExt cx="1830972" cy="1822411"/>
          </a:xfrm>
        </p:grpSpPr>
        <p:sp>
          <p:nvSpPr>
            <p:cNvPr id="1892" name="Google Shape;1892;p82"/>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82"/>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82"/>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82"/>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82"/>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82"/>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82"/>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82"/>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82"/>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82"/>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82"/>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82"/>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82"/>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82"/>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82"/>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82"/>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82"/>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82"/>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82"/>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82"/>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82"/>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82"/>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82"/>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82"/>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82"/>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82"/>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82"/>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82"/>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82"/>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82"/>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82"/>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82"/>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82"/>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82"/>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1864;p82"/>
          <p:cNvSpPr txBox="1"/>
          <p:nvPr/>
        </p:nvSpPr>
        <p:spPr>
          <a:xfrm>
            <a:off x="1363774" y="555526"/>
            <a:ext cx="2632150" cy="2072327"/>
          </a:xfrm>
          <a:prstGeom prst="rect">
            <a:avLst/>
          </a:prstGeom>
          <a:noFill/>
          <a:ln>
            <a:noFill/>
          </a:ln>
        </p:spPr>
        <p:txBody>
          <a:bodyPr spcFirstLastPara="1" wrap="square" lIns="91425" tIns="91425" rIns="91425" bIns="91425" anchor="t" anchorCtr="0">
            <a:noAutofit/>
          </a:bodyPr>
          <a:lstStyle/>
          <a:p>
            <a:pPr marL="127000" lvl="0" algn="ctr">
              <a:buClr>
                <a:schemeClr val="lt2"/>
              </a:buClr>
              <a:buSzPts val="1600"/>
            </a:pPr>
            <a:r>
              <a:rPr lang="en-US" sz="1800" dirty="0">
                <a:latin typeface="Times New Roman" pitchFamily="18" charset="0"/>
                <a:cs typeface="Times New Roman" pitchFamily="18" charset="0"/>
              </a:rPr>
              <a:t>Amazon is even a Hollywood player, taking home two awards at the 2017 Golden Globes. </a:t>
            </a:r>
            <a:r>
              <a:rPr lang="en-US" sz="1600" dirty="0">
                <a:solidFill>
                  <a:schemeClr val="tx1"/>
                </a:solidFill>
                <a:latin typeface="Times New Roman" pitchFamily="18" charset="0"/>
                <a:cs typeface="Times New Roman" pitchFamily="18" charset="0"/>
              </a:rPr>
              <a:t> </a:t>
            </a:r>
            <a:endParaRPr sz="1600" dirty="0">
              <a:solidFill>
                <a:schemeClr val="tx1"/>
              </a:solidFill>
              <a:latin typeface="Times New Roman" pitchFamily="18" charset="0"/>
              <a:ea typeface="Manjari"/>
              <a:cs typeface="Times New Roman" pitchFamily="18" charset="0"/>
              <a:sym typeface="Manjari"/>
            </a:endParaRPr>
          </a:p>
        </p:txBody>
      </p:sp>
      <p:sp>
        <p:nvSpPr>
          <p:cNvPr id="68" name="شكل بيضاوي 67"/>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3</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863">
                                            <p:txEl>
                                              <p:pRg st="0" end="0"/>
                                            </p:txEl>
                                          </p:spTgt>
                                        </p:tgtEl>
                                        <p:attrNameLst>
                                          <p:attrName>style.visibility</p:attrName>
                                        </p:attrNameLst>
                                      </p:cBhvr>
                                      <p:to>
                                        <p:strVal val="visible"/>
                                      </p:to>
                                    </p:set>
                                    <p:animEffect transition="in" filter="circle(in)">
                                      <p:cBhvr>
                                        <p:cTn id="7" dur="2000"/>
                                        <p:tgtEl>
                                          <p:spTgt spid="18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7">
                                            <p:txEl>
                                              <p:pRg st="0" end="0"/>
                                            </p:txEl>
                                          </p:spTgt>
                                        </p:tgtEl>
                                        <p:attrNameLst>
                                          <p:attrName>style.visibility</p:attrName>
                                        </p:attrNameLst>
                                      </p:cBhvr>
                                      <p:to>
                                        <p:strVal val="visible"/>
                                      </p:to>
                                    </p:set>
                                    <p:animEffect transition="in" filter="circle(in)">
                                      <p:cBhvr>
                                        <p:cTn id="12" dur="2000"/>
                                        <p:tgtEl>
                                          <p:spTgt spid="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864">
                                            <p:txEl>
                                              <p:pRg st="0" end="0"/>
                                            </p:txEl>
                                          </p:spTgt>
                                        </p:tgtEl>
                                        <p:attrNameLst>
                                          <p:attrName>style.visibility</p:attrName>
                                        </p:attrNameLst>
                                      </p:cBhvr>
                                      <p:to>
                                        <p:strVal val="visible"/>
                                      </p:to>
                                    </p:set>
                                    <p:animEffect transition="in" filter="fade">
                                      <p:cBhvr>
                                        <p:cTn id="17" dur="1000"/>
                                        <p:tgtEl>
                                          <p:spTgt spid="1864">
                                            <p:txEl>
                                              <p:pRg st="0" end="0"/>
                                            </p:txEl>
                                          </p:spTgt>
                                        </p:tgtEl>
                                      </p:cBhvr>
                                    </p:animEffect>
                                    <p:anim calcmode="lin" valueType="num">
                                      <p:cBhvr>
                                        <p:cTn id="18" dur="1000" fill="hold"/>
                                        <p:tgtEl>
                                          <p:spTgt spid="186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86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864">
                                            <p:txEl>
                                              <p:pRg st="2" end="2"/>
                                            </p:txEl>
                                          </p:spTgt>
                                        </p:tgtEl>
                                        <p:attrNameLst>
                                          <p:attrName>style.visibility</p:attrName>
                                        </p:attrNameLst>
                                      </p:cBhvr>
                                      <p:to>
                                        <p:strVal val="visible"/>
                                      </p:to>
                                    </p:set>
                                    <p:animEffect transition="in" filter="fade">
                                      <p:cBhvr>
                                        <p:cTn id="24" dur="1000"/>
                                        <p:tgtEl>
                                          <p:spTgt spid="1864">
                                            <p:txEl>
                                              <p:pRg st="2" end="2"/>
                                            </p:txEl>
                                          </p:spTgt>
                                        </p:tgtEl>
                                      </p:cBhvr>
                                    </p:animEffect>
                                    <p:anim calcmode="lin" valueType="num">
                                      <p:cBhvr>
                                        <p:cTn id="25" dur="1000" fill="hold"/>
                                        <p:tgtEl>
                                          <p:spTgt spid="186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86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864">
                                            <p:txEl>
                                              <p:pRg st="4" end="4"/>
                                            </p:txEl>
                                          </p:spTgt>
                                        </p:tgtEl>
                                        <p:attrNameLst>
                                          <p:attrName>style.visibility</p:attrName>
                                        </p:attrNameLst>
                                      </p:cBhvr>
                                      <p:to>
                                        <p:strVal val="visible"/>
                                      </p:to>
                                    </p:set>
                                    <p:animEffect transition="in" filter="fade">
                                      <p:cBhvr>
                                        <p:cTn id="31" dur="1000"/>
                                        <p:tgtEl>
                                          <p:spTgt spid="1864">
                                            <p:txEl>
                                              <p:pRg st="4" end="4"/>
                                            </p:txEl>
                                          </p:spTgt>
                                        </p:tgtEl>
                                      </p:cBhvr>
                                    </p:animEffect>
                                    <p:anim calcmode="lin" valueType="num">
                                      <p:cBhvr>
                                        <p:cTn id="32" dur="1000" fill="hold"/>
                                        <p:tgtEl>
                                          <p:spTgt spid="1864">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186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864">
                                            <p:txEl>
                                              <p:pRg st="6" end="6"/>
                                            </p:txEl>
                                          </p:spTgt>
                                        </p:tgtEl>
                                        <p:attrNameLst>
                                          <p:attrName>style.visibility</p:attrName>
                                        </p:attrNameLst>
                                      </p:cBhvr>
                                      <p:to>
                                        <p:strVal val="visible"/>
                                      </p:to>
                                    </p:set>
                                    <p:animEffect transition="in" filter="fade">
                                      <p:cBhvr>
                                        <p:cTn id="38" dur="1000"/>
                                        <p:tgtEl>
                                          <p:spTgt spid="1864">
                                            <p:txEl>
                                              <p:pRg st="6" end="6"/>
                                            </p:txEl>
                                          </p:spTgt>
                                        </p:tgtEl>
                                      </p:cBhvr>
                                    </p:animEffect>
                                    <p:anim calcmode="lin" valueType="num">
                                      <p:cBhvr>
                                        <p:cTn id="39" dur="1000" fill="hold"/>
                                        <p:tgtEl>
                                          <p:spTgt spid="1864">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186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78"/>
        <p:cNvGrpSpPr/>
        <p:nvPr/>
      </p:nvGrpSpPr>
      <p:grpSpPr>
        <a:xfrm>
          <a:off x="0" y="0"/>
          <a:ext cx="0" cy="0"/>
          <a:chOff x="0" y="0"/>
          <a:chExt cx="0" cy="0"/>
        </a:xfrm>
      </p:grpSpPr>
      <p:sp>
        <p:nvSpPr>
          <p:cNvPr id="2279" name="Google Shape;2279;p102"/>
          <p:cNvSpPr/>
          <p:nvPr/>
        </p:nvSpPr>
        <p:spPr>
          <a:xfrm>
            <a:off x="529386" y="1160122"/>
            <a:ext cx="6380293" cy="3795965"/>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102"/>
          <p:cNvSpPr txBox="1">
            <a:spLocks noGrp="1"/>
          </p:cNvSpPr>
          <p:nvPr>
            <p:ph type="title"/>
          </p:nvPr>
        </p:nvSpPr>
        <p:spPr>
          <a:xfrm>
            <a:off x="1068819" y="483518"/>
            <a:ext cx="7717500" cy="541500"/>
          </a:xfrm>
          <a:prstGeom prst="rect">
            <a:avLst/>
          </a:prstGeom>
        </p:spPr>
        <p:txBody>
          <a:bodyPr spcFirstLastPara="1" wrap="square" lIns="91425" tIns="91425" rIns="91425" bIns="91425" anchor="b" anchorCtr="0">
            <a:noAutofit/>
          </a:bodyPr>
          <a:lstStyle/>
          <a:p>
            <a:r>
              <a:rPr lang="en-US" sz="3200" dirty="0">
                <a:latin typeface="Times New Roman" pitchFamily="18" charset="0"/>
                <a:cs typeface="Times New Roman" pitchFamily="18" charset="0"/>
              </a:rPr>
              <a:t>The Key Partners Of Amazon</a:t>
            </a:r>
            <a:endParaRPr dirty="0">
              <a:solidFill>
                <a:schemeClr val="accent1">
                  <a:lumMod val="75000"/>
                </a:schemeClr>
              </a:solidFill>
              <a:latin typeface="Times New Roman" pitchFamily="18" charset="0"/>
              <a:cs typeface="Times New Roman" pitchFamily="18" charset="0"/>
            </a:endParaRPr>
          </a:p>
        </p:txBody>
      </p:sp>
      <p:sp>
        <p:nvSpPr>
          <p:cNvPr id="2281" name="Google Shape;2281;p102"/>
          <p:cNvSpPr txBox="1">
            <a:spLocks noGrp="1"/>
          </p:cNvSpPr>
          <p:nvPr>
            <p:ph type="subTitle" idx="1"/>
          </p:nvPr>
        </p:nvSpPr>
        <p:spPr>
          <a:xfrm>
            <a:off x="877425" y="1425213"/>
            <a:ext cx="5684214" cy="3065384"/>
          </a:xfrm>
          <a:prstGeom prst="rect">
            <a:avLst/>
          </a:prstGeom>
        </p:spPr>
        <p:txBody>
          <a:bodyPr spcFirstLastPara="1" wrap="square" lIns="91425" tIns="91425" rIns="91425" bIns="91425" anchor="t" anchorCtr="0">
            <a:noAutofit/>
          </a:bodyPr>
          <a:lstStyle/>
          <a:p>
            <a:r>
              <a:rPr lang="en-US" sz="2400" dirty="0">
                <a:latin typeface="Times New Roman" pitchFamily="18" charset="0"/>
                <a:cs typeface="Times New Roman" pitchFamily="18" charset="0"/>
              </a:rPr>
              <a:t>USB</a:t>
            </a:r>
          </a:p>
          <a:p>
            <a:r>
              <a:rPr lang="en-US" sz="2400" dirty="0">
                <a:latin typeface="Times New Roman" pitchFamily="18" charset="0"/>
                <a:cs typeface="Times New Roman" pitchFamily="18" charset="0"/>
              </a:rPr>
              <a:t>Publishers</a:t>
            </a:r>
          </a:p>
          <a:p>
            <a:r>
              <a:rPr lang="en-US" sz="2400" dirty="0">
                <a:latin typeface="Times New Roman" pitchFamily="18" charset="0"/>
                <a:cs typeface="Times New Roman" pitchFamily="18" charset="0"/>
              </a:rPr>
              <a:t>Suppliers </a:t>
            </a:r>
          </a:p>
          <a:p>
            <a:r>
              <a:rPr lang="en-US" sz="2400" dirty="0">
                <a:latin typeface="Times New Roman" pitchFamily="18" charset="0"/>
                <a:cs typeface="Times New Roman" pitchFamily="18" charset="0"/>
              </a:rPr>
              <a:t>Manufactuers</a:t>
            </a:r>
          </a:p>
          <a:p>
            <a:r>
              <a:rPr lang="en-US" sz="2400" dirty="0">
                <a:latin typeface="Times New Roman" pitchFamily="18" charset="0"/>
                <a:cs typeface="Times New Roman" pitchFamily="18" charset="0"/>
              </a:rPr>
              <a:t>America</a:t>
            </a:r>
          </a:p>
          <a:p>
            <a:r>
              <a:rPr lang="en-US" sz="2400" dirty="0">
                <a:latin typeface="Times New Roman" pitchFamily="18" charset="0"/>
                <a:cs typeface="Times New Roman" pitchFamily="18" charset="0"/>
              </a:rPr>
              <a:t>Online</a:t>
            </a:r>
          </a:p>
          <a:p>
            <a:r>
              <a:rPr lang="en-US" sz="2400" dirty="0">
                <a:latin typeface="Times New Roman" pitchFamily="18" charset="0"/>
                <a:cs typeface="Times New Roman" pitchFamily="18" charset="0"/>
              </a:rPr>
              <a:t>Yahoo!</a:t>
            </a:r>
          </a:p>
          <a:p>
            <a:r>
              <a:rPr lang="en-US" sz="2400" dirty="0">
                <a:latin typeface="Times New Roman" pitchFamily="18" charset="0"/>
                <a:cs typeface="Times New Roman" pitchFamily="18" charset="0"/>
              </a:rPr>
              <a:t>Excite</a:t>
            </a:r>
          </a:p>
          <a:p>
            <a:pPr marL="0" lvl="0" indent="0">
              <a:buClr>
                <a:srgbClr val="1A1A1A"/>
              </a:buClr>
              <a:buSzPts val="1100"/>
              <a:buNone/>
            </a:pPr>
            <a:endParaRPr lang="en-US" dirty="0">
              <a:latin typeface="Times New Roman" pitchFamily="18" charset="0"/>
              <a:cs typeface="Times New Roman" pitchFamily="18" charset="0"/>
            </a:endParaRPr>
          </a:p>
        </p:txBody>
      </p:sp>
      <p:grpSp>
        <p:nvGrpSpPr>
          <p:cNvPr id="2282" name="Google Shape;2282;p102"/>
          <p:cNvGrpSpPr/>
          <p:nvPr/>
        </p:nvGrpSpPr>
        <p:grpSpPr>
          <a:xfrm rot="10800000" flipH="1">
            <a:off x="4778878" y="3577572"/>
            <a:ext cx="1696762" cy="1688828"/>
            <a:chOff x="2414491" y="671177"/>
            <a:chExt cx="1830972" cy="1822411"/>
          </a:xfrm>
        </p:grpSpPr>
        <p:sp>
          <p:nvSpPr>
            <p:cNvPr id="2283" name="Google Shape;2283;p102"/>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102"/>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102"/>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102"/>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102"/>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102"/>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102"/>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102"/>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102"/>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102"/>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102"/>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102"/>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102"/>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102"/>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102"/>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102"/>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102"/>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102"/>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102"/>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102"/>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102"/>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102"/>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102"/>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102"/>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102"/>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102"/>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102"/>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102"/>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102"/>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102"/>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102"/>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102"/>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102"/>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102"/>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 name="رابط مستقيم 2"/>
          <p:cNvCxnSpPr/>
          <p:nvPr/>
        </p:nvCxnSpPr>
        <p:spPr>
          <a:xfrm>
            <a:off x="2411760" y="987574"/>
            <a:ext cx="4497919" cy="0"/>
          </a:xfrm>
          <a:prstGeom prst="line">
            <a:avLst/>
          </a:prstGeom>
        </p:spPr>
        <p:style>
          <a:lnRef idx="1">
            <a:schemeClr val="accent3"/>
          </a:lnRef>
          <a:fillRef idx="0">
            <a:schemeClr val="accent3"/>
          </a:fillRef>
          <a:effectRef idx="0">
            <a:schemeClr val="accent3"/>
          </a:effectRef>
          <a:fontRef idx="minor">
            <a:schemeClr val="tx1"/>
          </a:fontRef>
        </p:style>
      </p:cxnSp>
      <p:sp>
        <p:nvSpPr>
          <p:cNvPr id="43" name="شكل بيضاوي 42"/>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4</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81">
                                            <p:txEl>
                                              <p:pRg st="0" end="0"/>
                                            </p:txEl>
                                          </p:spTgt>
                                        </p:tgtEl>
                                        <p:attrNameLst>
                                          <p:attrName>style.visibility</p:attrName>
                                        </p:attrNameLst>
                                      </p:cBhvr>
                                      <p:to>
                                        <p:strVal val="visible"/>
                                      </p:to>
                                    </p:set>
                                    <p:animEffect transition="in" filter="fade">
                                      <p:cBhvr>
                                        <p:cTn id="7" dur="1000"/>
                                        <p:tgtEl>
                                          <p:spTgt spid="2281">
                                            <p:txEl>
                                              <p:pRg st="0" end="0"/>
                                            </p:txEl>
                                          </p:spTgt>
                                        </p:tgtEl>
                                      </p:cBhvr>
                                    </p:animEffect>
                                    <p:anim calcmode="lin" valueType="num">
                                      <p:cBhvr>
                                        <p:cTn id="8" dur="1000" fill="hold"/>
                                        <p:tgtEl>
                                          <p:spTgt spid="228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8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81">
                                            <p:txEl>
                                              <p:pRg st="1" end="1"/>
                                            </p:txEl>
                                          </p:spTgt>
                                        </p:tgtEl>
                                        <p:attrNameLst>
                                          <p:attrName>style.visibility</p:attrName>
                                        </p:attrNameLst>
                                      </p:cBhvr>
                                      <p:to>
                                        <p:strVal val="visible"/>
                                      </p:to>
                                    </p:set>
                                    <p:animEffect transition="in" filter="fade">
                                      <p:cBhvr>
                                        <p:cTn id="14" dur="1000"/>
                                        <p:tgtEl>
                                          <p:spTgt spid="2281">
                                            <p:txEl>
                                              <p:pRg st="1" end="1"/>
                                            </p:txEl>
                                          </p:spTgt>
                                        </p:tgtEl>
                                      </p:cBhvr>
                                    </p:animEffect>
                                    <p:anim calcmode="lin" valueType="num">
                                      <p:cBhvr>
                                        <p:cTn id="15" dur="1000" fill="hold"/>
                                        <p:tgtEl>
                                          <p:spTgt spid="228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28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281">
                                            <p:txEl>
                                              <p:pRg st="2" end="2"/>
                                            </p:txEl>
                                          </p:spTgt>
                                        </p:tgtEl>
                                        <p:attrNameLst>
                                          <p:attrName>style.visibility</p:attrName>
                                        </p:attrNameLst>
                                      </p:cBhvr>
                                      <p:to>
                                        <p:strVal val="visible"/>
                                      </p:to>
                                    </p:set>
                                    <p:animEffect transition="in" filter="fade">
                                      <p:cBhvr>
                                        <p:cTn id="21" dur="1000"/>
                                        <p:tgtEl>
                                          <p:spTgt spid="2281">
                                            <p:txEl>
                                              <p:pRg st="2" end="2"/>
                                            </p:txEl>
                                          </p:spTgt>
                                        </p:tgtEl>
                                      </p:cBhvr>
                                    </p:animEffect>
                                    <p:anim calcmode="lin" valueType="num">
                                      <p:cBhvr>
                                        <p:cTn id="22" dur="1000" fill="hold"/>
                                        <p:tgtEl>
                                          <p:spTgt spid="228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28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281">
                                            <p:txEl>
                                              <p:pRg st="3" end="3"/>
                                            </p:txEl>
                                          </p:spTgt>
                                        </p:tgtEl>
                                        <p:attrNameLst>
                                          <p:attrName>style.visibility</p:attrName>
                                        </p:attrNameLst>
                                      </p:cBhvr>
                                      <p:to>
                                        <p:strVal val="visible"/>
                                      </p:to>
                                    </p:set>
                                    <p:animEffect transition="in" filter="fade">
                                      <p:cBhvr>
                                        <p:cTn id="28" dur="1000"/>
                                        <p:tgtEl>
                                          <p:spTgt spid="2281">
                                            <p:txEl>
                                              <p:pRg st="3" end="3"/>
                                            </p:txEl>
                                          </p:spTgt>
                                        </p:tgtEl>
                                      </p:cBhvr>
                                    </p:animEffect>
                                    <p:anim calcmode="lin" valueType="num">
                                      <p:cBhvr>
                                        <p:cTn id="29" dur="1000" fill="hold"/>
                                        <p:tgtEl>
                                          <p:spTgt spid="228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28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281">
                                            <p:txEl>
                                              <p:pRg st="4" end="4"/>
                                            </p:txEl>
                                          </p:spTgt>
                                        </p:tgtEl>
                                        <p:attrNameLst>
                                          <p:attrName>style.visibility</p:attrName>
                                        </p:attrNameLst>
                                      </p:cBhvr>
                                      <p:to>
                                        <p:strVal val="visible"/>
                                      </p:to>
                                    </p:set>
                                    <p:animEffect transition="in" filter="fade">
                                      <p:cBhvr>
                                        <p:cTn id="35" dur="1000"/>
                                        <p:tgtEl>
                                          <p:spTgt spid="2281">
                                            <p:txEl>
                                              <p:pRg st="4" end="4"/>
                                            </p:txEl>
                                          </p:spTgt>
                                        </p:tgtEl>
                                      </p:cBhvr>
                                    </p:animEffect>
                                    <p:anim calcmode="lin" valueType="num">
                                      <p:cBhvr>
                                        <p:cTn id="36" dur="1000" fill="hold"/>
                                        <p:tgtEl>
                                          <p:spTgt spid="228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28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281">
                                            <p:txEl>
                                              <p:pRg st="5" end="5"/>
                                            </p:txEl>
                                          </p:spTgt>
                                        </p:tgtEl>
                                        <p:attrNameLst>
                                          <p:attrName>style.visibility</p:attrName>
                                        </p:attrNameLst>
                                      </p:cBhvr>
                                      <p:to>
                                        <p:strVal val="visible"/>
                                      </p:to>
                                    </p:set>
                                    <p:animEffect transition="in" filter="fade">
                                      <p:cBhvr>
                                        <p:cTn id="42" dur="1000"/>
                                        <p:tgtEl>
                                          <p:spTgt spid="2281">
                                            <p:txEl>
                                              <p:pRg st="5" end="5"/>
                                            </p:txEl>
                                          </p:spTgt>
                                        </p:tgtEl>
                                      </p:cBhvr>
                                    </p:animEffect>
                                    <p:anim calcmode="lin" valueType="num">
                                      <p:cBhvr>
                                        <p:cTn id="43" dur="1000" fill="hold"/>
                                        <p:tgtEl>
                                          <p:spTgt spid="2281">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28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281">
                                            <p:txEl>
                                              <p:pRg st="6" end="6"/>
                                            </p:txEl>
                                          </p:spTgt>
                                        </p:tgtEl>
                                        <p:attrNameLst>
                                          <p:attrName>style.visibility</p:attrName>
                                        </p:attrNameLst>
                                      </p:cBhvr>
                                      <p:to>
                                        <p:strVal val="visible"/>
                                      </p:to>
                                    </p:set>
                                    <p:animEffect transition="in" filter="fade">
                                      <p:cBhvr>
                                        <p:cTn id="49" dur="1000"/>
                                        <p:tgtEl>
                                          <p:spTgt spid="2281">
                                            <p:txEl>
                                              <p:pRg st="6" end="6"/>
                                            </p:txEl>
                                          </p:spTgt>
                                        </p:tgtEl>
                                      </p:cBhvr>
                                    </p:animEffect>
                                    <p:anim calcmode="lin" valueType="num">
                                      <p:cBhvr>
                                        <p:cTn id="50" dur="1000" fill="hold"/>
                                        <p:tgtEl>
                                          <p:spTgt spid="228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28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281">
                                            <p:txEl>
                                              <p:pRg st="7" end="7"/>
                                            </p:txEl>
                                          </p:spTgt>
                                        </p:tgtEl>
                                        <p:attrNameLst>
                                          <p:attrName>style.visibility</p:attrName>
                                        </p:attrNameLst>
                                      </p:cBhvr>
                                      <p:to>
                                        <p:strVal val="visible"/>
                                      </p:to>
                                    </p:set>
                                    <p:animEffect transition="in" filter="fade">
                                      <p:cBhvr>
                                        <p:cTn id="56" dur="1000"/>
                                        <p:tgtEl>
                                          <p:spTgt spid="2281">
                                            <p:txEl>
                                              <p:pRg st="7" end="7"/>
                                            </p:txEl>
                                          </p:spTgt>
                                        </p:tgtEl>
                                      </p:cBhvr>
                                    </p:animEffect>
                                    <p:anim calcmode="lin" valueType="num">
                                      <p:cBhvr>
                                        <p:cTn id="57" dur="1000" fill="hold"/>
                                        <p:tgtEl>
                                          <p:spTgt spid="2281">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281">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78"/>
        <p:cNvGrpSpPr/>
        <p:nvPr/>
      </p:nvGrpSpPr>
      <p:grpSpPr>
        <a:xfrm>
          <a:off x="0" y="0"/>
          <a:ext cx="0" cy="0"/>
          <a:chOff x="0" y="0"/>
          <a:chExt cx="0" cy="0"/>
        </a:xfrm>
      </p:grpSpPr>
      <p:sp>
        <p:nvSpPr>
          <p:cNvPr id="2279" name="Google Shape;2279;p102"/>
          <p:cNvSpPr/>
          <p:nvPr/>
        </p:nvSpPr>
        <p:spPr>
          <a:xfrm>
            <a:off x="529386" y="1160122"/>
            <a:ext cx="6380293" cy="3795965"/>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102"/>
          <p:cNvSpPr txBox="1">
            <a:spLocks noGrp="1"/>
          </p:cNvSpPr>
          <p:nvPr>
            <p:ph type="title"/>
          </p:nvPr>
        </p:nvSpPr>
        <p:spPr>
          <a:xfrm>
            <a:off x="1068819" y="483518"/>
            <a:ext cx="7717500" cy="541500"/>
          </a:xfrm>
          <a:prstGeom prst="rect">
            <a:avLst/>
          </a:prstGeom>
        </p:spPr>
        <p:txBody>
          <a:bodyPr spcFirstLastPara="1" wrap="square" lIns="91425" tIns="91425" rIns="91425" bIns="91425" anchor="b" anchorCtr="0">
            <a:noAutofit/>
          </a:bodyPr>
          <a:lstStyle/>
          <a:p>
            <a:r>
              <a:rPr lang="en-US" sz="3200" dirty="0">
                <a:latin typeface="Times New Roman" pitchFamily="18" charset="0"/>
                <a:cs typeface="Times New Roman" pitchFamily="18" charset="0"/>
              </a:rPr>
              <a:t>The </a:t>
            </a:r>
            <a:r>
              <a:rPr lang="en-US" dirty="0">
                <a:latin typeface="Times New Roman" pitchFamily="18" charset="0"/>
                <a:cs typeface="Times New Roman" pitchFamily="18" charset="0"/>
              </a:rPr>
              <a:t>Key Resources Of Amazon</a:t>
            </a:r>
            <a:endParaRPr dirty="0">
              <a:solidFill>
                <a:schemeClr val="accent1">
                  <a:lumMod val="75000"/>
                </a:schemeClr>
              </a:solidFill>
              <a:latin typeface="Times New Roman" pitchFamily="18" charset="0"/>
              <a:cs typeface="Times New Roman" pitchFamily="18" charset="0"/>
            </a:endParaRPr>
          </a:p>
        </p:txBody>
      </p:sp>
      <p:sp>
        <p:nvSpPr>
          <p:cNvPr id="2281" name="Google Shape;2281;p102"/>
          <p:cNvSpPr txBox="1">
            <a:spLocks noGrp="1"/>
          </p:cNvSpPr>
          <p:nvPr>
            <p:ph type="subTitle" idx="1"/>
          </p:nvPr>
        </p:nvSpPr>
        <p:spPr>
          <a:xfrm>
            <a:off x="877425" y="1425212"/>
            <a:ext cx="5684214" cy="3401561"/>
          </a:xfrm>
          <a:prstGeom prst="rect">
            <a:avLst/>
          </a:prstGeom>
        </p:spPr>
        <p:txBody>
          <a:bodyPr spcFirstLastPara="1" wrap="square" lIns="91425" tIns="91425" rIns="91425" bIns="91425" anchor="t" anchorCtr="0">
            <a:noAutofit/>
          </a:bodyPr>
          <a:lstStyle/>
          <a:p>
            <a:r>
              <a:rPr lang="en-US" sz="2000" dirty="0">
                <a:latin typeface="Times New Roman" pitchFamily="18" charset="0"/>
                <a:cs typeface="Times New Roman" pitchFamily="18" charset="0"/>
              </a:rPr>
              <a:t>Human Resources</a:t>
            </a:r>
          </a:p>
          <a:p>
            <a:r>
              <a:rPr lang="en-US" sz="2000" dirty="0">
                <a:latin typeface="Times New Roman" pitchFamily="18" charset="0"/>
                <a:cs typeface="Times New Roman" pitchFamily="18" charset="0"/>
              </a:rPr>
              <a:t>Inventories</a:t>
            </a:r>
          </a:p>
          <a:p>
            <a:r>
              <a:rPr lang="en-US" sz="2000" dirty="0">
                <a:latin typeface="Times New Roman" pitchFamily="18" charset="0"/>
                <a:cs typeface="Times New Roman" pitchFamily="18" charset="0"/>
              </a:rPr>
              <a:t>Suppliers</a:t>
            </a:r>
          </a:p>
          <a:p>
            <a:r>
              <a:rPr lang="en-US" sz="2000" dirty="0">
                <a:latin typeface="Times New Roman" pitchFamily="18" charset="0"/>
                <a:cs typeface="Times New Roman" pitchFamily="18" charset="0"/>
              </a:rPr>
              <a:t>Partnerships</a:t>
            </a:r>
          </a:p>
          <a:p>
            <a:pPr marL="114300" indent="0">
              <a:buNone/>
            </a:pPr>
            <a:endParaRPr lang="en-US" sz="2000" dirty="0">
              <a:latin typeface="Times New Roman" pitchFamily="18" charset="0"/>
              <a:cs typeface="Times New Roman" pitchFamily="18" charset="0"/>
            </a:endParaRPr>
          </a:p>
          <a:p>
            <a:pPr marL="114300" indent="0">
              <a:buNone/>
            </a:pPr>
            <a:r>
              <a:rPr lang="en-US" sz="2000" b="1" dirty="0">
                <a:latin typeface="Times New Roman" pitchFamily="18" charset="0"/>
                <a:cs typeface="Times New Roman" pitchFamily="18" charset="0"/>
              </a:rPr>
              <a:t>Their Value Proposition :</a:t>
            </a:r>
          </a:p>
          <a:p>
            <a:pPr>
              <a:buFont typeface="Courier New" pitchFamily="49" charset="0"/>
              <a:buChar char="o"/>
            </a:pPr>
            <a:r>
              <a:rPr lang="en-US" sz="2000" dirty="0">
                <a:latin typeface="Times New Roman" pitchFamily="18" charset="0"/>
                <a:cs typeface="Times New Roman" pitchFamily="18" charset="0"/>
              </a:rPr>
              <a:t>Low Prices </a:t>
            </a:r>
          </a:p>
          <a:p>
            <a:pPr>
              <a:buFont typeface="Courier New" pitchFamily="49" charset="0"/>
              <a:buChar char="o"/>
            </a:pPr>
            <a:r>
              <a:rPr lang="en-US" sz="2000" dirty="0">
                <a:latin typeface="Times New Roman" pitchFamily="18" charset="0"/>
                <a:cs typeface="Times New Roman" pitchFamily="18" charset="0"/>
              </a:rPr>
              <a:t>Delivery Speed</a:t>
            </a:r>
          </a:p>
          <a:p>
            <a:pPr>
              <a:buFont typeface="Courier New" pitchFamily="49" charset="0"/>
              <a:buChar char="o"/>
            </a:pPr>
            <a:r>
              <a:rPr lang="en-US" sz="2000" dirty="0">
                <a:latin typeface="Times New Roman" pitchFamily="18" charset="0"/>
                <a:cs typeface="Times New Roman" pitchFamily="18" charset="0"/>
              </a:rPr>
              <a:t>Convenient Quality</a:t>
            </a:r>
          </a:p>
          <a:p>
            <a:pPr>
              <a:buFont typeface="Courier New" pitchFamily="49" charset="0"/>
              <a:buChar char="o"/>
            </a:pPr>
            <a:r>
              <a:rPr lang="en-US" sz="2000" dirty="0">
                <a:latin typeface="Times New Roman" pitchFamily="18" charset="0"/>
                <a:cs typeface="Times New Roman" pitchFamily="18" charset="0"/>
              </a:rPr>
              <a:t>Easy Shopping Varieties</a:t>
            </a:r>
          </a:p>
          <a:p>
            <a:pPr>
              <a:buFont typeface="Courier New" pitchFamily="49" charset="0"/>
              <a:buChar char="o"/>
            </a:pPr>
            <a:endParaRPr lang="en-US" sz="2000" dirty="0">
              <a:latin typeface="Times New Roman" pitchFamily="18" charset="0"/>
              <a:cs typeface="Times New Roman" pitchFamily="18" charset="0"/>
            </a:endParaRPr>
          </a:p>
          <a:p>
            <a:pPr marL="0" lvl="0" indent="0">
              <a:buClr>
                <a:srgbClr val="1A1A1A"/>
              </a:buClr>
              <a:buSzPts val="1100"/>
              <a:buNone/>
            </a:pPr>
            <a:endParaRPr lang="en-US" dirty="0">
              <a:latin typeface="Times New Roman" pitchFamily="18" charset="0"/>
              <a:cs typeface="Times New Roman" pitchFamily="18" charset="0"/>
            </a:endParaRPr>
          </a:p>
        </p:txBody>
      </p:sp>
      <p:grpSp>
        <p:nvGrpSpPr>
          <p:cNvPr id="2282" name="Google Shape;2282;p102"/>
          <p:cNvGrpSpPr/>
          <p:nvPr/>
        </p:nvGrpSpPr>
        <p:grpSpPr>
          <a:xfrm rot="10800000" flipH="1">
            <a:off x="4778878" y="3577572"/>
            <a:ext cx="1696762" cy="1688828"/>
            <a:chOff x="2414491" y="671177"/>
            <a:chExt cx="1830972" cy="1822411"/>
          </a:xfrm>
        </p:grpSpPr>
        <p:sp>
          <p:nvSpPr>
            <p:cNvPr id="2283" name="Google Shape;2283;p102"/>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102"/>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102"/>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102"/>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102"/>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102"/>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102"/>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102"/>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102"/>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102"/>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102"/>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102"/>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102"/>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102"/>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102"/>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102"/>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102"/>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102"/>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102"/>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102"/>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102"/>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102"/>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102"/>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102"/>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102"/>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102"/>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102"/>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102"/>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102"/>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102"/>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102"/>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102"/>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102"/>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102"/>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 name="رابط مستقيم 2"/>
          <p:cNvCxnSpPr/>
          <p:nvPr/>
        </p:nvCxnSpPr>
        <p:spPr>
          <a:xfrm>
            <a:off x="2411760" y="987574"/>
            <a:ext cx="4497919" cy="0"/>
          </a:xfrm>
          <a:prstGeom prst="line">
            <a:avLst/>
          </a:prstGeom>
        </p:spPr>
        <p:style>
          <a:lnRef idx="1">
            <a:schemeClr val="accent3"/>
          </a:lnRef>
          <a:fillRef idx="0">
            <a:schemeClr val="accent3"/>
          </a:fillRef>
          <a:effectRef idx="0">
            <a:schemeClr val="accent3"/>
          </a:effectRef>
          <a:fontRef idx="minor">
            <a:schemeClr val="tx1"/>
          </a:fontRef>
        </p:style>
      </p:cxnSp>
      <p:sp>
        <p:nvSpPr>
          <p:cNvPr id="43" name="شكل بيضاوي 42"/>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5</a:t>
            </a:r>
            <a:endParaRPr lang="ar-SA"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2778061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81">
                                            <p:txEl>
                                              <p:pRg st="0" end="0"/>
                                            </p:txEl>
                                          </p:spTgt>
                                        </p:tgtEl>
                                        <p:attrNameLst>
                                          <p:attrName>style.visibility</p:attrName>
                                        </p:attrNameLst>
                                      </p:cBhvr>
                                      <p:to>
                                        <p:strVal val="visible"/>
                                      </p:to>
                                    </p:set>
                                    <p:animEffect transition="in" filter="fade">
                                      <p:cBhvr>
                                        <p:cTn id="7" dur="1000"/>
                                        <p:tgtEl>
                                          <p:spTgt spid="2281">
                                            <p:txEl>
                                              <p:pRg st="0" end="0"/>
                                            </p:txEl>
                                          </p:spTgt>
                                        </p:tgtEl>
                                      </p:cBhvr>
                                    </p:animEffect>
                                    <p:anim calcmode="lin" valueType="num">
                                      <p:cBhvr>
                                        <p:cTn id="8" dur="1000" fill="hold"/>
                                        <p:tgtEl>
                                          <p:spTgt spid="228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8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81">
                                            <p:txEl>
                                              <p:pRg st="1" end="1"/>
                                            </p:txEl>
                                          </p:spTgt>
                                        </p:tgtEl>
                                        <p:attrNameLst>
                                          <p:attrName>style.visibility</p:attrName>
                                        </p:attrNameLst>
                                      </p:cBhvr>
                                      <p:to>
                                        <p:strVal val="visible"/>
                                      </p:to>
                                    </p:set>
                                    <p:animEffect transition="in" filter="fade">
                                      <p:cBhvr>
                                        <p:cTn id="14" dur="1000"/>
                                        <p:tgtEl>
                                          <p:spTgt spid="2281">
                                            <p:txEl>
                                              <p:pRg st="1" end="1"/>
                                            </p:txEl>
                                          </p:spTgt>
                                        </p:tgtEl>
                                      </p:cBhvr>
                                    </p:animEffect>
                                    <p:anim calcmode="lin" valueType="num">
                                      <p:cBhvr>
                                        <p:cTn id="15" dur="1000" fill="hold"/>
                                        <p:tgtEl>
                                          <p:spTgt spid="228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28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281">
                                            <p:txEl>
                                              <p:pRg st="2" end="2"/>
                                            </p:txEl>
                                          </p:spTgt>
                                        </p:tgtEl>
                                        <p:attrNameLst>
                                          <p:attrName>style.visibility</p:attrName>
                                        </p:attrNameLst>
                                      </p:cBhvr>
                                      <p:to>
                                        <p:strVal val="visible"/>
                                      </p:to>
                                    </p:set>
                                    <p:animEffect transition="in" filter="fade">
                                      <p:cBhvr>
                                        <p:cTn id="21" dur="1000"/>
                                        <p:tgtEl>
                                          <p:spTgt spid="2281">
                                            <p:txEl>
                                              <p:pRg st="2" end="2"/>
                                            </p:txEl>
                                          </p:spTgt>
                                        </p:tgtEl>
                                      </p:cBhvr>
                                    </p:animEffect>
                                    <p:anim calcmode="lin" valueType="num">
                                      <p:cBhvr>
                                        <p:cTn id="22" dur="1000" fill="hold"/>
                                        <p:tgtEl>
                                          <p:spTgt spid="228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28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281">
                                            <p:txEl>
                                              <p:pRg st="3" end="3"/>
                                            </p:txEl>
                                          </p:spTgt>
                                        </p:tgtEl>
                                        <p:attrNameLst>
                                          <p:attrName>style.visibility</p:attrName>
                                        </p:attrNameLst>
                                      </p:cBhvr>
                                      <p:to>
                                        <p:strVal val="visible"/>
                                      </p:to>
                                    </p:set>
                                    <p:animEffect transition="in" filter="fade">
                                      <p:cBhvr>
                                        <p:cTn id="28" dur="1000"/>
                                        <p:tgtEl>
                                          <p:spTgt spid="2281">
                                            <p:txEl>
                                              <p:pRg st="3" end="3"/>
                                            </p:txEl>
                                          </p:spTgt>
                                        </p:tgtEl>
                                      </p:cBhvr>
                                    </p:animEffect>
                                    <p:anim calcmode="lin" valueType="num">
                                      <p:cBhvr>
                                        <p:cTn id="29" dur="1000" fill="hold"/>
                                        <p:tgtEl>
                                          <p:spTgt spid="228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28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281">
                                            <p:txEl>
                                              <p:pRg st="5" end="5"/>
                                            </p:txEl>
                                          </p:spTgt>
                                        </p:tgtEl>
                                        <p:attrNameLst>
                                          <p:attrName>style.visibility</p:attrName>
                                        </p:attrNameLst>
                                      </p:cBhvr>
                                      <p:to>
                                        <p:strVal val="visible"/>
                                      </p:to>
                                    </p:set>
                                    <p:animEffect transition="in" filter="fade">
                                      <p:cBhvr>
                                        <p:cTn id="35" dur="1000"/>
                                        <p:tgtEl>
                                          <p:spTgt spid="2281">
                                            <p:txEl>
                                              <p:pRg st="5" end="5"/>
                                            </p:txEl>
                                          </p:spTgt>
                                        </p:tgtEl>
                                      </p:cBhvr>
                                    </p:animEffect>
                                    <p:anim calcmode="lin" valueType="num">
                                      <p:cBhvr>
                                        <p:cTn id="36" dur="1000" fill="hold"/>
                                        <p:tgtEl>
                                          <p:spTgt spid="2281">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28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281">
                                            <p:txEl>
                                              <p:pRg st="6" end="6"/>
                                            </p:txEl>
                                          </p:spTgt>
                                        </p:tgtEl>
                                        <p:attrNameLst>
                                          <p:attrName>style.visibility</p:attrName>
                                        </p:attrNameLst>
                                      </p:cBhvr>
                                      <p:to>
                                        <p:strVal val="visible"/>
                                      </p:to>
                                    </p:set>
                                    <p:animEffect transition="in" filter="fade">
                                      <p:cBhvr>
                                        <p:cTn id="42" dur="1000"/>
                                        <p:tgtEl>
                                          <p:spTgt spid="2281">
                                            <p:txEl>
                                              <p:pRg st="6" end="6"/>
                                            </p:txEl>
                                          </p:spTgt>
                                        </p:tgtEl>
                                      </p:cBhvr>
                                    </p:animEffect>
                                    <p:anim calcmode="lin" valueType="num">
                                      <p:cBhvr>
                                        <p:cTn id="43" dur="1000" fill="hold"/>
                                        <p:tgtEl>
                                          <p:spTgt spid="2281">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28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281">
                                            <p:txEl>
                                              <p:pRg st="7" end="7"/>
                                            </p:txEl>
                                          </p:spTgt>
                                        </p:tgtEl>
                                        <p:attrNameLst>
                                          <p:attrName>style.visibility</p:attrName>
                                        </p:attrNameLst>
                                      </p:cBhvr>
                                      <p:to>
                                        <p:strVal val="visible"/>
                                      </p:to>
                                    </p:set>
                                    <p:animEffect transition="in" filter="fade">
                                      <p:cBhvr>
                                        <p:cTn id="49" dur="1000"/>
                                        <p:tgtEl>
                                          <p:spTgt spid="2281">
                                            <p:txEl>
                                              <p:pRg st="7" end="7"/>
                                            </p:txEl>
                                          </p:spTgt>
                                        </p:tgtEl>
                                      </p:cBhvr>
                                    </p:animEffect>
                                    <p:anim calcmode="lin" valueType="num">
                                      <p:cBhvr>
                                        <p:cTn id="50" dur="1000" fill="hold"/>
                                        <p:tgtEl>
                                          <p:spTgt spid="2281">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228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281">
                                            <p:txEl>
                                              <p:pRg st="8" end="8"/>
                                            </p:txEl>
                                          </p:spTgt>
                                        </p:tgtEl>
                                        <p:attrNameLst>
                                          <p:attrName>style.visibility</p:attrName>
                                        </p:attrNameLst>
                                      </p:cBhvr>
                                      <p:to>
                                        <p:strVal val="visible"/>
                                      </p:to>
                                    </p:set>
                                    <p:animEffect transition="in" filter="fade">
                                      <p:cBhvr>
                                        <p:cTn id="56" dur="1000"/>
                                        <p:tgtEl>
                                          <p:spTgt spid="2281">
                                            <p:txEl>
                                              <p:pRg st="8" end="8"/>
                                            </p:txEl>
                                          </p:spTgt>
                                        </p:tgtEl>
                                      </p:cBhvr>
                                    </p:animEffect>
                                    <p:anim calcmode="lin" valueType="num">
                                      <p:cBhvr>
                                        <p:cTn id="57" dur="1000" fill="hold"/>
                                        <p:tgtEl>
                                          <p:spTgt spid="2281">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228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281">
                                            <p:txEl>
                                              <p:pRg st="9" end="9"/>
                                            </p:txEl>
                                          </p:spTgt>
                                        </p:tgtEl>
                                        <p:attrNameLst>
                                          <p:attrName>style.visibility</p:attrName>
                                        </p:attrNameLst>
                                      </p:cBhvr>
                                      <p:to>
                                        <p:strVal val="visible"/>
                                      </p:to>
                                    </p:set>
                                    <p:animEffect transition="in" filter="fade">
                                      <p:cBhvr>
                                        <p:cTn id="63" dur="1000"/>
                                        <p:tgtEl>
                                          <p:spTgt spid="2281">
                                            <p:txEl>
                                              <p:pRg st="9" end="9"/>
                                            </p:txEl>
                                          </p:spTgt>
                                        </p:tgtEl>
                                      </p:cBhvr>
                                    </p:animEffect>
                                    <p:anim calcmode="lin" valueType="num">
                                      <p:cBhvr>
                                        <p:cTn id="64" dur="1000" fill="hold"/>
                                        <p:tgtEl>
                                          <p:spTgt spid="2281">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2281">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25"/>
        <p:cNvGrpSpPr/>
        <p:nvPr/>
      </p:nvGrpSpPr>
      <p:grpSpPr>
        <a:xfrm>
          <a:off x="0" y="0"/>
          <a:ext cx="0" cy="0"/>
          <a:chOff x="0" y="0"/>
          <a:chExt cx="0" cy="0"/>
        </a:xfrm>
      </p:grpSpPr>
      <p:sp>
        <p:nvSpPr>
          <p:cNvPr id="2326" name="Google Shape;2326;p104"/>
          <p:cNvSpPr txBox="1">
            <a:spLocks noGrp="1"/>
          </p:cNvSpPr>
          <p:nvPr>
            <p:ph type="title"/>
          </p:nvPr>
        </p:nvSpPr>
        <p:spPr>
          <a:xfrm>
            <a:off x="467544" y="351638"/>
            <a:ext cx="4824536" cy="707944"/>
          </a:xfrm>
          <a:prstGeom prst="rect">
            <a:avLst/>
          </a:prstGeom>
        </p:spPr>
        <p:txBody>
          <a:bodyPr spcFirstLastPara="1" wrap="square" lIns="91425" tIns="91425" rIns="91425" bIns="91425" anchor="b" anchorCtr="0">
            <a:noAutofit/>
          </a:bodyPr>
          <a:lstStyle/>
          <a:p>
            <a:pPr lvl="0" algn="ctr"/>
            <a:r>
              <a:rPr lang="en-US" sz="2800" dirty="0">
                <a:latin typeface="Times New Roman" pitchFamily="18" charset="0"/>
                <a:cs typeface="Times New Roman" pitchFamily="18" charset="0"/>
              </a:rPr>
              <a:t>Cost Structures Of Amazon</a:t>
            </a:r>
            <a:endParaRPr sz="2800" dirty="0">
              <a:latin typeface="Times New Roman" pitchFamily="18" charset="0"/>
              <a:cs typeface="Times New Roman" pitchFamily="18" charset="0"/>
            </a:endParaRPr>
          </a:p>
        </p:txBody>
      </p:sp>
      <p:sp>
        <p:nvSpPr>
          <p:cNvPr id="2327" name="Google Shape;2327;p104"/>
          <p:cNvSpPr txBox="1">
            <a:spLocks noGrp="1"/>
          </p:cNvSpPr>
          <p:nvPr>
            <p:ph type="subTitle" idx="1"/>
          </p:nvPr>
        </p:nvSpPr>
        <p:spPr>
          <a:xfrm>
            <a:off x="683568" y="1347614"/>
            <a:ext cx="4680520" cy="2736304"/>
          </a:xfrm>
          <a:prstGeom prst="rect">
            <a:avLst/>
          </a:prstGeom>
        </p:spPr>
        <p:txBody>
          <a:bodyPr spcFirstLastPara="1" wrap="square" lIns="91425" tIns="91425" rIns="91425" bIns="91425" anchor="t" anchorCtr="0">
            <a:noAutofit/>
          </a:bodyPr>
          <a:lstStyle/>
          <a:p>
            <a:pPr>
              <a:buFont typeface="Courier New" pitchFamily="49" charset="0"/>
              <a:buChar char="o"/>
            </a:pPr>
            <a:r>
              <a:rPr lang="en-US" sz="2000" dirty="0">
                <a:latin typeface="Times New Roman" pitchFamily="18" charset="0"/>
                <a:cs typeface="Times New Roman" pitchFamily="18" charset="0"/>
              </a:rPr>
              <a:t>Cost Of Revenue ( Sale )</a:t>
            </a:r>
          </a:p>
          <a:p>
            <a:pPr>
              <a:buFont typeface="Courier New" pitchFamily="49" charset="0"/>
              <a:buChar char="o"/>
            </a:pPr>
            <a:r>
              <a:rPr lang="en-US" sz="2000" dirty="0">
                <a:latin typeface="Times New Roman" pitchFamily="18" charset="0"/>
                <a:cs typeface="Times New Roman" pitchFamily="18" charset="0"/>
              </a:rPr>
              <a:t>Packing Cost</a:t>
            </a:r>
          </a:p>
          <a:p>
            <a:pPr>
              <a:buFont typeface="Courier New" pitchFamily="49" charset="0"/>
              <a:buChar char="o"/>
            </a:pPr>
            <a:r>
              <a:rPr lang="en-US" sz="2000" dirty="0">
                <a:latin typeface="Times New Roman" pitchFamily="18" charset="0"/>
                <a:cs typeface="Times New Roman" pitchFamily="18" charset="0"/>
              </a:rPr>
              <a:t>Shipping Cost </a:t>
            </a:r>
          </a:p>
          <a:p>
            <a:pPr>
              <a:buFont typeface="Courier New" pitchFamily="49" charset="0"/>
              <a:buChar char="o"/>
            </a:pPr>
            <a:r>
              <a:rPr lang="en-US" sz="2000" dirty="0">
                <a:latin typeface="Times New Roman" pitchFamily="18" charset="0"/>
                <a:cs typeface="Times New Roman" pitchFamily="18" charset="0"/>
              </a:rPr>
              <a:t>Inventory Cost</a:t>
            </a:r>
          </a:p>
          <a:p>
            <a:pPr>
              <a:buFont typeface="Courier New" pitchFamily="49" charset="0"/>
              <a:buChar char="o"/>
            </a:pPr>
            <a:r>
              <a:rPr lang="en-US" sz="2000" dirty="0">
                <a:latin typeface="Times New Roman" pitchFamily="18" charset="0"/>
                <a:cs typeface="Times New Roman" pitchFamily="18" charset="0"/>
              </a:rPr>
              <a:t>Administrative Cost</a:t>
            </a:r>
          </a:p>
          <a:p>
            <a:pPr>
              <a:buFont typeface="Courier New" pitchFamily="49" charset="0"/>
              <a:buChar char="o"/>
            </a:pPr>
            <a:r>
              <a:rPr lang="en-US" sz="2000" dirty="0">
                <a:latin typeface="Times New Roman" pitchFamily="18" charset="0"/>
                <a:cs typeface="Times New Roman" pitchFamily="18" charset="0"/>
              </a:rPr>
              <a:t>Labor Cost</a:t>
            </a:r>
          </a:p>
          <a:p>
            <a:pPr>
              <a:buFont typeface="Courier New" pitchFamily="49" charset="0"/>
              <a:buChar char="o"/>
            </a:pPr>
            <a:r>
              <a:rPr lang="en-US" sz="2000" dirty="0">
                <a:latin typeface="Times New Roman" pitchFamily="18" charset="0"/>
                <a:cs typeface="Times New Roman" pitchFamily="18" charset="0"/>
              </a:rPr>
              <a:t>Assets Cost</a:t>
            </a:r>
          </a:p>
          <a:p>
            <a:pPr>
              <a:buFont typeface="Courier New" pitchFamily="49" charset="0"/>
              <a:buChar char="o"/>
            </a:pPr>
            <a:r>
              <a:rPr lang="en-US" sz="2000" dirty="0">
                <a:latin typeface="Times New Roman" pitchFamily="18" charset="0"/>
                <a:cs typeface="Times New Roman" pitchFamily="18" charset="0"/>
              </a:rPr>
              <a:t>Exchange Rate Cost </a:t>
            </a:r>
          </a:p>
          <a:p>
            <a:pPr>
              <a:buFont typeface="Courier New" pitchFamily="49" charset="0"/>
              <a:buChar char="o"/>
            </a:pPr>
            <a:r>
              <a:rPr lang="en-US" sz="2000" dirty="0">
                <a:latin typeface="Times New Roman" pitchFamily="18" charset="0"/>
                <a:cs typeface="Times New Roman" pitchFamily="18" charset="0"/>
              </a:rPr>
              <a:t>Technology Cost</a:t>
            </a:r>
          </a:p>
          <a:p>
            <a:pPr marL="285750" lvl="0" indent="-285750" algn="l" rtl="0">
              <a:spcBef>
                <a:spcPts val="0"/>
              </a:spcBef>
              <a:spcAft>
                <a:spcPts val="1200"/>
              </a:spcAft>
              <a:buFont typeface="Courier New" pitchFamily="49" charset="0"/>
              <a:buChar char="o"/>
            </a:pPr>
            <a:endParaRPr sz="2000" dirty="0">
              <a:latin typeface="Times New Roman" pitchFamily="18" charset="0"/>
              <a:cs typeface="Times New Roman" pitchFamily="18" charset="0"/>
            </a:endParaRPr>
          </a:p>
        </p:txBody>
      </p:sp>
      <p:sp>
        <p:nvSpPr>
          <p:cNvPr id="5" name="شكل بيضاوي 4"/>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6</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20"/>
        <p:cNvGrpSpPr/>
        <p:nvPr/>
      </p:nvGrpSpPr>
      <p:grpSpPr>
        <a:xfrm>
          <a:off x="0" y="0"/>
          <a:ext cx="0" cy="0"/>
          <a:chOff x="0" y="0"/>
          <a:chExt cx="0" cy="0"/>
        </a:xfrm>
      </p:grpSpPr>
      <p:sp>
        <p:nvSpPr>
          <p:cNvPr id="2421" name="Google Shape;2421;p113"/>
          <p:cNvSpPr txBox="1">
            <a:spLocks noGrp="1"/>
          </p:cNvSpPr>
          <p:nvPr>
            <p:ph type="title"/>
          </p:nvPr>
        </p:nvSpPr>
        <p:spPr>
          <a:xfrm>
            <a:off x="395536" y="483518"/>
            <a:ext cx="7717500" cy="541500"/>
          </a:xfrm>
          <a:prstGeom prst="rect">
            <a:avLst/>
          </a:prstGeom>
        </p:spPr>
        <p:txBody>
          <a:bodyPr spcFirstLastPara="1" wrap="square" lIns="91425" tIns="91425" rIns="91425" bIns="91425" anchor="b" anchorCtr="0">
            <a:noAutofit/>
          </a:bodyPr>
          <a:lstStyle/>
          <a:p>
            <a:pPr lvl="0"/>
            <a:r>
              <a:rPr lang="en-US" sz="3200" dirty="0">
                <a:latin typeface="Times New Roman" pitchFamily="18" charset="0"/>
                <a:cs typeface="Times New Roman" pitchFamily="18" charset="0"/>
              </a:rPr>
              <a:t>Revenue Structure</a:t>
            </a:r>
            <a:endParaRPr dirty="0">
              <a:latin typeface="Times New Roman" pitchFamily="18" charset="0"/>
              <a:cs typeface="Times New Roman" pitchFamily="18" charset="0"/>
            </a:endParaRPr>
          </a:p>
        </p:txBody>
      </p:sp>
      <p:sp>
        <p:nvSpPr>
          <p:cNvPr id="2425" name="Google Shape;2425;p113"/>
          <p:cNvSpPr txBox="1"/>
          <p:nvPr/>
        </p:nvSpPr>
        <p:spPr>
          <a:xfrm>
            <a:off x="941850" y="1810220"/>
            <a:ext cx="4206214" cy="2417713"/>
          </a:xfrm>
          <a:prstGeom prst="rect">
            <a:avLst/>
          </a:prstGeom>
          <a:noFill/>
          <a:ln>
            <a:noFill/>
          </a:ln>
        </p:spPr>
        <p:txBody>
          <a:bodyPr spcFirstLastPara="1" wrap="square" lIns="91425" tIns="91425" rIns="91425" bIns="91425" anchor="ctr" anchorCtr="0">
            <a:noAutofit/>
          </a:bodyPr>
          <a:lstStyle/>
          <a:p>
            <a:r>
              <a:rPr lang="en-US" sz="2400" b="1" dirty="0">
                <a:latin typeface="Times New Roman" pitchFamily="18" charset="0"/>
                <a:cs typeface="Times New Roman" pitchFamily="18" charset="0"/>
              </a:rPr>
              <a:t>Their Revenue structure :</a:t>
            </a:r>
          </a:p>
          <a:p>
            <a:endParaRPr lang="en-US" sz="2400" dirty="0">
              <a:latin typeface="Times New Roman" pitchFamily="18" charset="0"/>
              <a:cs typeface="Times New Roman" pitchFamily="18" charset="0"/>
            </a:endParaRPr>
          </a:p>
          <a:p>
            <a:pPr marL="342900" indent="-342900">
              <a:buClr>
                <a:schemeClr val="bg2">
                  <a:lumMod val="75000"/>
                </a:schemeClr>
              </a:buClr>
              <a:buFont typeface="Courier New" pitchFamily="49" charset="0"/>
              <a:buChar char="o"/>
            </a:pPr>
            <a:r>
              <a:rPr lang="en-US" sz="2400" dirty="0">
                <a:latin typeface="Times New Roman" pitchFamily="18" charset="0"/>
                <a:cs typeface="Times New Roman" pitchFamily="18" charset="0"/>
              </a:rPr>
              <a:t>Sale</a:t>
            </a:r>
          </a:p>
          <a:p>
            <a:pPr marL="342900" indent="-342900">
              <a:buClr>
                <a:schemeClr val="bg2">
                  <a:lumMod val="75000"/>
                </a:schemeClr>
              </a:buClr>
              <a:buFont typeface="Courier New" pitchFamily="49" charset="0"/>
              <a:buChar char="o"/>
            </a:pPr>
            <a:r>
              <a:rPr lang="en-US" sz="2400" dirty="0">
                <a:latin typeface="Times New Roman" pitchFamily="18" charset="0"/>
                <a:cs typeface="Times New Roman" pitchFamily="18" charset="0"/>
              </a:rPr>
              <a:t>Prime Subsciptions Fees</a:t>
            </a:r>
          </a:p>
          <a:p>
            <a:pPr marL="342900" indent="-342900">
              <a:buClr>
                <a:schemeClr val="bg2">
                  <a:lumMod val="75000"/>
                </a:schemeClr>
              </a:buClr>
              <a:buFont typeface="Courier New" pitchFamily="49" charset="0"/>
              <a:buChar char="o"/>
            </a:pPr>
            <a:r>
              <a:rPr lang="en-US" sz="2400" dirty="0">
                <a:latin typeface="Times New Roman" pitchFamily="18" charset="0"/>
                <a:cs typeface="Times New Roman" pitchFamily="18" charset="0"/>
              </a:rPr>
              <a:t>Income From Interest Commissions</a:t>
            </a:r>
          </a:p>
        </p:txBody>
      </p:sp>
      <p:cxnSp>
        <p:nvCxnSpPr>
          <p:cNvPr id="4" name="رابط مستقيم 3"/>
          <p:cNvCxnSpPr/>
          <p:nvPr/>
        </p:nvCxnSpPr>
        <p:spPr>
          <a:xfrm>
            <a:off x="2699792" y="1131590"/>
            <a:ext cx="3168352" cy="0"/>
          </a:xfrm>
          <a:prstGeom prst="line">
            <a:avLst/>
          </a:prstGeom>
        </p:spPr>
        <p:style>
          <a:lnRef idx="1">
            <a:schemeClr val="accent3"/>
          </a:lnRef>
          <a:fillRef idx="0">
            <a:schemeClr val="accent3"/>
          </a:fillRef>
          <a:effectRef idx="0">
            <a:schemeClr val="accent3"/>
          </a:effectRef>
          <a:fontRef idx="minor">
            <a:schemeClr val="tx1"/>
          </a:fontRef>
        </p:style>
      </p:cxnSp>
      <p:cxnSp>
        <p:nvCxnSpPr>
          <p:cNvPr id="9" name="رابط مستقيم 8"/>
          <p:cNvCxnSpPr/>
          <p:nvPr/>
        </p:nvCxnSpPr>
        <p:spPr>
          <a:xfrm>
            <a:off x="4949180" y="1898525"/>
            <a:ext cx="0" cy="2396562"/>
          </a:xfrm>
          <a:prstGeom prst="line">
            <a:avLst/>
          </a:prstGeom>
        </p:spPr>
        <p:style>
          <a:lnRef idx="1">
            <a:schemeClr val="accent3"/>
          </a:lnRef>
          <a:fillRef idx="0">
            <a:schemeClr val="accent3"/>
          </a:fillRef>
          <a:effectRef idx="0">
            <a:schemeClr val="accent3"/>
          </a:effectRef>
          <a:fontRef idx="minor">
            <a:schemeClr val="tx1"/>
          </a:fontRef>
        </p:style>
      </p:cxnSp>
      <p:sp>
        <p:nvSpPr>
          <p:cNvPr id="28" name="Google Shape;2585;p125"/>
          <p:cNvSpPr/>
          <p:nvPr/>
        </p:nvSpPr>
        <p:spPr>
          <a:xfrm>
            <a:off x="-252536" y="2704348"/>
            <a:ext cx="1460942" cy="2194142"/>
          </a:xfrm>
          <a:custGeom>
            <a:avLst/>
            <a:gdLst/>
            <a:ahLst/>
            <a:cxnLst/>
            <a:rect l="l" t="t" r="r" b="b"/>
            <a:pathLst>
              <a:path w="43212" h="50757" extrusionOk="0">
                <a:moveTo>
                  <a:pt x="8566" y="1929"/>
                </a:moveTo>
                <a:cubicBezTo>
                  <a:pt x="10493" y="3133"/>
                  <a:pt x="12634" y="4017"/>
                  <a:pt x="14615" y="5087"/>
                </a:cubicBezTo>
                <a:cubicBezTo>
                  <a:pt x="17773" y="6747"/>
                  <a:pt x="19887" y="8861"/>
                  <a:pt x="21948" y="11511"/>
                </a:cubicBezTo>
                <a:cubicBezTo>
                  <a:pt x="21012" y="10869"/>
                  <a:pt x="19941" y="10467"/>
                  <a:pt x="18924" y="9878"/>
                </a:cubicBezTo>
                <a:cubicBezTo>
                  <a:pt x="17425" y="9048"/>
                  <a:pt x="15926" y="8219"/>
                  <a:pt x="14561" y="7175"/>
                </a:cubicBezTo>
                <a:cubicBezTo>
                  <a:pt x="12741" y="5837"/>
                  <a:pt x="11055" y="4338"/>
                  <a:pt x="9395" y="2785"/>
                </a:cubicBezTo>
                <a:cubicBezTo>
                  <a:pt x="9101" y="2518"/>
                  <a:pt x="8833" y="2223"/>
                  <a:pt x="8566" y="1929"/>
                </a:cubicBezTo>
                <a:close/>
                <a:moveTo>
                  <a:pt x="7522" y="5328"/>
                </a:moveTo>
                <a:cubicBezTo>
                  <a:pt x="7522" y="7844"/>
                  <a:pt x="6585" y="10360"/>
                  <a:pt x="5702" y="12689"/>
                </a:cubicBezTo>
                <a:cubicBezTo>
                  <a:pt x="4604" y="15553"/>
                  <a:pt x="3105" y="18068"/>
                  <a:pt x="1152" y="20397"/>
                </a:cubicBezTo>
                <a:cubicBezTo>
                  <a:pt x="1339" y="17185"/>
                  <a:pt x="2570" y="13786"/>
                  <a:pt x="4069" y="11083"/>
                </a:cubicBezTo>
                <a:cubicBezTo>
                  <a:pt x="4899" y="9557"/>
                  <a:pt x="5782" y="8112"/>
                  <a:pt x="6665" y="6613"/>
                </a:cubicBezTo>
                <a:cubicBezTo>
                  <a:pt x="6906" y="6185"/>
                  <a:pt x="7254" y="5756"/>
                  <a:pt x="7522" y="5328"/>
                </a:cubicBezTo>
                <a:close/>
                <a:moveTo>
                  <a:pt x="11697" y="13866"/>
                </a:moveTo>
                <a:cubicBezTo>
                  <a:pt x="16435" y="15044"/>
                  <a:pt x="20583" y="17453"/>
                  <a:pt x="23795" y="21147"/>
                </a:cubicBezTo>
                <a:cubicBezTo>
                  <a:pt x="18870" y="20317"/>
                  <a:pt x="14909" y="17560"/>
                  <a:pt x="11697" y="13866"/>
                </a:cubicBezTo>
                <a:close/>
                <a:moveTo>
                  <a:pt x="21979" y="26157"/>
                </a:moveTo>
                <a:cubicBezTo>
                  <a:pt x="23920" y="26157"/>
                  <a:pt x="25812" y="26506"/>
                  <a:pt x="27650" y="27570"/>
                </a:cubicBezTo>
                <a:cubicBezTo>
                  <a:pt x="28854" y="28239"/>
                  <a:pt x="29978" y="29042"/>
                  <a:pt x="31129" y="29819"/>
                </a:cubicBezTo>
                <a:cubicBezTo>
                  <a:pt x="31984" y="30380"/>
                  <a:pt x="33530" y="30987"/>
                  <a:pt x="31739" y="30987"/>
                </a:cubicBezTo>
                <a:cubicBezTo>
                  <a:pt x="31567" y="30987"/>
                  <a:pt x="31365" y="30981"/>
                  <a:pt x="31129" y="30970"/>
                </a:cubicBezTo>
                <a:cubicBezTo>
                  <a:pt x="26579" y="30729"/>
                  <a:pt x="22511" y="28748"/>
                  <a:pt x="18683" y="26419"/>
                </a:cubicBezTo>
                <a:cubicBezTo>
                  <a:pt x="19796" y="26266"/>
                  <a:pt x="20895" y="26157"/>
                  <a:pt x="21979" y="26157"/>
                </a:cubicBezTo>
                <a:close/>
                <a:moveTo>
                  <a:pt x="13544" y="20799"/>
                </a:moveTo>
                <a:lnTo>
                  <a:pt x="13544" y="20799"/>
                </a:lnTo>
                <a:cubicBezTo>
                  <a:pt x="13705" y="23074"/>
                  <a:pt x="13116" y="25590"/>
                  <a:pt x="12286" y="27570"/>
                </a:cubicBezTo>
                <a:cubicBezTo>
                  <a:pt x="11751" y="28935"/>
                  <a:pt x="11162" y="30300"/>
                  <a:pt x="10386" y="31532"/>
                </a:cubicBezTo>
                <a:cubicBezTo>
                  <a:pt x="10044" y="32084"/>
                  <a:pt x="8019" y="34371"/>
                  <a:pt x="7952" y="34371"/>
                </a:cubicBezTo>
                <a:cubicBezTo>
                  <a:pt x="7951" y="34371"/>
                  <a:pt x="7950" y="34370"/>
                  <a:pt x="7950" y="34369"/>
                </a:cubicBezTo>
                <a:cubicBezTo>
                  <a:pt x="7602" y="29551"/>
                  <a:pt x="10627" y="24546"/>
                  <a:pt x="13544" y="20799"/>
                </a:cubicBezTo>
                <a:close/>
                <a:moveTo>
                  <a:pt x="32420" y="37714"/>
                </a:moveTo>
                <a:cubicBezTo>
                  <a:pt x="34620" y="37714"/>
                  <a:pt x="36514" y="38481"/>
                  <a:pt x="38409" y="39481"/>
                </a:cubicBezTo>
                <a:cubicBezTo>
                  <a:pt x="37275" y="39682"/>
                  <a:pt x="36155" y="39788"/>
                  <a:pt x="35055" y="39788"/>
                </a:cubicBezTo>
                <a:cubicBezTo>
                  <a:pt x="32780" y="39788"/>
                  <a:pt x="30589" y="39332"/>
                  <a:pt x="28533" y="38303"/>
                </a:cubicBezTo>
                <a:cubicBezTo>
                  <a:pt x="29791" y="38196"/>
                  <a:pt x="31156" y="37741"/>
                  <a:pt x="32307" y="37714"/>
                </a:cubicBezTo>
                <a:cubicBezTo>
                  <a:pt x="32344" y="37714"/>
                  <a:pt x="32382" y="37714"/>
                  <a:pt x="32420" y="37714"/>
                </a:cubicBezTo>
                <a:close/>
                <a:moveTo>
                  <a:pt x="21681" y="33084"/>
                </a:moveTo>
                <a:cubicBezTo>
                  <a:pt x="22430" y="36644"/>
                  <a:pt x="20717" y="41542"/>
                  <a:pt x="18951" y="44352"/>
                </a:cubicBezTo>
                <a:cubicBezTo>
                  <a:pt x="18848" y="44368"/>
                  <a:pt x="18753" y="44375"/>
                  <a:pt x="18667" y="44375"/>
                </a:cubicBezTo>
                <a:cubicBezTo>
                  <a:pt x="17994" y="44375"/>
                  <a:pt x="17842" y="43910"/>
                  <a:pt x="18174" y="42961"/>
                </a:cubicBezTo>
                <a:cubicBezTo>
                  <a:pt x="18201" y="42506"/>
                  <a:pt x="18228" y="42050"/>
                  <a:pt x="18308" y="41569"/>
                </a:cubicBezTo>
                <a:cubicBezTo>
                  <a:pt x="18496" y="40418"/>
                  <a:pt x="18763" y="39294"/>
                  <a:pt x="19138" y="38196"/>
                </a:cubicBezTo>
                <a:cubicBezTo>
                  <a:pt x="19673" y="36590"/>
                  <a:pt x="20450" y="34396"/>
                  <a:pt x="21681" y="33084"/>
                </a:cubicBezTo>
                <a:close/>
                <a:moveTo>
                  <a:pt x="31423" y="41890"/>
                </a:moveTo>
                <a:cubicBezTo>
                  <a:pt x="33699" y="42800"/>
                  <a:pt x="35813" y="43416"/>
                  <a:pt x="37820" y="45102"/>
                </a:cubicBezTo>
                <a:cubicBezTo>
                  <a:pt x="39212" y="46279"/>
                  <a:pt x="40229" y="47752"/>
                  <a:pt x="41327" y="49170"/>
                </a:cubicBezTo>
                <a:cubicBezTo>
                  <a:pt x="39801" y="48367"/>
                  <a:pt x="38142" y="47885"/>
                  <a:pt x="36643" y="46922"/>
                </a:cubicBezTo>
                <a:cubicBezTo>
                  <a:pt x="34582" y="45610"/>
                  <a:pt x="33136" y="43603"/>
                  <a:pt x="31423" y="41890"/>
                </a:cubicBezTo>
                <a:close/>
                <a:moveTo>
                  <a:pt x="6847" y="1"/>
                </a:moveTo>
                <a:cubicBezTo>
                  <a:pt x="6749" y="1"/>
                  <a:pt x="6645" y="87"/>
                  <a:pt x="6665" y="189"/>
                </a:cubicBezTo>
                <a:cubicBezTo>
                  <a:pt x="6585" y="296"/>
                  <a:pt x="6558" y="457"/>
                  <a:pt x="6692" y="564"/>
                </a:cubicBezTo>
                <a:lnTo>
                  <a:pt x="6719" y="564"/>
                </a:lnTo>
                <a:cubicBezTo>
                  <a:pt x="6853" y="1795"/>
                  <a:pt x="7067" y="3053"/>
                  <a:pt x="7334" y="4284"/>
                </a:cubicBezTo>
                <a:cubicBezTo>
                  <a:pt x="6478" y="4712"/>
                  <a:pt x="6023" y="5917"/>
                  <a:pt x="5595" y="6720"/>
                </a:cubicBezTo>
                <a:cubicBezTo>
                  <a:pt x="4604" y="8567"/>
                  <a:pt x="3480" y="10360"/>
                  <a:pt x="2543" y="12234"/>
                </a:cubicBezTo>
                <a:cubicBezTo>
                  <a:pt x="1205" y="14910"/>
                  <a:pt x="1" y="18497"/>
                  <a:pt x="349" y="21548"/>
                </a:cubicBezTo>
                <a:cubicBezTo>
                  <a:pt x="367" y="21729"/>
                  <a:pt x="569" y="21861"/>
                  <a:pt x="756" y="21861"/>
                </a:cubicBezTo>
                <a:cubicBezTo>
                  <a:pt x="845" y="21861"/>
                  <a:pt x="930" y="21831"/>
                  <a:pt x="991" y="21762"/>
                </a:cubicBezTo>
                <a:cubicBezTo>
                  <a:pt x="3266" y="19112"/>
                  <a:pt x="5140" y="16195"/>
                  <a:pt x="6264" y="12849"/>
                </a:cubicBezTo>
                <a:cubicBezTo>
                  <a:pt x="7013" y="10654"/>
                  <a:pt x="7789" y="8433"/>
                  <a:pt x="7789" y="6131"/>
                </a:cubicBezTo>
                <a:cubicBezTo>
                  <a:pt x="9074" y="10869"/>
                  <a:pt x="11108" y="15526"/>
                  <a:pt x="13437" y="19835"/>
                </a:cubicBezTo>
                <a:cubicBezTo>
                  <a:pt x="13410" y="19835"/>
                  <a:pt x="13410" y="19835"/>
                  <a:pt x="13383" y="19862"/>
                </a:cubicBezTo>
                <a:cubicBezTo>
                  <a:pt x="11537" y="21628"/>
                  <a:pt x="9931" y="24706"/>
                  <a:pt x="8833" y="27035"/>
                </a:cubicBezTo>
                <a:cubicBezTo>
                  <a:pt x="7629" y="29631"/>
                  <a:pt x="6826" y="32308"/>
                  <a:pt x="7415" y="35172"/>
                </a:cubicBezTo>
                <a:cubicBezTo>
                  <a:pt x="7449" y="35327"/>
                  <a:pt x="7584" y="35416"/>
                  <a:pt x="7719" y="35416"/>
                </a:cubicBezTo>
                <a:cubicBezTo>
                  <a:pt x="7793" y="35416"/>
                  <a:pt x="7866" y="35389"/>
                  <a:pt x="7923" y="35332"/>
                </a:cubicBezTo>
                <a:cubicBezTo>
                  <a:pt x="11269" y="32549"/>
                  <a:pt x="14695" y="26178"/>
                  <a:pt x="14186" y="21227"/>
                </a:cubicBezTo>
                <a:lnTo>
                  <a:pt x="14186" y="21227"/>
                </a:lnTo>
                <a:cubicBezTo>
                  <a:pt x="14722" y="22190"/>
                  <a:pt x="15284" y="23154"/>
                  <a:pt x="15846" y="24064"/>
                </a:cubicBezTo>
                <a:cubicBezTo>
                  <a:pt x="16167" y="24599"/>
                  <a:pt x="16515" y="25108"/>
                  <a:pt x="16836" y="25643"/>
                </a:cubicBezTo>
                <a:cubicBezTo>
                  <a:pt x="16836" y="25670"/>
                  <a:pt x="16836" y="25697"/>
                  <a:pt x="16863" y="25723"/>
                </a:cubicBezTo>
                <a:cubicBezTo>
                  <a:pt x="16890" y="25723"/>
                  <a:pt x="16890" y="25750"/>
                  <a:pt x="16890" y="25750"/>
                </a:cubicBezTo>
                <a:cubicBezTo>
                  <a:pt x="18308" y="27972"/>
                  <a:pt x="19807" y="30113"/>
                  <a:pt x="21440" y="32174"/>
                </a:cubicBezTo>
                <a:cubicBezTo>
                  <a:pt x="21467" y="32228"/>
                  <a:pt x="21467" y="32308"/>
                  <a:pt x="21493" y="32361"/>
                </a:cubicBezTo>
                <a:cubicBezTo>
                  <a:pt x="19834" y="33539"/>
                  <a:pt x="18656" y="36831"/>
                  <a:pt x="18201" y="38678"/>
                </a:cubicBezTo>
                <a:cubicBezTo>
                  <a:pt x="17639" y="41007"/>
                  <a:pt x="17157" y="43442"/>
                  <a:pt x="18094" y="45717"/>
                </a:cubicBezTo>
                <a:cubicBezTo>
                  <a:pt x="18134" y="45824"/>
                  <a:pt x="18228" y="45871"/>
                  <a:pt x="18325" y="45871"/>
                </a:cubicBezTo>
                <a:cubicBezTo>
                  <a:pt x="18422" y="45871"/>
                  <a:pt x="18522" y="45824"/>
                  <a:pt x="18576" y="45744"/>
                </a:cubicBezTo>
                <a:cubicBezTo>
                  <a:pt x="20503" y="42746"/>
                  <a:pt x="23394" y="37179"/>
                  <a:pt x="22243" y="33191"/>
                </a:cubicBezTo>
                <a:lnTo>
                  <a:pt x="22243" y="33191"/>
                </a:lnTo>
                <a:cubicBezTo>
                  <a:pt x="24812" y="36296"/>
                  <a:pt x="27650" y="39187"/>
                  <a:pt x="30808" y="41756"/>
                </a:cubicBezTo>
                <a:cubicBezTo>
                  <a:pt x="32307" y="43790"/>
                  <a:pt x="33993" y="46333"/>
                  <a:pt x="36241" y="47537"/>
                </a:cubicBezTo>
                <a:cubicBezTo>
                  <a:pt x="38356" y="48662"/>
                  <a:pt x="40738" y="49224"/>
                  <a:pt x="42665" y="50696"/>
                </a:cubicBezTo>
                <a:cubicBezTo>
                  <a:pt x="42713" y="50738"/>
                  <a:pt x="42765" y="50757"/>
                  <a:pt x="42816" y="50757"/>
                </a:cubicBezTo>
                <a:cubicBezTo>
                  <a:pt x="43022" y="50757"/>
                  <a:pt x="43211" y="50461"/>
                  <a:pt x="43040" y="50268"/>
                </a:cubicBezTo>
                <a:cubicBezTo>
                  <a:pt x="41032" y="48287"/>
                  <a:pt x="39721" y="45851"/>
                  <a:pt x="37473" y="44111"/>
                </a:cubicBezTo>
                <a:cubicBezTo>
                  <a:pt x="35438" y="42586"/>
                  <a:pt x="33511" y="41595"/>
                  <a:pt x="31022" y="41114"/>
                </a:cubicBezTo>
                <a:cubicBezTo>
                  <a:pt x="31004" y="41105"/>
                  <a:pt x="30989" y="41102"/>
                  <a:pt x="30976" y="41102"/>
                </a:cubicBezTo>
                <a:cubicBezTo>
                  <a:pt x="30951" y="41102"/>
                  <a:pt x="30933" y="41114"/>
                  <a:pt x="30915" y="41114"/>
                </a:cubicBezTo>
                <a:cubicBezTo>
                  <a:pt x="30165" y="40498"/>
                  <a:pt x="29470" y="39856"/>
                  <a:pt x="28774" y="39187"/>
                </a:cubicBezTo>
                <a:lnTo>
                  <a:pt x="28774" y="39187"/>
                </a:lnTo>
                <a:cubicBezTo>
                  <a:pt x="30565" y="40037"/>
                  <a:pt x="32640" y="40362"/>
                  <a:pt x="34696" y="40362"/>
                </a:cubicBezTo>
                <a:cubicBezTo>
                  <a:pt x="36266" y="40362"/>
                  <a:pt x="37825" y="40172"/>
                  <a:pt x="39239" y="39882"/>
                </a:cubicBezTo>
                <a:cubicBezTo>
                  <a:pt x="39453" y="39829"/>
                  <a:pt x="39533" y="39508"/>
                  <a:pt x="39319" y="39401"/>
                </a:cubicBezTo>
                <a:cubicBezTo>
                  <a:pt x="37606" y="38464"/>
                  <a:pt x="35679" y="37420"/>
                  <a:pt x="33672" y="37233"/>
                </a:cubicBezTo>
                <a:cubicBezTo>
                  <a:pt x="33212" y="37192"/>
                  <a:pt x="32748" y="37174"/>
                  <a:pt x="32283" y="37174"/>
                </a:cubicBezTo>
                <a:cubicBezTo>
                  <a:pt x="31531" y="37174"/>
                  <a:pt x="30776" y="37220"/>
                  <a:pt x="30032" y="37286"/>
                </a:cubicBezTo>
                <a:cubicBezTo>
                  <a:pt x="29319" y="37375"/>
                  <a:pt x="28513" y="37613"/>
                  <a:pt x="27769" y="37613"/>
                </a:cubicBezTo>
                <a:cubicBezTo>
                  <a:pt x="27619" y="37613"/>
                  <a:pt x="27472" y="37603"/>
                  <a:pt x="27328" y="37581"/>
                </a:cubicBezTo>
                <a:lnTo>
                  <a:pt x="27248" y="37581"/>
                </a:lnTo>
                <a:cubicBezTo>
                  <a:pt x="27114" y="37527"/>
                  <a:pt x="27007" y="37447"/>
                  <a:pt x="26900" y="37367"/>
                </a:cubicBezTo>
                <a:cubicBezTo>
                  <a:pt x="23902" y="34288"/>
                  <a:pt x="21172" y="30889"/>
                  <a:pt x="18790" y="27303"/>
                </a:cubicBezTo>
                <a:lnTo>
                  <a:pt x="18790" y="27303"/>
                </a:lnTo>
                <a:cubicBezTo>
                  <a:pt x="22073" y="29694"/>
                  <a:pt x="26645" y="31485"/>
                  <a:pt x="30699" y="31485"/>
                </a:cubicBezTo>
                <a:cubicBezTo>
                  <a:pt x="31636" y="31485"/>
                  <a:pt x="32545" y="31390"/>
                  <a:pt x="33404" y="31184"/>
                </a:cubicBezTo>
                <a:cubicBezTo>
                  <a:pt x="33591" y="31157"/>
                  <a:pt x="33699" y="30862"/>
                  <a:pt x="33484" y="30729"/>
                </a:cubicBezTo>
                <a:cubicBezTo>
                  <a:pt x="30915" y="29203"/>
                  <a:pt x="28613" y="26955"/>
                  <a:pt x="25669" y="26098"/>
                </a:cubicBezTo>
                <a:cubicBezTo>
                  <a:pt x="24149" y="25653"/>
                  <a:pt x="22673" y="25445"/>
                  <a:pt x="21181" y="25445"/>
                </a:cubicBezTo>
                <a:cubicBezTo>
                  <a:pt x="20071" y="25445"/>
                  <a:pt x="18952" y="25560"/>
                  <a:pt x="17800" y="25777"/>
                </a:cubicBezTo>
                <a:cubicBezTo>
                  <a:pt x="17077" y="24599"/>
                  <a:pt x="16354" y="23422"/>
                  <a:pt x="15685" y="22217"/>
                </a:cubicBezTo>
                <a:cubicBezTo>
                  <a:pt x="14454" y="19969"/>
                  <a:pt x="13330" y="17694"/>
                  <a:pt x="12313" y="15392"/>
                </a:cubicBezTo>
                <a:lnTo>
                  <a:pt x="12313" y="15392"/>
                </a:lnTo>
                <a:cubicBezTo>
                  <a:pt x="15364" y="19005"/>
                  <a:pt x="19995" y="21307"/>
                  <a:pt x="24625" y="21923"/>
                </a:cubicBezTo>
                <a:cubicBezTo>
                  <a:pt x="24644" y="21926"/>
                  <a:pt x="24663" y="21928"/>
                  <a:pt x="24681" y="21928"/>
                </a:cubicBezTo>
                <a:cubicBezTo>
                  <a:pt x="24936" y="21928"/>
                  <a:pt x="25043" y="21588"/>
                  <a:pt x="24893" y="21387"/>
                </a:cubicBezTo>
                <a:cubicBezTo>
                  <a:pt x="21440" y="17132"/>
                  <a:pt x="16595" y="14161"/>
                  <a:pt x="11269" y="12983"/>
                </a:cubicBezTo>
                <a:cubicBezTo>
                  <a:pt x="11055" y="12474"/>
                  <a:pt x="10841" y="11966"/>
                  <a:pt x="10627" y="11431"/>
                </a:cubicBezTo>
                <a:cubicBezTo>
                  <a:pt x="9342" y="8138"/>
                  <a:pt x="8539" y="4712"/>
                  <a:pt x="7415" y="1394"/>
                </a:cubicBezTo>
                <a:lnTo>
                  <a:pt x="7415" y="1394"/>
                </a:lnTo>
                <a:cubicBezTo>
                  <a:pt x="9262" y="3535"/>
                  <a:pt x="11189" y="5515"/>
                  <a:pt x="13517" y="7228"/>
                </a:cubicBezTo>
                <a:cubicBezTo>
                  <a:pt x="14882" y="8246"/>
                  <a:pt x="16301" y="9263"/>
                  <a:pt x="17827" y="9985"/>
                </a:cubicBezTo>
                <a:cubicBezTo>
                  <a:pt x="19513" y="10815"/>
                  <a:pt x="21467" y="11350"/>
                  <a:pt x="22725" y="12796"/>
                </a:cubicBezTo>
                <a:cubicBezTo>
                  <a:pt x="22774" y="12845"/>
                  <a:pt x="22824" y="12866"/>
                  <a:pt x="22871" y="12866"/>
                </a:cubicBezTo>
                <a:cubicBezTo>
                  <a:pt x="22925" y="12866"/>
                  <a:pt x="22976" y="12839"/>
                  <a:pt x="23019" y="12796"/>
                </a:cubicBezTo>
                <a:cubicBezTo>
                  <a:pt x="23046" y="12769"/>
                  <a:pt x="23073" y="12715"/>
                  <a:pt x="23073" y="12662"/>
                </a:cubicBezTo>
                <a:cubicBezTo>
                  <a:pt x="23073" y="12635"/>
                  <a:pt x="23099" y="12635"/>
                  <a:pt x="23073" y="12608"/>
                </a:cubicBezTo>
                <a:cubicBezTo>
                  <a:pt x="23073" y="12582"/>
                  <a:pt x="23046" y="12555"/>
                  <a:pt x="23046" y="12528"/>
                </a:cubicBezTo>
                <a:cubicBezTo>
                  <a:pt x="23046" y="12501"/>
                  <a:pt x="23046" y="12501"/>
                  <a:pt x="23046" y="12501"/>
                </a:cubicBezTo>
                <a:cubicBezTo>
                  <a:pt x="20342" y="5435"/>
                  <a:pt x="12473" y="4284"/>
                  <a:pt x="7093" y="82"/>
                </a:cubicBezTo>
                <a:cubicBezTo>
                  <a:pt x="7040" y="55"/>
                  <a:pt x="6986" y="28"/>
                  <a:pt x="6933" y="28"/>
                </a:cubicBezTo>
                <a:cubicBezTo>
                  <a:pt x="6907" y="9"/>
                  <a:pt x="6877" y="1"/>
                  <a:pt x="6847"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شكل بيضاوي 28"/>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7</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4"/>
        <p:cNvGrpSpPr/>
        <p:nvPr/>
      </p:nvGrpSpPr>
      <p:grpSpPr>
        <a:xfrm>
          <a:off x="0" y="0"/>
          <a:ext cx="0" cy="0"/>
          <a:chOff x="0" y="0"/>
          <a:chExt cx="0" cy="0"/>
        </a:xfrm>
      </p:grpSpPr>
      <p:sp>
        <p:nvSpPr>
          <p:cNvPr id="1795" name="Google Shape;1795;p79"/>
          <p:cNvSpPr txBox="1">
            <a:spLocks noGrp="1"/>
          </p:cNvSpPr>
          <p:nvPr>
            <p:ph type="title"/>
          </p:nvPr>
        </p:nvSpPr>
        <p:spPr>
          <a:xfrm>
            <a:off x="683568" y="267494"/>
            <a:ext cx="7717500" cy="541500"/>
          </a:xfrm>
          <a:prstGeom prst="rect">
            <a:avLst/>
          </a:prstGeom>
        </p:spPr>
        <p:txBody>
          <a:bodyPr spcFirstLastPara="1" wrap="square" lIns="91425" tIns="91425" rIns="91425" bIns="91425" anchor="b" anchorCtr="0">
            <a:noAutofit/>
          </a:bodyPr>
          <a:lstStyle/>
          <a:p>
            <a:r>
              <a:rPr lang="en-US" sz="3200" dirty="0">
                <a:solidFill>
                  <a:schemeClr val="tx1">
                    <a:lumMod val="50000"/>
                  </a:schemeClr>
                </a:solidFill>
                <a:latin typeface="Times New Roman" pitchFamily="18" charset="0"/>
                <a:cs typeface="Times New Roman" pitchFamily="18" charset="0"/>
              </a:rPr>
              <a:t>Rlationships &amp; Channels </a:t>
            </a:r>
            <a:endParaRPr lang="en-US" dirty="0">
              <a:latin typeface="Times New Roman" pitchFamily="18" charset="0"/>
              <a:cs typeface="Times New Roman" pitchFamily="18" charset="0"/>
            </a:endParaRPr>
          </a:p>
        </p:txBody>
      </p:sp>
      <p:sp>
        <p:nvSpPr>
          <p:cNvPr id="1796" name="Google Shape;1796;p79"/>
          <p:cNvSpPr/>
          <p:nvPr/>
        </p:nvSpPr>
        <p:spPr>
          <a:xfrm>
            <a:off x="1089500" y="1510650"/>
            <a:ext cx="3012600" cy="3509372"/>
          </a:xfrm>
          <a:prstGeom prst="rect">
            <a:avLst/>
          </a:prstGeom>
          <a:solidFill>
            <a:schemeClr val="accent1"/>
          </a:solidFill>
          <a:ln>
            <a:solidFill>
              <a:schemeClr val="bg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797" name="Google Shape;1797;p79"/>
          <p:cNvSpPr/>
          <p:nvPr/>
        </p:nvSpPr>
        <p:spPr>
          <a:xfrm>
            <a:off x="5041900" y="1510650"/>
            <a:ext cx="3012600" cy="3509372"/>
          </a:xfrm>
          <a:prstGeom prst="rect">
            <a:avLst/>
          </a:prstGeom>
          <a:solidFill>
            <a:schemeClr val="accent1"/>
          </a:solidFill>
          <a:ln>
            <a:solidFill>
              <a:schemeClr val="bg2">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accent1"/>
              </a:solidFill>
            </a:endParaRPr>
          </a:p>
        </p:txBody>
      </p:sp>
      <p:sp>
        <p:nvSpPr>
          <p:cNvPr id="1798" name="Google Shape;1798;p79"/>
          <p:cNvSpPr txBox="1">
            <a:spLocks noGrp="1"/>
          </p:cNvSpPr>
          <p:nvPr>
            <p:ph type="body" idx="1"/>
          </p:nvPr>
        </p:nvSpPr>
        <p:spPr>
          <a:xfrm>
            <a:off x="1089500" y="1707654"/>
            <a:ext cx="2954400" cy="2882575"/>
          </a:xfrm>
          <a:prstGeom prst="rect">
            <a:avLst/>
          </a:prstGeom>
        </p:spPr>
        <p:txBody>
          <a:bodyPr spcFirstLastPara="1" wrap="square" lIns="91425" tIns="91425" rIns="91425" bIns="91425" anchor="t" anchorCtr="0">
            <a:noAutofit/>
          </a:bodyPr>
          <a:lstStyle/>
          <a:p>
            <a:pPr marL="139700" indent="0">
              <a:buClr>
                <a:schemeClr val="tx1"/>
              </a:buClr>
              <a:buNone/>
            </a:pPr>
            <a:r>
              <a:rPr lang="en-US" sz="2000" b="1" dirty="0">
                <a:solidFill>
                  <a:schemeClr val="tx1"/>
                </a:solidFill>
                <a:latin typeface="Times New Roman" pitchFamily="18" charset="0"/>
                <a:cs typeface="Times New Roman" pitchFamily="18" charset="0"/>
              </a:rPr>
              <a:t>There Are Only Two Customer Rlationships:</a:t>
            </a:r>
          </a:p>
          <a:p>
            <a:pPr>
              <a:buClr>
                <a:schemeClr val="tx1"/>
              </a:buClr>
              <a:buFont typeface="Courier New" pitchFamily="49" charset="0"/>
              <a:buChar char="o"/>
            </a:pPr>
            <a:endParaRPr lang="en-US" sz="2000" dirty="0">
              <a:solidFill>
                <a:schemeClr val="tx1"/>
              </a:solidFill>
              <a:latin typeface="Times New Roman" pitchFamily="18" charset="0"/>
              <a:cs typeface="Times New Roman" pitchFamily="18" charset="0"/>
            </a:endParaRPr>
          </a:p>
          <a:p>
            <a:pPr>
              <a:buClr>
                <a:schemeClr val="tx1"/>
              </a:buClr>
              <a:buFont typeface="Courier New" pitchFamily="49" charset="0"/>
              <a:buChar char="o"/>
            </a:pPr>
            <a:r>
              <a:rPr lang="en-US" sz="2000" dirty="0">
                <a:solidFill>
                  <a:schemeClr val="tx1"/>
                </a:solidFill>
                <a:latin typeface="Times New Roman" pitchFamily="18" charset="0"/>
                <a:cs typeface="Times New Roman" pitchFamily="18" charset="0"/>
              </a:rPr>
              <a:t>Online Self-Service</a:t>
            </a:r>
          </a:p>
          <a:p>
            <a:pPr>
              <a:buClr>
                <a:schemeClr val="tx1"/>
              </a:buClr>
              <a:buFont typeface="Courier New" pitchFamily="49" charset="0"/>
              <a:buChar char="o"/>
            </a:pPr>
            <a:r>
              <a:rPr lang="en-US" sz="2000" dirty="0">
                <a:solidFill>
                  <a:schemeClr val="tx1"/>
                </a:solidFill>
                <a:latin typeface="Times New Roman" pitchFamily="18" charset="0"/>
                <a:cs typeface="Times New Roman" pitchFamily="18" charset="0"/>
              </a:rPr>
              <a:t>Easy Payment Options</a:t>
            </a:r>
          </a:p>
          <a:p>
            <a:pPr>
              <a:buClr>
                <a:schemeClr val="tx2"/>
              </a:buClr>
              <a:buSzPct val="120000"/>
              <a:buFont typeface="Courier New" pitchFamily="49" charset="0"/>
              <a:buChar char="o"/>
            </a:pPr>
            <a:endParaRPr sz="2000" dirty="0">
              <a:solidFill>
                <a:schemeClr val="tx1"/>
              </a:solidFill>
              <a:latin typeface="Times New Roman" pitchFamily="18" charset="0"/>
              <a:cs typeface="Times New Roman" pitchFamily="18" charset="0"/>
            </a:endParaRPr>
          </a:p>
        </p:txBody>
      </p:sp>
      <p:sp>
        <p:nvSpPr>
          <p:cNvPr id="1799" name="Google Shape;1799;p79"/>
          <p:cNvSpPr txBox="1">
            <a:spLocks noGrp="1"/>
          </p:cNvSpPr>
          <p:nvPr>
            <p:ph type="body" idx="2"/>
          </p:nvPr>
        </p:nvSpPr>
        <p:spPr>
          <a:xfrm>
            <a:off x="5086015" y="1707654"/>
            <a:ext cx="2954400" cy="3168352"/>
          </a:xfrm>
          <a:prstGeom prst="rect">
            <a:avLst/>
          </a:prstGeom>
        </p:spPr>
        <p:txBody>
          <a:bodyPr spcFirstLastPara="1" wrap="square" lIns="91425" tIns="91425" rIns="91425" bIns="91425" anchor="t" anchorCtr="0">
            <a:noAutofit/>
          </a:bodyPr>
          <a:lstStyle/>
          <a:p>
            <a:pPr marL="139700" indent="0">
              <a:buClr>
                <a:schemeClr val="tx1"/>
              </a:buClr>
              <a:buNone/>
            </a:pPr>
            <a:r>
              <a:rPr lang="en-US" sz="2000" b="1" dirty="0">
                <a:solidFill>
                  <a:schemeClr val="tx1"/>
                </a:solidFill>
                <a:latin typeface="Times New Roman" pitchFamily="18" charset="0"/>
                <a:cs typeface="Times New Roman" pitchFamily="18" charset="0"/>
              </a:rPr>
              <a:t>There is only one Channel Of Amazon:</a:t>
            </a:r>
          </a:p>
          <a:p>
            <a:pPr marL="139700" indent="0">
              <a:buClr>
                <a:schemeClr val="tx1"/>
              </a:buClr>
              <a:buNone/>
            </a:pPr>
            <a:endParaRPr lang="en-US" sz="2000" dirty="0">
              <a:solidFill>
                <a:schemeClr val="tx1"/>
              </a:solidFill>
              <a:latin typeface="Times New Roman" pitchFamily="18" charset="0"/>
              <a:cs typeface="Times New Roman" pitchFamily="18" charset="0"/>
            </a:endParaRPr>
          </a:p>
          <a:p>
            <a:pPr>
              <a:buClr>
                <a:schemeClr val="tx1"/>
              </a:buClr>
              <a:buFont typeface="Courier New" pitchFamily="49" charset="0"/>
              <a:buChar char="o"/>
            </a:pPr>
            <a:r>
              <a:rPr lang="en-US" sz="2000" dirty="0">
                <a:solidFill>
                  <a:schemeClr val="tx1"/>
                </a:solidFill>
                <a:latin typeface="Times New Roman" pitchFamily="18" charset="0"/>
                <a:cs typeface="Times New Roman" pitchFamily="18" charset="0"/>
              </a:rPr>
              <a:t>Amazon.com Apps</a:t>
            </a:r>
          </a:p>
          <a:p>
            <a:pPr indent="-330200">
              <a:buClr>
                <a:schemeClr val="dk1"/>
              </a:buClr>
              <a:buSzPts val="1600"/>
              <a:buFont typeface="Courier New" pitchFamily="49" charset="0"/>
              <a:buChar char="o"/>
            </a:pPr>
            <a:endParaRPr sz="2000" dirty="0">
              <a:solidFill>
                <a:schemeClr val="tx2"/>
              </a:solidFill>
              <a:latin typeface="Times New Roman" pitchFamily="18" charset="0"/>
              <a:cs typeface="Times New Roman" pitchFamily="18" charset="0"/>
            </a:endParaRPr>
          </a:p>
        </p:txBody>
      </p:sp>
      <p:sp>
        <p:nvSpPr>
          <p:cNvPr id="1800" name="Google Shape;1800;p79"/>
          <p:cNvSpPr txBox="1">
            <a:spLocks noGrp="1"/>
          </p:cNvSpPr>
          <p:nvPr>
            <p:ph type="subTitle" idx="3"/>
          </p:nvPr>
        </p:nvSpPr>
        <p:spPr>
          <a:xfrm>
            <a:off x="1118600" y="915566"/>
            <a:ext cx="2954400" cy="467400"/>
          </a:xfrm>
          <a:prstGeom prst="rect">
            <a:avLst/>
          </a:prstGeom>
          <a:solidFill>
            <a:schemeClr val="tx2"/>
          </a:solidFill>
        </p:spPr>
        <p:style>
          <a:lnRef idx="2">
            <a:schemeClr val="accent3"/>
          </a:lnRef>
          <a:fillRef idx="1">
            <a:schemeClr val="lt1"/>
          </a:fillRef>
          <a:effectRef idx="0">
            <a:schemeClr val="accent3"/>
          </a:effectRef>
          <a:fontRef idx="minor">
            <a:schemeClr val="dk1"/>
          </a:fontRef>
        </p:style>
        <p:txBody>
          <a:bodyPr spcFirstLastPara="1" wrap="square" lIns="91425" tIns="91425" rIns="91425" bIns="91425" anchor="t" anchorCtr="0">
            <a:noAutofit/>
          </a:bodyPr>
          <a:lstStyle/>
          <a:p>
            <a:r>
              <a:rPr lang="en-US" sz="2000" dirty="0">
                <a:solidFill>
                  <a:schemeClr val="tx1">
                    <a:lumMod val="50000"/>
                  </a:schemeClr>
                </a:solidFill>
                <a:latin typeface="Times New Roman" pitchFamily="18" charset="0"/>
                <a:cs typeface="Times New Roman" pitchFamily="18" charset="0"/>
              </a:rPr>
              <a:t>Customer Rlationships</a:t>
            </a:r>
          </a:p>
        </p:txBody>
      </p:sp>
      <p:sp>
        <p:nvSpPr>
          <p:cNvPr id="1801" name="Google Shape;1801;p79"/>
          <p:cNvSpPr txBox="1">
            <a:spLocks noGrp="1"/>
          </p:cNvSpPr>
          <p:nvPr>
            <p:ph type="subTitle" idx="4"/>
          </p:nvPr>
        </p:nvSpPr>
        <p:spPr>
          <a:xfrm>
            <a:off x="5041900" y="915566"/>
            <a:ext cx="2954400" cy="467400"/>
          </a:xfrm>
          <a:prstGeom prst="rect">
            <a:avLst/>
          </a:prstGeom>
          <a:solidFill>
            <a:schemeClr val="tx2"/>
          </a:solidFill>
        </p:spPr>
        <p:style>
          <a:lnRef idx="2">
            <a:schemeClr val="accent3"/>
          </a:lnRef>
          <a:fillRef idx="1">
            <a:schemeClr val="lt1"/>
          </a:fillRef>
          <a:effectRef idx="0">
            <a:schemeClr val="accent3"/>
          </a:effectRef>
          <a:fontRef idx="minor">
            <a:schemeClr val="dk1"/>
          </a:fontRef>
        </p:style>
        <p:txBody>
          <a:bodyPr spcFirstLastPara="1" wrap="square" lIns="91425" tIns="91425" rIns="91425" bIns="91425" anchor="t" anchorCtr="0">
            <a:noAutofit/>
          </a:bodyPr>
          <a:lstStyle/>
          <a:p>
            <a:pPr marL="0" indent="0">
              <a:spcAft>
                <a:spcPts val="1200"/>
              </a:spcAft>
            </a:pPr>
            <a:r>
              <a:rPr lang="en-US" sz="2000" dirty="0">
                <a:solidFill>
                  <a:schemeClr val="tx1">
                    <a:lumMod val="50000"/>
                  </a:schemeClr>
                </a:solidFill>
                <a:latin typeface="Times New Roman" pitchFamily="18" charset="0"/>
                <a:cs typeface="Times New Roman" pitchFamily="18" charset="0"/>
              </a:rPr>
              <a:t>Channels Of Amazon</a:t>
            </a:r>
          </a:p>
        </p:txBody>
      </p:sp>
      <p:sp>
        <p:nvSpPr>
          <p:cNvPr id="1802" name="Google Shape;1802;p79"/>
          <p:cNvSpPr/>
          <p:nvPr/>
        </p:nvSpPr>
        <p:spPr>
          <a:xfrm rot="-1390808" flipH="1">
            <a:off x="4052075" y="2819900"/>
            <a:ext cx="1938821" cy="3305584"/>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شكل بيضاوي 9"/>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accent1">
                    <a:lumMod val="50000"/>
                  </a:schemeClr>
                </a:solidFill>
                <a:latin typeface="Times New Roman" pitchFamily="18" charset="0"/>
                <a:cs typeface="Times New Roman" pitchFamily="18" charset="0"/>
              </a:rPr>
              <a:t>8</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796"/>
                                        </p:tgtEl>
                                        <p:attrNameLst>
                                          <p:attrName>style.visibility</p:attrName>
                                        </p:attrNameLst>
                                      </p:cBhvr>
                                      <p:to>
                                        <p:strVal val="visible"/>
                                      </p:to>
                                    </p:set>
                                    <p:animEffect transition="in" filter="wheel(1)">
                                      <p:cBhvr>
                                        <p:cTn id="7" dur="2000"/>
                                        <p:tgtEl>
                                          <p:spTgt spid="179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797"/>
                                        </p:tgtEl>
                                        <p:attrNameLst>
                                          <p:attrName>style.visibility</p:attrName>
                                        </p:attrNameLst>
                                      </p:cBhvr>
                                      <p:to>
                                        <p:strVal val="visible"/>
                                      </p:to>
                                    </p:set>
                                    <p:animEffect transition="in" filter="wheel(1)">
                                      <p:cBhvr>
                                        <p:cTn id="12" dur="2000"/>
                                        <p:tgtEl>
                                          <p:spTgt spid="1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6" grpId="0" animBg="1"/>
      <p:bldP spid="179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1040" y="-53340"/>
            <a:ext cx="3617803" cy="52037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dirty="0"/>
          </a:p>
        </p:txBody>
      </p:sp>
      <p:sp>
        <p:nvSpPr>
          <p:cNvPr id="14" name="TextBox 13"/>
          <p:cNvSpPr txBox="1"/>
          <p:nvPr/>
        </p:nvSpPr>
        <p:spPr>
          <a:xfrm>
            <a:off x="-71040" y="2163822"/>
            <a:ext cx="3510855" cy="523220"/>
          </a:xfrm>
          <a:prstGeom prst="rect">
            <a:avLst/>
          </a:prstGeom>
          <a:noFill/>
        </p:spPr>
        <p:txBody>
          <a:bodyPr wrap="square" rtlCol="0">
            <a:spAutoFit/>
          </a:bodyPr>
          <a:lstStyle/>
          <a:p>
            <a:pPr algn="ctr"/>
            <a:r>
              <a:rPr lang="en-US" sz="2800" b="1" spc="300" dirty="0">
                <a:solidFill>
                  <a:schemeClr val="bg1"/>
                </a:solidFill>
                <a:effectLst>
                  <a:outerShdw blurRad="38100" dist="38100" dir="2700000" algn="tl">
                    <a:srgbClr val="000000">
                      <a:alpha val="43137"/>
                    </a:srgbClr>
                  </a:outerShdw>
                </a:effectLst>
                <a:latin typeface="Times New Roman" pitchFamily="18" charset="0"/>
                <a:ea typeface="Lato Black" charset="0"/>
                <a:cs typeface="Times New Roman" pitchFamily="18" charset="0"/>
              </a:rPr>
              <a:t>SWOT Analysis</a:t>
            </a:r>
          </a:p>
        </p:txBody>
      </p:sp>
      <p:sp>
        <p:nvSpPr>
          <p:cNvPr id="7" name="Rectangle 6">
            <a:extLst>
              <a:ext uri="{FF2B5EF4-FFF2-40B4-BE49-F238E27FC236}">
                <a16:creationId xmlns:a16="http://schemas.microsoft.com/office/drawing/2014/main" id="{70743F46-034C-4977-B442-219466FBCEC8}"/>
              </a:ext>
            </a:extLst>
          </p:cNvPr>
          <p:cNvSpPr/>
          <p:nvPr/>
        </p:nvSpPr>
        <p:spPr>
          <a:xfrm>
            <a:off x="2377" y="6085147"/>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8" name="Straight Connector 7">
            <a:extLst>
              <a:ext uri="{FF2B5EF4-FFF2-40B4-BE49-F238E27FC236}">
                <a16:creationId xmlns:a16="http://schemas.microsoft.com/office/drawing/2014/main" id="{D12A8C00-E153-478B-BB4F-E0C3EF63FCE8}"/>
              </a:ext>
            </a:extLst>
          </p:cNvPr>
          <p:cNvCxnSpPr>
            <a:cxnSpLocks/>
          </p:cNvCxnSpPr>
          <p:nvPr/>
        </p:nvCxnSpPr>
        <p:spPr>
          <a:xfrm>
            <a:off x="778935" y="8993417"/>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E1446AE-16EE-4724-994D-835E212D80E7}"/>
              </a:ext>
            </a:extLst>
          </p:cNvPr>
          <p:cNvSpPr txBox="1"/>
          <p:nvPr/>
        </p:nvSpPr>
        <p:spPr>
          <a:xfrm>
            <a:off x="171631" y="8249962"/>
            <a:ext cx="2914012" cy="57695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a:t>
            </a:r>
          </a:p>
        </p:txBody>
      </p:sp>
      <p:sp>
        <p:nvSpPr>
          <p:cNvPr id="11" name="Google Shape;220;p28">
            <a:extLst>
              <a:ext uri="{FF2B5EF4-FFF2-40B4-BE49-F238E27FC236}">
                <a16:creationId xmlns:a16="http://schemas.microsoft.com/office/drawing/2014/main" id="{A0D07A40-7F83-4B98-958A-BCB7369A228A}"/>
              </a:ext>
            </a:extLst>
          </p:cNvPr>
          <p:cNvSpPr txBox="1">
            <a:spLocks/>
          </p:cNvSpPr>
          <p:nvPr/>
        </p:nvSpPr>
        <p:spPr>
          <a:xfrm>
            <a:off x="3609395" y="7574512"/>
            <a:ext cx="4882756"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startAt="4"/>
            </a:pPr>
            <a:r>
              <a:rPr lang="en-US" dirty="0"/>
              <a:t>Capacity decisions sometimes entail long-term resource commitments and the knowledge that, once adopted, it may be difficult or impossible to change those decisions without incurring significant expenses.</a:t>
            </a:r>
            <a:endParaRPr lang="en-US" sz="1600" dirty="0"/>
          </a:p>
          <a:p>
            <a:pPr marL="342900" indent="-342900">
              <a:spcAft>
                <a:spcPts val="1600"/>
              </a:spcAft>
              <a:buClr>
                <a:schemeClr val="accent4"/>
              </a:buClr>
              <a:buSzPct val="120000"/>
              <a:buFont typeface="+mj-lt"/>
              <a:buAutoNum type="arabicPeriod" startAt="4"/>
            </a:pPr>
            <a:r>
              <a:rPr lang="en-US" dirty="0"/>
              <a:t>Capacity decisions can have an impact on a company's competitiveness.</a:t>
            </a:r>
            <a:endParaRPr lang="en-US" sz="1600" dirty="0"/>
          </a:p>
          <a:p>
            <a:pPr marL="342900" indent="-342900">
              <a:spcAft>
                <a:spcPts val="1600"/>
              </a:spcAft>
              <a:buClr>
                <a:schemeClr val="accent4"/>
              </a:buClr>
              <a:buSzPct val="120000"/>
              <a:buFont typeface="+mj-lt"/>
              <a:buAutoNum type="arabicPeriod" startAt="4"/>
            </a:pPr>
            <a:r>
              <a:rPr lang="en-US" dirty="0"/>
              <a:t>Capacity has an impact on management ease; having adequate capacity makes management easier than having insufficient capacity.</a:t>
            </a:r>
            <a:endParaRPr lang="en-US" sz="1600" dirty="0"/>
          </a:p>
        </p:txBody>
      </p:sp>
      <p:cxnSp>
        <p:nvCxnSpPr>
          <p:cNvPr id="13" name="Straight Connector 12">
            <a:extLst>
              <a:ext uri="{FF2B5EF4-FFF2-40B4-BE49-F238E27FC236}">
                <a16:creationId xmlns:a16="http://schemas.microsoft.com/office/drawing/2014/main" id="{DA949BF7-153C-9C44-9568-BEDC4B412D4E}"/>
              </a:ext>
            </a:extLst>
          </p:cNvPr>
          <p:cNvCxnSpPr>
            <a:cxnSpLocks/>
          </p:cNvCxnSpPr>
          <p:nvPr/>
        </p:nvCxnSpPr>
        <p:spPr>
          <a:xfrm>
            <a:off x="794175" y="2931790"/>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Google Shape;220;p28">
            <a:extLst>
              <a:ext uri="{FF2B5EF4-FFF2-40B4-BE49-F238E27FC236}">
                <a16:creationId xmlns:a16="http://schemas.microsoft.com/office/drawing/2014/main" id="{666E332D-F5EB-FB45-9BCE-9BCD421FCC52}"/>
              </a:ext>
            </a:extLst>
          </p:cNvPr>
          <p:cNvSpPr txBox="1">
            <a:spLocks/>
          </p:cNvSpPr>
          <p:nvPr/>
        </p:nvSpPr>
        <p:spPr>
          <a:xfrm>
            <a:off x="3609395" y="339503"/>
            <a:ext cx="4764382" cy="4343334"/>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1600"/>
              </a:spcAft>
              <a:buClr>
                <a:schemeClr val="accent4"/>
              </a:buClr>
              <a:buSzPct val="120000"/>
            </a:pPr>
            <a:r>
              <a:rPr lang="en-US" sz="2400" b="1" dirty="0">
                <a:solidFill>
                  <a:schemeClr val="tx1">
                    <a:lumMod val="50000"/>
                  </a:schemeClr>
                </a:solidFill>
                <a:latin typeface="Times New Roman" pitchFamily="18" charset="0"/>
                <a:cs typeface="Times New Roman" pitchFamily="18" charset="0"/>
              </a:rPr>
              <a:t>Strength of Amazon</a:t>
            </a:r>
          </a:p>
          <a:p>
            <a:pPr marL="285750" indent="-285750">
              <a:spcAft>
                <a:spcPts val="1600"/>
              </a:spcAft>
              <a:buClr>
                <a:schemeClr val="bg2">
                  <a:lumMod val="75000"/>
                </a:schemeClr>
              </a:buClr>
              <a:buSzPct val="120000"/>
              <a:buFont typeface="Courier New" pitchFamily="49" charset="0"/>
              <a:buChar char="o"/>
            </a:pPr>
            <a:r>
              <a:rPr lang="en-US" sz="1600" dirty="0">
                <a:solidFill>
                  <a:schemeClr val="tx1">
                    <a:lumMod val="50000"/>
                  </a:schemeClr>
                </a:solidFill>
                <a:latin typeface="Times New Roman" pitchFamily="18" charset="0"/>
                <a:cs typeface="Times New Roman" pitchFamily="18" charset="0"/>
              </a:rPr>
              <a:t> </a:t>
            </a:r>
            <a:r>
              <a:rPr lang="en-US" sz="1800" b="1" dirty="0">
                <a:solidFill>
                  <a:schemeClr val="tx1">
                    <a:lumMod val="50000"/>
                  </a:schemeClr>
                </a:solidFill>
                <a:latin typeface="Times New Roman" pitchFamily="18" charset="0"/>
                <a:cs typeface="Times New Roman" pitchFamily="18" charset="0"/>
              </a:rPr>
              <a:t>Strong brand name</a:t>
            </a:r>
            <a:r>
              <a:rPr lang="en-US" sz="1800" dirty="0">
                <a:solidFill>
                  <a:schemeClr val="tx1">
                    <a:lumMod val="50000"/>
                  </a:schemeClr>
                </a:solidFill>
                <a:latin typeface="Times New Roman" pitchFamily="18" charset="0"/>
                <a:cs typeface="Times New Roman" pitchFamily="18" charset="0"/>
              </a:rPr>
              <a:t>: Amazon makes up a significant part of the global e-commerce landscape, and its brand is recognized worldwide.</a:t>
            </a:r>
          </a:p>
          <a:p>
            <a:pPr marL="285750" indent="-285750">
              <a:buClr>
                <a:schemeClr val="bg2">
                  <a:lumMod val="75000"/>
                </a:schemeClr>
              </a:buClr>
              <a:buSzPct val="120000"/>
              <a:buFont typeface="Courier New" pitchFamily="49" charset="0"/>
              <a:buChar char="o"/>
            </a:pPr>
            <a:r>
              <a:rPr lang="en-US" sz="1800" b="1" dirty="0">
                <a:solidFill>
                  <a:schemeClr val="tx1">
                    <a:lumMod val="50000"/>
                  </a:schemeClr>
                </a:solidFill>
                <a:latin typeface="Times New Roman" pitchFamily="18" charset="0"/>
                <a:cs typeface="Times New Roman" pitchFamily="18" charset="0"/>
              </a:rPr>
              <a:t> Customer-focused</a:t>
            </a:r>
            <a:r>
              <a:rPr lang="en-US" sz="1800" dirty="0">
                <a:solidFill>
                  <a:schemeClr val="tx1">
                    <a:lumMod val="50000"/>
                  </a:schemeClr>
                </a:solidFill>
                <a:latin typeface="Times New Roman" pitchFamily="18" charset="0"/>
                <a:cs typeface="Times New Roman" pitchFamily="18" charset="0"/>
              </a:rPr>
              <a:t>: Amazon serves a vast number of consumers’ everyday needs at low pricing.</a:t>
            </a:r>
          </a:p>
          <a:p>
            <a:pPr>
              <a:buClr>
                <a:schemeClr val="bg2">
                  <a:lumMod val="75000"/>
                </a:schemeClr>
              </a:buClr>
              <a:buSzPct val="120000"/>
            </a:pPr>
            <a:endParaRPr lang="en-US" sz="1800" dirty="0">
              <a:solidFill>
                <a:schemeClr val="tx1">
                  <a:lumMod val="50000"/>
                </a:schemeClr>
              </a:solidFill>
              <a:latin typeface="Times New Roman" pitchFamily="18" charset="0"/>
              <a:cs typeface="Times New Roman" pitchFamily="18" charset="0"/>
            </a:endParaRPr>
          </a:p>
          <a:p>
            <a:pPr marL="285750" indent="-285750">
              <a:buClr>
                <a:schemeClr val="bg2">
                  <a:lumMod val="75000"/>
                </a:schemeClr>
              </a:buClr>
              <a:buSzPct val="120000"/>
              <a:buFont typeface="Courier New" pitchFamily="49" charset="0"/>
              <a:buChar char="o"/>
            </a:pPr>
            <a:r>
              <a:rPr lang="en-US" sz="1800" b="1" dirty="0">
                <a:solidFill>
                  <a:schemeClr val="tx1">
                    <a:lumMod val="50000"/>
                  </a:schemeClr>
                </a:solidFill>
                <a:latin typeface="Times New Roman" pitchFamily="18" charset="0"/>
                <a:cs typeface="Times New Roman" pitchFamily="18" charset="0"/>
              </a:rPr>
              <a:t>Diversification</a:t>
            </a:r>
            <a:r>
              <a:rPr lang="en-US" sz="1800" dirty="0">
                <a:solidFill>
                  <a:schemeClr val="tx1">
                    <a:lumMod val="50000"/>
                  </a:schemeClr>
                </a:solidFill>
                <a:latin typeface="Times New Roman" pitchFamily="18" charset="0"/>
                <a:cs typeface="Times New Roman" pitchFamily="18" charset="0"/>
              </a:rPr>
              <a:t>: In addition to e-commerce and digital streaming, Amazon is also a major player in cloud computing, artificial intelligence, and artificial intelligence.</a:t>
            </a:r>
          </a:p>
        </p:txBody>
      </p:sp>
      <p:sp>
        <p:nvSpPr>
          <p:cNvPr id="15" name="شكل بيضاوي 14"/>
          <p:cNvSpPr/>
          <p:nvPr/>
        </p:nvSpPr>
        <p:spPr>
          <a:xfrm>
            <a:off x="8604448" y="4659982"/>
            <a:ext cx="457200" cy="457200"/>
          </a:xfrm>
          <a:prstGeom prst="ellipse">
            <a:avLst/>
          </a:prstGeom>
          <a:solidFill>
            <a:schemeClr val="tx2"/>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050" dirty="0">
                <a:solidFill>
                  <a:schemeClr val="accent1">
                    <a:lumMod val="50000"/>
                  </a:schemeClr>
                </a:solidFill>
                <a:latin typeface="Times New Roman" pitchFamily="18" charset="0"/>
                <a:cs typeface="Times New Roman" pitchFamily="18" charset="0"/>
              </a:rPr>
              <a:t>9</a:t>
            </a:r>
            <a:endParaRPr lang="ar-SA" sz="1050"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08458504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1000"/>
                                        <p:tgtEl>
                                          <p:spTgt spid="10">
                                            <p:txEl>
                                              <p:pRg st="0" end="0"/>
                                            </p:txEl>
                                          </p:spTgt>
                                        </p:tgtEl>
                                      </p:cBhvr>
                                    </p:animEffect>
                                    <p:anim calcmode="lin" valueType="num">
                                      <p:cBhvr>
                                        <p:cTn id="20"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
                                            <p:txEl>
                                              <p:pRg st="1" end="1"/>
                                            </p:txEl>
                                          </p:spTgt>
                                        </p:tgtEl>
                                        <p:attrNameLst>
                                          <p:attrName>style.visibility</p:attrName>
                                        </p:attrNameLst>
                                      </p:cBhvr>
                                      <p:to>
                                        <p:strVal val="visible"/>
                                      </p:to>
                                    </p:set>
                                    <p:animEffect transition="in" filter="fade">
                                      <p:cBhvr>
                                        <p:cTn id="26" dur="1000"/>
                                        <p:tgtEl>
                                          <p:spTgt spid="10">
                                            <p:txEl>
                                              <p:pRg st="1" end="1"/>
                                            </p:txEl>
                                          </p:spTgt>
                                        </p:tgtEl>
                                      </p:cBhvr>
                                    </p:animEffect>
                                    <p:anim calcmode="lin" valueType="num">
                                      <p:cBhvr>
                                        <p:cTn id="27"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0">
                                            <p:txEl>
                                              <p:pRg st="2" end="2"/>
                                            </p:txEl>
                                          </p:spTgt>
                                        </p:tgtEl>
                                        <p:attrNameLst>
                                          <p:attrName>style.visibility</p:attrName>
                                        </p:attrNameLst>
                                      </p:cBhvr>
                                      <p:to>
                                        <p:strVal val="visible"/>
                                      </p:to>
                                    </p:set>
                                    <p:animEffect transition="in" filter="fade">
                                      <p:cBhvr>
                                        <p:cTn id="33" dur="1000"/>
                                        <p:tgtEl>
                                          <p:spTgt spid="10">
                                            <p:txEl>
                                              <p:pRg st="2" end="2"/>
                                            </p:txEl>
                                          </p:spTgt>
                                        </p:tgtEl>
                                      </p:cBhvr>
                                    </p:animEffect>
                                    <p:anim calcmode="lin" valueType="num">
                                      <p:cBhvr>
                                        <p:cTn id="34"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0">
                                            <p:txEl>
                                              <p:pRg st="4" end="4"/>
                                            </p:txEl>
                                          </p:spTgt>
                                        </p:tgtEl>
                                        <p:attrNameLst>
                                          <p:attrName>style.visibility</p:attrName>
                                        </p:attrNameLst>
                                      </p:cBhvr>
                                      <p:to>
                                        <p:strVal val="visible"/>
                                      </p:to>
                                    </p:set>
                                    <p:animEffect transition="in" filter="fade">
                                      <p:cBhvr>
                                        <p:cTn id="40" dur="1000"/>
                                        <p:tgtEl>
                                          <p:spTgt spid="10">
                                            <p:txEl>
                                              <p:pRg st="4" end="4"/>
                                            </p:txEl>
                                          </p:spTgt>
                                        </p:tgtEl>
                                      </p:cBhvr>
                                    </p:animEffect>
                                    <p:anim calcmode="lin" valueType="num">
                                      <p:cBhvr>
                                        <p:cTn id="41"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legant Education Pack for Students by Slidesgo">
  <a:themeElements>
    <a:clrScheme name="Simple Light">
      <a:dk1>
        <a:srgbClr val="FFFFFF"/>
      </a:dk1>
      <a:lt1>
        <a:srgbClr val="EDECDF"/>
      </a:lt1>
      <a:dk2>
        <a:srgbClr val="C8A591"/>
      </a:dk2>
      <a:lt2>
        <a:srgbClr val="FFFFFF"/>
      </a:lt2>
      <a:accent1>
        <a:srgbClr val="A0A299"/>
      </a:accent1>
      <a:accent2>
        <a:srgbClr val="40474B"/>
      </a:accent2>
      <a:accent3>
        <a:srgbClr val="C8A591"/>
      </a:accent3>
      <a:accent4>
        <a:srgbClr val="EDECDF"/>
      </a:accent4>
      <a:accent5>
        <a:srgbClr val="A0A299"/>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3704</TotalTime>
  <Words>640</Words>
  <Application>Microsoft Office PowerPoint</Application>
  <PresentationFormat>On-screen Show (16:9)</PresentationFormat>
  <Paragraphs>162</Paragraphs>
  <Slides>15</Slides>
  <Notes>15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15</vt:i4>
      </vt:variant>
    </vt:vector>
  </HeadingPairs>
  <TitlesOfParts>
    <vt:vector size="29" baseType="lpstr">
      <vt:lpstr>Arial</vt:lpstr>
      <vt:lpstr>Manjari</vt:lpstr>
      <vt:lpstr>Gill Sans</vt:lpstr>
      <vt:lpstr>Hammersmith One</vt:lpstr>
      <vt:lpstr>Times New Roman</vt:lpstr>
      <vt:lpstr>Nunito</vt:lpstr>
      <vt:lpstr>Lato Black</vt:lpstr>
      <vt:lpstr>Glass Antiqua</vt:lpstr>
      <vt:lpstr>Anton</vt:lpstr>
      <vt:lpstr>Poppins SemiBold</vt:lpstr>
      <vt:lpstr>Courier New</vt:lpstr>
      <vt:lpstr>Wingdings</vt:lpstr>
      <vt:lpstr>Lora</vt:lpstr>
      <vt:lpstr>Elegant Education Pack for Students by Slidesgo</vt:lpstr>
      <vt:lpstr>Amazon Business Model </vt:lpstr>
      <vt:lpstr>PowerPoint Presentation</vt:lpstr>
      <vt:lpstr>PowerPoint Presentation</vt:lpstr>
      <vt:lpstr>The Key Partners Of Amazon</vt:lpstr>
      <vt:lpstr>The Key Resources Of Amazon</vt:lpstr>
      <vt:lpstr>Cost Structures Of Amazon</vt:lpstr>
      <vt:lpstr>Revenue Structure</vt:lpstr>
      <vt:lpstr>Rlationships &amp; Channels </vt:lpstr>
      <vt:lpstr>PowerPoint Presentation</vt:lpstr>
      <vt:lpstr>PowerPoint Presentation</vt:lpstr>
      <vt:lpstr>PowerPoint Presentation</vt:lpstr>
      <vt:lpstr>PowerPoint Presentation</vt:lpstr>
      <vt:lpstr>PowerPoint Presentation</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Elegant Education  Pack for Students</dc:title>
  <dc:creator>DQA</dc:creator>
  <cp:lastModifiedBy>Maher Fattouh</cp:lastModifiedBy>
  <cp:revision>66</cp:revision>
  <dcterms:modified xsi:type="dcterms:W3CDTF">2022-07-07T08:24:29Z</dcterms:modified>
</cp:coreProperties>
</file>