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CBCA4-A811-422C-9839-61951DCEBCAD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7927F-1E13-4C31-B37C-C970AED8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7927F-1E13-4C31-B37C-C970AED8229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3BD64-852C-4DFF-A93A-31E67A0CF3A4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295399"/>
          </a:xfrm>
        </p:spPr>
        <p:txBody>
          <a:bodyPr/>
          <a:lstStyle/>
          <a:p>
            <a:r>
              <a:rPr lang="en-US" b="1" i="1" dirty="0" smtClean="0">
                <a:solidFill>
                  <a:srgbClr val="00B050"/>
                </a:solidFill>
              </a:rPr>
              <a:t>Blood Group &amp;Blood Transfusion</a:t>
            </a:r>
            <a:endParaRPr lang="en-US" b="1" i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676400"/>
            <a:ext cx="8763000" cy="4800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* Human individuals have different blood groups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which are specified by presence or absence of        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Antigens on the red blood cell surface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Membrane and the antibodies in the plasma.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* The type of blood group is inherited from parents. 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* More than 20 genetically determined blood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Group system are known, but the ABO and Rh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Are the most important.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3400" b="1" dirty="0">
                <a:solidFill>
                  <a:schemeClr val="accent6"/>
                </a:solidFill>
              </a:rPr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Safe transfusion, pre-transfusion test: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The pt or close relative should be informed about blood transfusion and should be documented.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- Determination of blood gp of both donor and recepient, serological screening .                                 - Cross – matching.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Accurate identification and labeling of recipient and donated blood bag. </a:t>
            </a:r>
          </a:p>
          <a:p>
            <a:pPr>
              <a:buNone/>
            </a:pPr>
            <a:r>
              <a:rPr lang="en-US" sz="3400" b="1" dirty="0" smtClean="0">
                <a:solidFill>
                  <a:schemeClr val="accent6"/>
                </a:solidFill>
              </a:rPr>
              <a:t>   -recording of vital signs , good venous access,</a:t>
            </a:r>
          </a:p>
          <a:p>
            <a:pPr>
              <a:buNone/>
            </a:pPr>
            <a:r>
              <a:rPr lang="en-US" sz="3400" b="1" dirty="0" smtClean="0">
                <a:solidFill>
                  <a:schemeClr val="accent6"/>
                </a:solidFill>
              </a:rPr>
              <a:t>     close observation </a:t>
            </a:r>
            <a:r>
              <a:rPr lang="en-US" sz="3400" b="1" smtClean="0">
                <a:solidFill>
                  <a:schemeClr val="accent6"/>
                </a:solidFill>
              </a:rPr>
              <a:t>during transfusion. </a:t>
            </a:r>
            <a:endParaRPr lang="en-US" sz="3400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763000" cy="6400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Hazards of blood transfusion: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A- immune reaction:</a:t>
            </a:r>
          </a:p>
          <a:p>
            <a:pPr>
              <a:buNone/>
            </a:pP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chemeClr val="accent3"/>
                </a:solidFill>
              </a:rPr>
              <a:t>  </a:t>
            </a:r>
            <a:r>
              <a:rPr lang="en-US" sz="3400" b="1" dirty="0" smtClean="0">
                <a:solidFill>
                  <a:srgbClr val="00B050"/>
                </a:solidFill>
              </a:rPr>
              <a:t>1- Hemolytic: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chemeClr val="accent2"/>
                </a:solidFill>
              </a:rPr>
              <a:t>a- Acute : </a:t>
            </a:r>
            <a:r>
              <a:rPr lang="en-US" dirty="0" smtClean="0"/>
              <a:t>immediate during transfusion</a:t>
            </a:r>
          </a:p>
          <a:p>
            <a:pPr>
              <a:buNone/>
            </a:pPr>
            <a:r>
              <a:rPr lang="en-US" dirty="0" smtClean="0"/>
              <a:t>        manifested By fever, chills, tachycardia, hyper  </a:t>
            </a:r>
          </a:p>
          <a:p>
            <a:pPr>
              <a:buNone/>
            </a:pPr>
            <a:r>
              <a:rPr lang="en-US" dirty="0" smtClean="0"/>
              <a:t>        or hypotension, collapse bone, </a:t>
            </a:r>
            <a:r>
              <a:rPr lang="en-US" dirty="0" err="1" smtClean="0"/>
              <a:t>abd</a:t>
            </a:r>
            <a:r>
              <a:rPr lang="en-US" dirty="0" smtClean="0"/>
              <a:t>., muscle  </a:t>
            </a:r>
          </a:p>
          <a:p>
            <a:pPr>
              <a:buNone/>
            </a:pPr>
            <a:r>
              <a:rPr lang="en-US" dirty="0" smtClean="0"/>
              <a:t>        pain, urticaria, respiratory distress.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usually due to incompatible blood transfusion.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en-US" b="1" dirty="0" smtClean="0">
                <a:solidFill>
                  <a:schemeClr val="accent2"/>
                </a:solidFill>
              </a:rPr>
              <a:t>b- Delayed: </a:t>
            </a:r>
            <a:r>
              <a:rPr lang="en-US" dirty="0" smtClean="0"/>
              <a:t>occurs with in a week manifested by extra vascular hemolysis           progressive anemia and jaundice.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800600" y="5791200"/>
            <a:ext cx="67360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6400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400" b="1" dirty="0" smtClean="0">
                <a:solidFill>
                  <a:schemeClr val="accent3"/>
                </a:solidFill>
              </a:rPr>
              <a:t> b- Non immune: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>
                <a:solidFill>
                  <a:srgbClr val="00B050"/>
                </a:solidFill>
              </a:rPr>
              <a:t>1- Cardiovascular :</a:t>
            </a:r>
          </a:p>
          <a:p>
            <a:pPr>
              <a:buNone/>
            </a:pPr>
            <a:r>
              <a:rPr lang="en-US" dirty="0" smtClean="0"/>
              <a:t>           - Circulatory over load.</a:t>
            </a:r>
          </a:p>
          <a:p>
            <a:pPr>
              <a:buNone/>
            </a:pPr>
            <a:r>
              <a:rPr lang="en-US" dirty="0" smtClean="0"/>
              <a:t>           - Thrombophlebitis.</a:t>
            </a:r>
          </a:p>
          <a:p>
            <a:pPr>
              <a:buNone/>
            </a:pPr>
            <a:r>
              <a:rPr lang="en-US" dirty="0" smtClean="0"/>
              <a:t>           - Venous thrombosis.</a:t>
            </a:r>
          </a:p>
          <a:p>
            <a:pPr>
              <a:buNone/>
            </a:pPr>
            <a:r>
              <a:rPr lang="en-US" dirty="0" smtClean="0"/>
              <a:t>           - Air embolism.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2- Hemosidirosis:</a:t>
            </a:r>
          </a:p>
          <a:p>
            <a:pPr>
              <a:buNone/>
            </a:pPr>
            <a:r>
              <a:rPr lang="en-US" dirty="0" smtClean="0"/>
              <a:t>           Followed repeated transfusion especial in </a:t>
            </a:r>
          </a:p>
          <a:p>
            <a:pPr>
              <a:buNone/>
            </a:pPr>
            <a:r>
              <a:rPr lang="en-US" dirty="0" smtClean="0"/>
              <a:t>           cases of hereditary hemolytic Anemia.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smtClean="0">
                <a:solidFill>
                  <a:srgbClr val="00B050"/>
                </a:solidFill>
              </a:rPr>
              <a:t>3- Sequalae of transfusion:</a:t>
            </a:r>
          </a:p>
          <a:p>
            <a:pPr>
              <a:buNone/>
            </a:pPr>
            <a:r>
              <a:rPr lang="en-US" dirty="0" smtClean="0"/>
              <a:t>           Hypocalcaemia, hypothermia, hyperkalemia,   </a:t>
            </a:r>
          </a:p>
          <a:p>
            <a:pPr>
              <a:buNone/>
            </a:pPr>
            <a:r>
              <a:rPr lang="en-US" dirty="0" smtClean="0"/>
              <a:t>           persistent bleeding.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6172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3400" b="1" dirty="0" smtClean="0">
                <a:solidFill>
                  <a:srgbClr val="00B050"/>
                </a:solidFill>
              </a:rPr>
              <a:t>4- Transmission of infection:</a:t>
            </a:r>
          </a:p>
          <a:p>
            <a:pPr>
              <a:buNone/>
            </a:pPr>
            <a:r>
              <a:rPr lang="en-US" dirty="0" smtClean="0"/>
              <a:t>      - Bacterial , protozoal, viral ( HBV, HCV, HDV), </a:t>
            </a:r>
          </a:p>
          <a:p>
            <a:pPr>
              <a:buNone/>
            </a:pPr>
            <a:r>
              <a:rPr lang="en-US" dirty="0" smtClean="0"/>
              <a:t>              CMV, EBV.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b="1" i="1" dirty="0" smtClean="0">
                <a:solidFill>
                  <a:schemeClr val="accent2"/>
                </a:solidFill>
              </a:rPr>
              <a:t>                                                       THANK YOU..</a:t>
            </a:r>
            <a:endParaRPr lang="en-US" sz="36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3400" b="1" dirty="0">
                <a:solidFill>
                  <a:schemeClr val="accent6"/>
                </a:solidFill>
              </a:rPr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 ABO  blood  group  system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 </a:t>
            </a:r>
            <a:r>
              <a:rPr lang="en-US" dirty="0"/>
              <a:t>F</a:t>
            </a:r>
            <a:r>
              <a:rPr lang="en-US" dirty="0" smtClean="0"/>
              <a:t>our different kinds of blood groups are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identified   : A, B, AB and O.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Each gp. Specified by presence of Ag. On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RBCs surface , antibody in the plasma.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Rh  blood  group system 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- Rh factor is antigen also found on RBCs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surface, individuals labeled Rh + have the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antigen, while Rh-  are lacking the antigen.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700" b="1" dirty="0">
                <a:solidFill>
                  <a:schemeClr val="accent6"/>
                </a:solidFill>
              </a:rPr>
              <a:t> </a:t>
            </a:r>
            <a:r>
              <a:rPr lang="en-US" sz="3700" b="1" dirty="0" smtClean="0">
                <a:solidFill>
                  <a:schemeClr val="accent6"/>
                </a:solidFill>
              </a:rPr>
              <a:t>     ABO blood group antigens &amp; antibodies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ABO blood gp.     RBCs A,B Ag.   Abs in plasma    UK%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Group 0                   None            anti A, anti B       46%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Group A                      A                     anti B               42%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Group B                       B                    anti A                9%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Group AB                   A,B                   None                3%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sz="3700" b="1" dirty="0" smtClean="0">
                <a:solidFill>
                  <a:schemeClr val="accent6"/>
                </a:solidFill>
              </a:rPr>
              <a:t>  gp. O </a:t>
            </a:r>
            <a:r>
              <a:rPr lang="en-US" sz="3700" b="1" dirty="0" err="1" smtClean="0">
                <a:solidFill>
                  <a:schemeClr val="accent6"/>
                </a:solidFill>
              </a:rPr>
              <a:t>Rh</a:t>
            </a:r>
            <a:r>
              <a:rPr lang="en-US" sz="3700" b="1" dirty="0" smtClean="0">
                <a:solidFill>
                  <a:schemeClr val="accent6"/>
                </a:solidFill>
              </a:rPr>
              <a:t> -</a:t>
            </a:r>
            <a:r>
              <a:rPr lang="en-US" sz="3700" b="1" dirty="0" err="1" smtClean="0">
                <a:solidFill>
                  <a:schemeClr val="accent6"/>
                </a:solidFill>
              </a:rPr>
              <a:t>ve</a:t>
            </a:r>
            <a:r>
              <a:rPr lang="en-US" sz="3700" b="1" dirty="0" smtClean="0">
                <a:solidFill>
                  <a:schemeClr val="accent6"/>
                </a:solidFill>
              </a:rPr>
              <a:t>. :   </a:t>
            </a:r>
            <a:r>
              <a:rPr lang="en-US" dirty="0" smtClean="0"/>
              <a:t>Universal  donors.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3700" b="1" dirty="0" smtClean="0">
                <a:solidFill>
                  <a:schemeClr val="accent6"/>
                </a:solidFill>
              </a:rPr>
              <a:t>gp. AB </a:t>
            </a:r>
            <a:r>
              <a:rPr lang="en-US" sz="3700" b="1" dirty="0" err="1" smtClean="0">
                <a:solidFill>
                  <a:schemeClr val="accent6"/>
                </a:solidFill>
              </a:rPr>
              <a:t>Rh</a:t>
            </a:r>
            <a:r>
              <a:rPr lang="en-US" sz="3700" b="1" dirty="0" smtClean="0">
                <a:solidFill>
                  <a:schemeClr val="accent6"/>
                </a:solidFill>
              </a:rPr>
              <a:t> +</a:t>
            </a:r>
            <a:r>
              <a:rPr lang="en-US" sz="3700" b="1" dirty="0" err="1" smtClean="0">
                <a:solidFill>
                  <a:schemeClr val="accent6"/>
                </a:solidFill>
              </a:rPr>
              <a:t>ve</a:t>
            </a:r>
            <a:r>
              <a:rPr lang="en-US" sz="3700" b="1" dirty="0" smtClean="0">
                <a:solidFill>
                  <a:schemeClr val="accent6"/>
                </a:solidFill>
              </a:rPr>
              <a:t>. : </a:t>
            </a:r>
            <a:r>
              <a:rPr lang="en-US" dirty="0" smtClean="0"/>
              <a:t>Universal  recipients.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Blood </a:t>
            </a:r>
            <a:r>
              <a:rPr lang="en-US" dirty="0" err="1" smtClean="0"/>
              <a:t>gp</a:t>
            </a:r>
            <a:r>
              <a:rPr lang="en-US" dirty="0" smtClean="0"/>
              <a:t>.                   Received </a:t>
            </a:r>
            <a:r>
              <a:rPr lang="en-US" dirty="0" err="1" smtClean="0"/>
              <a:t>gps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-  O+                         O+               O-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olidFill>
                  <a:srgbClr val="FF0000"/>
                </a:solidFill>
              </a:rPr>
              <a:t>-  O-                          O-</a:t>
            </a:r>
          </a:p>
          <a:p>
            <a:pPr>
              <a:buNone/>
            </a:pPr>
            <a:r>
              <a:rPr lang="en-US" dirty="0" smtClean="0"/>
              <a:t>        -  A+                          A+      A-       O+        O-</a:t>
            </a:r>
          </a:p>
          <a:p>
            <a:pPr>
              <a:buNone/>
            </a:pPr>
            <a:r>
              <a:rPr lang="en-US" dirty="0" smtClean="0"/>
              <a:t>        -  A-                          A-        O-</a:t>
            </a:r>
          </a:p>
          <a:p>
            <a:pPr>
              <a:buNone/>
            </a:pPr>
            <a:r>
              <a:rPr lang="en-US" dirty="0" smtClean="0"/>
              <a:t>        - B+                          B+       B-       O+         O-</a:t>
            </a:r>
          </a:p>
          <a:p>
            <a:pPr>
              <a:buNone/>
            </a:pPr>
            <a:r>
              <a:rPr lang="en-US" dirty="0" smtClean="0"/>
              <a:t>        - B-                           B-        O- 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- AB+                        AB+    AB-      O+        O-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           A+      A-        B+         B-</a:t>
            </a:r>
          </a:p>
          <a:p>
            <a:pPr>
              <a:buNone/>
            </a:pPr>
            <a:r>
              <a:rPr lang="en-US" dirty="0" smtClean="0"/>
              <a:t>        -AB-                          AB-      O-       A-         B-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3400" b="1" dirty="0" smtClean="0">
                <a:solidFill>
                  <a:schemeClr val="accent6"/>
                </a:solidFill>
              </a:rPr>
              <a:t>Blood products :-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Prepared from whole blood, they include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Red blood cells.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Platelets.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Cryoprecipitate.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 Plasma, its derivatives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* coagulation factors.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* immunoglobulins (IgG) 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* Human albumin :  5%, 20%.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248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>
                <a:solidFill>
                  <a:schemeClr val="accent6"/>
                </a:solidFill>
              </a:rPr>
              <a:t>B</a:t>
            </a:r>
            <a:r>
              <a:rPr lang="en-US" sz="3400" b="1" dirty="0" smtClean="0">
                <a:solidFill>
                  <a:schemeClr val="accent6"/>
                </a:solidFill>
              </a:rPr>
              <a:t>lood donation: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- Obtained by either venesection of whole blood or by apheresis for collection of specific component.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- Each donation must be tested to HBV, HCV, HIV, Human T-cell lymphotropic virus “ HTLV”.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- PLT conc. may be tested for bacterial contamination.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324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Blood component and their use: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sz="3400" b="1" dirty="0" smtClean="0">
                <a:solidFill>
                  <a:schemeClr val="accent3"/>
                </a:solidFill>
              </a:rPr>
              <a:t>- 	Red cell concentrate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Indicated in cases of hemorrhage and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severe anemia to maintain HB at 7gm% in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non cardiac patients. and at 9gm% in cardiac pts.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ABO compatibility with recipient is essential,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stored at 4˚c for 35 days.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3"/>
                </a:solidFill>
              </a:rPr>
              <a:t>- PLT conc.: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To get one adult dose prepaired either from 4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whole “plasma pooled” or from single donor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apheresis.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32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- Maintain PLT count &gt; </a:t>
            </a:r>
            <a:r>
              <a:rPr lang="en-US" sz="2800" dirty="0" smtClean="0"/>
              <a:t>50 X </a:t>
            </a:r>
            <a:r>
              <a:rPr lang="en-US" sz="2800" dirty="0" smtClean="0">
                <a:latin typeface="Times New Roman"/>
                <a:cs typeface="Times New Roman"/>
              </a:rPr>
              <a:t>10</a:t>
            </a:r>
            <a:r>
              <a:rPr lang="en-US" sz="2800" baseline="30000" dirty="0" smtClean="0"/>
              <a:t>9</a:t>
            </a:r>
            <a:r>
              <a:rPr lang="en-US" sz="2800" dirty="0" smtClean="0">
                <a:latin typeface="Times New Roman"/>
                <a:cs typeface="Times New Roman"/>
              </a:rPr>
              <a:t>/ L </a:t>
            </a:r>
            <a:r>
              <a:rPr lang="en-US" dirty="0" smtClean="0">
                <a:latin typeface="Times New Roman"/>
                <a:cs typeface="Times New Roman"/>
              </a:rPr>
              <a:t>and CNS trauma &gt;</a:t>
            </a:r>
            <a:r>
              <a:rPr lang="en-US" sz="2800" dirty="0" smtClean="0">
                <a:latin typeface="Times New Roman"/>
                <a:cs typeface="Times New Roman"/>
              </a:rPr>
              <a:t>100 x 10</a:t>
            </a:r>
            <a:r>
              <a:rPr lang="en-US" sz="2800" baseline="30000" dirty="0" smtClean="0"/>
              <a:t>9</a:t>
            </a:r>
            <a:r>
              <a:rPr lang="en-US" sz="2800" dirty="0" smtClean="0">
                <a:latin typeface="Times New Roman"/>
                <a:cs typeface="Times New Roman"/>
              </a:rPr>
              <a:t>/L.</a:t>
            </a:r>
            <a:r>
              <a:rPr lang="en-US" sz="2800" baseline="30000" dirty="0" smtClean="0"/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- Each adult dose has 24 x 10</a:t>
            </a:r>
            <a:r>
              <a:rPr lang="en-US" baseline="30000" dirty="0" smtClean="0"/>
              <a:t>9</a:t>
            </a:r>
            <a:r>
              <a:rPr lang="en-US" dirty="0" smtClean="0">
                <a:latin typeface="Times New Roman"/>
                <a:cs typeface="Times New Roman"/>
              </a:rPr>
              <a:t>/L</a:t>
            </a:r>
            <a:r>
              <a:rPr lang="en-US" dirty="0" smtClean="0">
                <a:cs typeface="Times New Roman"/>
              </a:rPr>
              <a:t> PLTs which raise the PLT count to 40 x10</a:t>
            </a:r>
            <a:r>
              <a:rPr lang="en-US" baseline="30000" dirty="0" smtClean="0"/>
              <a:t>9</a:t>
            </a:r>
            <a:r>
              <a:rPr lang="en-US" dirty="0" smtClean="0">
                <a:latin typeface="Times New Roman"/>
                <a:cs typeface="Times New Roman"/>
              </a:rPr>
              <a:t>/L</a:t>
            </a:r>
            <a:r>
              <a:rPr lang="en-US" dirty="0" smtClean="0">
                <a:cs typeface="Times New Roman"/>
              </a:rPr>
              <a:t>  - Maintain PLT count in acute leukemia </a:t>
            </a:r>
            <a:r>
              <a:rPr lang="en-US" smtClean="0">
                <a:cs typeface="Times New Roman"/>
              </a:rPr>
              <a:t>with no bleeding </a:t>
            </a:r>
            <a:r>
              <a:rPr lang="en-US" dirty="0" smtClean="0">
                <a:cs typeface="Times New Roman"/>
              </a:rPr>
              <a:t>&gt; 10 x 10</a:t>
            </a:r>
            <a:r>
              <a:rPr lang="en-US" baseline="30000" dirty="0" smtClean="0"/>
              <a:t>9</a:t>
            </a:r>
            <a:r>
              <a:rPr lang="en-US" dirty="0" smtClean="0">
                <a:cs typeface="Times New Roman"/>
              </a:rPr>
              <a:t>/L and &gt; 20 x 10</a:t>
            </a:r>
            <a:r>
              <a:rPr lang="en-US" baseline="30000" dirty="0" smtClean="0"/>
              <a:t>9</a:t>
            </a:r>
            <a:r>
              <a:rPr lang="en-US" dirty="0" smtClean="0">
                <a:cs typeface="Times New Roman"/>
              </a:rPr>
              <a:t>/L with bleeding or sepsis. 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For minor invasive procedures PLT &gt; 50.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For major surgery “ eye, brain” &gt; 100.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ABO compatibility is preferable.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Stored</a:t>
            </a:r>
            <a:r>
              <a:rPr lang="ar-LY" dirty="0" smtClean="0">
                <a:cs typeface="Times New Roman"/>
              </a:rPr>
              <a:t>  </a:t>
            </a:r>
            <a:r>
              <a:rPr lang="en-US" dirty="0" smtClean="0">
                <a:cs typeface="Times New Roman"/>
              </a:rPr>
              <a:t>agitated at 22˚c for 5 days.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477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Fresh frozen plasma: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- One unit of 150-300ml plasma from one donation </a:t>
            </a:r>
          </a:p>
          <a:p>
            <a:pPr>
              <a:buNone/>
            </a:pPr>
            <a:r>
              <a:rPr lang="en-US" dirty="0" smtClean="0"/>
              <a:t>         of whole blood 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- Given in a dose of 15-20ml/kg and frequency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of treatment is guided by clinical bleeding, PT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and APTT.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- stored at -30˚c for 36 months.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700" b="1" dirty="0" smtClean="0">
                <a:solidFill>
                  <a:schemeClr val="accent6"/>
                </a:solidFill>
              </a:rPr>
              <a:t>cryoprecipitate: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Fibrinogen, factor VIII and vonwillebrand</a:t>
            </a:r>
            <a:r>
              <a:rPr lang="en-US" dirty="0"/>
              <a:t> </a:t>
            </a:r>
            <a:r>
              <a:rPr lang="en-US" dirty="0" smtClean="0"/>
              <a:t>factor.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Aim to keep fibrinogen&gt; 1.5g/L ( pooled units of 10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donation will raise fibrinogen by </a:t>
            </a:r>
            <a:r>
              <a:rPr lang="en-US" smtClean="0"/>
              <a:t>1g/L).  other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isolated coagulation factors  ( v,vii , viii,ix ,vwf ,)</a:t>
            </a:r>
          </a:p>
          <a:p>
            <a:pPr>
              <a:buNone/>
            </a:pPr>
            <a:r>
              <a:rPr lang="en-US" dirty="0" smtClean="0"/>
              <a:t>      are also available 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885</Words>
  <Application>Microsoft Office PowerPoint</Application>
  <PresentationFormat>On-screen Show (4:3)</PresentationFormat>
  <Paragraphs>130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Blood Group &amp;Blood Transfusion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ALKHEBRA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Group &amp;Blood Transfusion</dc:title>
  <dc:creator>AL ZALITANI</dc:creator>
  <cp:lastModifiedBy>USER</cp:lastModifiedBy>
  <cp:revision>29</cp:revision>
  <dcterms:created xsi:type="dcterms:W3CDTF">2018-08-09T18:50:34Z</dcterms:created>
  <dcterms:modified xsi:type="dcterms:W3CDTF">2019-02-16T13:36:52Z</dcterms:modified>
</cp:coreProperties>
</file>