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65" r:id="rId4"/>
    <p:sldId id="266" r:id="rId5"/>
    <p:sldId id="273" r:id="rId6"/>
    <p:sldId id="279" r:id="rId7"/>
    <p:sldId id="280" r:id="rId8"/>
    <p:sldId id="257" r:id="rId9"/>
    <p:sldId id="275" r:id="rId10"/>
    <p:sldId id="276" r:id="rId11"/>
    <p:sldId id="264" r:id="rId12"/>
    <p:sldId id="271" r:id="rId13"/>
    <p:sldId id="277" r:id="rId14"/>
    <p:sldId id="284" r:id="rId15"/>
    <p:sldId id="283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F462-9380-49DA-B023-D42692D46591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6121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F462-9380-49DA-B023-D42692D46591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24993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F462-9380-49DA-B023-D42692D46591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49777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F462-9380-49DA-B023-D42692D46591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0161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F462-9380-49DA-B023-D42692D46591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04738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F462-9380-49DA-B023-D42692D46591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30102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F462-9380-49DA-B023-D42692D46591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58080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F462-9380-49DA-B023-D42692D46591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5409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F462-9380-49DA-B023-D42692D46591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1634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F462-9380-49DA-B023-D42692D46591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69649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F462-9380-49DA-B023-D42692D46591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6322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EF462-9380-49DA-B023-D42692D46591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FB326-E67F-45D8-9847-F5CE5BDAD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7011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Hypothyroidism</a:t>
            </a:r>
            <a:endParaRPr lang="ar-SA" sz="5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LY" b="1" i="1" dirty="0">
              <a:solidFill>
                <a:srgbClr val="C00000"/>
              </a:solidFill>
              <a:latin typeface="Aparajita" pitchFamily="34" charset="0"/>
              <a:cs typeface="Aparajita" pitchFamily="34" charset="0"/>
            </a:endParaRPr>
          </a:p>
          <a:p>
            <a:r>
              <a:rPr lang="en-US" b="1" i="1" dirty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Dr Mousa Tuwati Alfakhri</a:t>
            </a:r>
            <a:endParaRPr lang="ar-SA" b="1" i="1" dirty="0">
              <a:solidFill>
                <a:srgbClr val="C00000"/>
              </a:solidFill>
              <a:latin typeface="Aparajita" pitchFamily="34" charset="0"/>
            </a:endParaRPr>
          </a:p>
          <a:p>
            <a:endParaRPr lang="ar-SA" b="1" dirty="0">
              <a:solidFill>
                <a:srgbClr val="C00000"/>
              </a:solidFill>
              <a:latin typeface="Aparajita" pitchFamily="34" charset="0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929967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Other investigation</a:t>
            </a: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ECG: Bradycardia with small QRS </a:t>
            </a:r>
            <a:r>
              <a:rPr lang="en-US" dirty="0" smtClean="0"/>
              <a:t>complexes</a:t>
            </a:r>
          </a:p>
          <a:p>
            <a:pPr algn="l" rtl="0"/>
            <a:r>
              <a:rPr lang="en-US" dirty="0" smtClean="0"/>
              <a:t>Chest X Ray (pleural effusion)</a:t>
            </a:r>
          </a:p>
          <a:p>
            <a:pPr algn="l" rtl="0"/>
            <a:r>
              <a:rPr lang="en-US" dirty="0" smtClean="0"/>
              <a:t>Echo (pericardial effusion)</a:t>
            </a:r>
          </a:p>
          <a:p>
            <a:pPr algn="l" rtl="0"/>
            <a:r>
              <a:rPr lang="en-US" dirty="0" smtClean="0"/>
              <a:t>Nerve conduction study (carpal tunnel syndrome)</a:t>
            </a:r>
            <a:endParaRPr lang="en-ZA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4150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mtClean="0">
                <a:latin typeface="Garamond" pitchFamily="18" charset="0"/>
              </a:rPr>
              <a:t>www.drsarma.in</a:t>
            </a:r>
          </a:p>
        </p:txBody>
      </p:sp>
      <p:sp>
        <p:nvSpPr>
          <p:cNvPr id="5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A33A5B5-A5CC-4469-A0AA-2AF10FA02E42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16740" name="Rectangle 2"/>
          <p:cNvSpPr>
            <a:spLocks noChangeArrowheads="1"/>
          </p:cNvSpPr>
          <p:nvPr/>
        </p:nvSpPr>
        <p:spPr bwMode="auto">
          <a:xfrm>
            <a:off x="466725" y="268288"/>
            <a:ext cx="8229600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Algorithm for Hypothyroidism</a:t>
            </a:r>
          </a:p>
        </p:txBody>
      </p:sp>
      <p:sp>
        <p:nvSpPr>
          <p:cNvPr id="361475" name="Text Box 3"/>
          <p:cNvSpPr txBox="1">
            <a:spLocks noChangeArrowheads="1"/>
          </p:cNvSpPr>
          <p:nvPr/>
        </p:nvSpPr>
        <p:spPr bwMode="auto">
          <a:xfrm>
            <a:off x="3328988" y="1230313"/>
            <a:ext cx="2505075" cy="446087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Measure TSH</a:t>
            </a:r>
          </a:p>
        </p:txBody>
      </p:sp>
      <p:sp>
        <p:nvSpPr>
          <p:cNvPr id="361476" name="Text Box 4"/>
          <p:cNvSpPr txBox="1">
            <a:spLocks noChangeArrowheads="1"/>
          </p:cNvSpPr>
          <p:nvPr/>
        </p:nvSpPr>
        <p:spPr bwMode="auto">
          <a:xfrm>
            <a:off x="1096963" y="1946275"/>
            <a:ext cx="2503487" cy="446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Elevated TSH</a:t>
            </a:r>
          </a:p>
        </p:txBody>
      </p:sp>
      <p:sp>
        <p:nvSpPr>
          <p:cNvPr id="361477" name="Text Box 5"/>
          <p:cNvSpPr txBox="1">
            <a:spLocks noChangeArrowheads="1"/>
          </p:cNvSpPr>
          <p:nvPr/>
        </p:nvSpPr>
        <p:spPr bwMode="auto">
          <a:xfrm>
            <a:off x="5581650" y="1987550"/>
            <a:ext cx="2503488" cy="446088"/>
          </a:xfrm>
          <a:prstGeom prst="rect">
            <a:avLst/>
          </a:prstGeom>
          <a:noFill/>
          <a:ln w="19050">
            <a:solidFill>
              <a:srgbClr val="F08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Normal TSH</a:t>
            </a:r>
          </a:p>
        </p:txBody>
      </p:sp>
      <p:sp>
        <p:nvSpPr>
          <p:cNvPr id="361478" name="Text Box 6"/>
          <p:cNvSpPr txBox="1">
            <a:spLocks noChangeArrowheads="1"/>
          </p:cNvSpPr>
          <p:nvPr/>
        </p:nvSpPr>
        <p:spPr bwMode="auto">
          <a:xfrm>
            <a:off x="1104900" y="2759075"/>
            <a:ext cx="2505075" cy="446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Measure FT4</a:t>
            </a:r>
          </a:p>
        </p:txBody>
      </p:sp>
      <p:sp>
        <p:nvSpPr>
          <p:cNvPr id="361479" name="Text Box 7"/>
          <p:cNvSpPr txBox="1">
            <a:spLocks noChangeArrowheads="1"/>
          </p:cNvSpPr>
          <p:nvPr/>
        </p:nvSpPr>
        <p:spPr bwMode="auto">
          <a:xfrm>
            <a:off x="5619750" y="2759075"/>
            <a:ext cx="2592388" cy="446088"/>
          </a:xfrm>
          <a:prstGeom prst="rect">
            <a:avLst/>
          </a:prstGeom>
          <a:noFill/>
          <a:ln w="19050">
            <a:solidFill>
              <a:srgbClr val="F08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Considering Pituitary</a:t>
            </a:r>
          </a:p>
        </p:txBody>
      </p:sp>
      <p:sp>
        <p:nvSpPr>
          <p:cNvPr id="361480" name="Text Box 8"/>
          <p:cNvSpPr txBox="1">
            <a:spLocks noChangeArrowheads="1"/>
          </p:cNvSpPr>
          <p:nvPr/>
        </p:nvSpPr>
        <p:spPr bwMode="auto">
          <a:xfrm>
            <a:off x="196850" y="3419475"/>
            <a:ext cx="1206500" cy="446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Normal</a:t>
            </a:r>
          </a:p>
        </p:txBody>
      </p:sp>
      <p:sp>
        <p:nvSpPr>
          <p:cNvPr id="361481" name="Text Box 9"/>
          <p:cNvSpPr txBox="1">
            <a:spLocks noChangeArrowheads="1"/>
          </p:cNvSpPr>
          <p:nvPr/>
        </p:nvSpPr>
        <p:spPr bwMode="auto">
          <a:xfrm>
            <a:off x="3368675" y="3421063"/>
            <a:ext cx="1208088" cy="446087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Low</a:t>
            </a:r>
          </a:p>
        </p:txBody>
      </p:sp>
      <p:sp>
        <p:nvSpPr>
          <p:cNvPr id="361482" name="Text Box 10"/>
          <p:cNvSpPr txBox="1">
            <a:spLocks noChangeArrowheads="1"/>
          </p:cNvSpPr>
          <p:nvPr/>
        </p:nvSpPr>
        <p:spPr bwMode="auto">
          <a:xfrm>
            <a:off x="4711700" y="3421063"/>
            <a:ext cx="1208088" cy="446087"/>
          </a:xfrm>
          <a:prstGeom prst="rect">
            <a:avLst/>
          </a:prstGeom>
          <a:noFill/>
          <a:ln w="19050">
            <a:solidFill>
              <a:srgbClr val="F08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No</a:t>
            </a:r>
          </a:p>
        </p:txBody>
      </p:sp>
      <p:sp>
        <p:nvSpPr>
          <p:cNvPr id="361483" name="Text Box 11"/>
          <p:cNvSpPr txBox="1">
            <a:spLocks noChangeArrowheads="1"/>
          </p:cNvSpPr>
          <p:nvPr/>
        </p:nvSpPr>
        <p:spPr bwMode="auto">
          <a:xfrm>
            <a:off x="7924800" y="3421063"/>
            <a:ext cx="1208088" cy="446087"/>
          </a:xfrm>
          <a:prstGeom prst="rect">
            <a:avLst/>
          </a:prstGeom>
          <a:noFill/>
          <a:ln w="19050">
            <a:solidFill>
              <a:srgbClr val="F08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Yes</a:t>
            </a:r>
          </a:p>
        </p:txBody>
      </p:sp>
      <p:sp>
        <p:nvSpPr>
          <p:cNvPr id="361484" name="Text Box 12"/>
          <p:cNvSpPr txBox="1">
            <a:spLocks noChangeArrowheads="1"/>
          </p:cNvSpPr>
          <p:nvPr/>
        </p:nvSpPr>
        <p:spPr bwMode="auto">
          <a:xfrm>
            <a:off x="174625" y="4071938"/>
            <a:ext cx="2144713" cy="446087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Sub-clinical hypo</a:t>
            </a:r>
          </a:p>
        </p:txBody>
      </p:sp>
      <p:sp>
        <p:nvSpPr>
          <p:cNvPr id="361485" name="Text Box 13"/>
          <p:cNvSpPr txBox="1">
            <a:spLocks noChangeArrowheads="1"/>
          </p:cNvSpPr>
          <p:nvPr/>
        </p:nvSpPr>
        <p:spPr bwMode="auto">
          <a:xfrm>
            <a:off x="28575" y="4784725"/>
            <a:ext cx="1208088" cy="446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TPO +</a:t>
            </a:r>
          </a:p>
        </p:txBody>
      </p:sp>
      <p:sp>
        <p:nvSpPr>
          <p:cNvPr id="361486" name="Text Box 14"/>
          <p:cNvSpPr txBox="1">
            <a:spLocks noChangeArrowheads="1"/>
          </p:cNvSpPr>
          <p:nvPr/>
        </p:nvSpPr>
        <p:spPr bwMode="auto">
          <a:xfrm>
            <a:off x="1398588" y="4773613"/>
            <a:ext cx="1208087" cy="446087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TPO -</a:t>
            </a:r>
          </a:p>
        </p:txBody>
      </p:sp>
      <p:sp>
        <p:nvSpPr>
          <p:cNvPr id="361487" name="Text Box 15"/>
          <p:cNvSpPr txBox="1">
            <a:spLocks noChangeArrowheads="1"/>
          </p:cNvSpPr>
          <p:nvPr/>
        </p:nvSpPr>
        <p:spPr bwMode="auto">
          <a:xfrm>
            <a:off x="146050" y="5616575"/>
            <a:ext cx="1208088" cy="446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T4 repl</a:t>
            </a:r>
          </a:p>
        </p:txBody>
      </p:sp>
      <p:sp>
        <p:nvSpPr>
          <p:cNvPr id="361488" name="Text Box 16"/>
          <p:cNvSpPr txBox="1">
            <a:spLocks noChangeArrowheads="1"/>
          </p:cNvSpPr>
          <p:nvPr/>
        </p:nvSpPr>
        <p:spPr bwMode="auto">
          <a:xfrm>
            <a:off x="1614488" y="5616575"/>
            <a:ext cx="1401762" cy="446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Annual FU</a:t>
            </a:r>
          </a:p>
        </p:txBody>
      </p:sp>
      <p:sp>
        <p:nvSpPr>
          <p:cNvPr id="361489" name="Text Box 17"/>
          <p:cNvSpPr txBox="1">
            <a:spLocks noChangeArrowheads="1"/>
          </p:cNvSpPr>
          <p:nvPr/>
        </p:nvSpPr>
        <p:spPr bwMode="auto">
          <a:xfrm>
            <a:off x="2714625" y="4073525"/>
            <a:ext cx="2495550" cy="446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Primary hypothyroid</a:t>
            </a:r>
          </a:p>
        </p:txBody>
      </p:sp>
      <p:sp>
        <p:nvSpPr>
          <p:cNvPr id="361490" name="Text Box 18"/>
          <p:cNvSpPr txBox="1">
            <a:spLocks noChangeArrowheads="1"/>
          </p:cNvSpPr>
          <p:nvPr/>
        </p:nvSpPr>
        <p:spPr bwMode="auto">
          <a:xfrm>
            <a:off x="2709863" y="4784725"/>
            <a:ext cx="1208087" cy="446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TPO +</a:t>
            </a:r>
          </a:p>
        </p:txBody>
      </p:sp>
      <p:sp>
        <p:nvSpPr>
          <p:cNvPr id="361491" name="Text Box 19"/>
          <p:cNvSpPr txBox="1">
            <a:spLocks noChangeArrowheads="1"/>
          </p:cNvSpPr>
          <p:nvPr/>
        </p:nvSpPr>
        <p:spPr bwMode="auto">
          <a:xfrm>
            <a:off x="4110038" y="4775200"/>
            <a:ext cx="1208087" cy="446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TPO -</a:t>
            </a:r>
          </a:p>
        </p:txBody>
      </p:sp>
      <p:sp>
        <p:nvSpPr>
          <p:cNvPr id="361492" name="Text Box 20"/>
          <p:cNvSpPr txBox="1">
            <a:spLocks noChangeArrowheads="1"/>
          </p:cNvSpPr>
          <p:nvPr/>
        </p:nvSpPr>
        <p:spPr bwMode="auto">
          <a:xfrm>
            <a:off x="5557838" y="4057650"/>
            <a:ext cx="1263650" cy="446088"/>
          </a:xfrm>
          <a:prstGeom prst="rect">
            <a:avLst/>
          </a:prstGeom>
          <a:noFill/>
          <a:ln w="19050">
            <a:solidFill>
              <a:srgbClr val="F08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No tests</a:t>
            </a:r>
          </a:p>
        </p:txBody>
      </p:sp>
      <p:sp>
        <p:nvSpPr>
          <p:cNvPr id="361493" name="Text Box 21"/>
          <p:cNvSpPr txBox="1">
            <a:spLocks noChangeArrowheads="1"/>
          </p:cNvSpPr>
          <p:nvPr/>
        </p:nvSpPr>
        <p:spPr bwMode="auto">
          <a:xfrm>
            <a:off x="7242175" y="4084638"/>
            <a:ext cx="1901825" cy="446087"/>
          </a:xfrm>
          <a:prstGeom prst="rect">
            <a:avLst/>
          </a:prstGeom>
          <a:noFill/>
          <a:ln w="19050">
            <a:solidFill>
              <a:srgbClr val="F08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Measure FT4</a:t>
            </a:r>
          </a:p>
        </p:txBody>
      </p:sp>
      <p:sp>
        <p:nvSpPr>
          <p:cNvPr id="361494" name="Text Box 22"/>
          <p:cNvSpPr txBox="1">
            <a:spLocks noChangeArrowheads="1"/>
          </p:cNvSpPr>
          <p:nvPr/>
        </p:nvSpPr>
        <p:spPr bwMode="auto">
          <a:xfrm>
            <a:off x="5721350" y="4835525"/>
            <a:ext cx="1208088" cy="446088"/>
          </a:xfrm>
          <a:prstGeom prst="rect">
            <a:avLst/>
          </a:prstGeom>
          <a:noFill/>
          <a:ln w="19050">
            <a:solidFill>
              <a:srgbClr val="F08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Low</a:t>
            </a:r>
          </a:p>
        </p:txBody>
      </p:sp>
      <p:sp>
        <p:nvSpPr>
          <p:cNvPr id="361495" name="Text Box 23"/>
          <p:cNvSpPr txBox="1">
            <a:spLocks noChangeArrowheads="1"/>
          </p:cNvSpPr>
          <p:nvPr/>
        </p:nvSpPr>
        <p:spPr bwMode="auto">
          <a:xfrm>
            <a:off x="7743825" y="4860925"/>
            <a:ext cx="1208088" cy="446088"/>
          </a:xfrm>
          <a:prstGeom prst="rect">
            <a:avLst/>
          </a:prstGeom>
          <a:noFill/>
          <a:ln w="19050">
            <a:solidFill>
              <a:srgbClr val="F08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Normal</a:t>
            </a:r>
          </a:p>
        </p:txBody>
      </p:sp>
      <p:sp>
        <p:nvSpPr>
          <p:cNvPr id="361496" name="Text Box 24"/>
          <p:cNvSpPr txBox="1">
            <a:spLocks noChangeArrowheads="1"/>
          </p:cNvSpPr>
          <p:nvPr/>
        </p:nvSpPr>
        <p:spPr bwMode="auto">
          <a:xfrm>
            <a:off x="7748588" y="5730875"/>
            <a:ext cx="1262062" cy="446088"/>
          </a:xfrm>
          <a:prstGeom prst="rect">
            <a:avLst/>
          </a:prstGeom>
          <a:noFill/>
          <a:ln w="19050">
            <a:solidFill>
              <a:srgbClr val="F08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No tests</a:t>
            </a:r>
          </a:p>
        </p:txBody>
      </p:sp>
      <p:sp>
        <p:nvSpPr>
          <p:cNvPr id="361497" name="Text Box 25"/>
          <p:cNvSpPr txBox="1">
            <a:spLocks noChangeArrowheads="1"/>
          </p:cNvSpPr>
          <p:nvPr/>
        </p:nvSpPr>
        <p:spPr bwMode="auto">
          <a:xfrm>
            <a:off x="5048250" y="5494338"/>
            <a:ext cx="2141538" cy="1116012"/>
          </a:xfrm>
          <a:prstGeom prst="rect">
            <a:avLst/>
          </a:prstGeom>
          <a:noFill/>
          <a:ln w="19050">
            <a:solidFill>
              <a:srgbClr val="F08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200" b="1">
                <a:latin typeface="Arial Narrow" pitchFamily="34" charset="0"/>
              </a:rPr>
              <a:t>Evaluate Pituitary</a:t>
            </a:r>
          </a:p>
          <a:p>
            <a:r>
              <a:rPr lang="en-US" sz="2200" b="1">
                <a:latin typeface="Arial Narrow" pitchFamily="34" charset="0"/>
              </a:rPr>
              <a:t>Sick Euthyroid</a:t>
            </a:r>
          </a:p>
          <a:p>
            <a:r>
              <a:rPr lang="en-US" sz="2200" b="1">
                <a:latin typeface="Arial Narrow" pitchFamily="34" charset="0"/>
              </a:rPr>
              <a:t>Drugs effect</a:t>
            </a:r>
          </a:p>
        </p:txBody>
      </p:sp>
      <p:sp>
        <p:nvSpPr>
          <p:cNvPr id="361498" name="Text Box 26"/>
          <p:cNvSpPr txBox="1">
            <a:spLocks noChangeArrowheads="1"/>
          </p:cNvSpPr>
          <p:nvPr/>
        </p:nvSpPr>
        <p:spPr bwMode="auto">
          <a:xfrm>
            <a:off x="3097213" y="5492750"/>
            <a:ext cx="1439862" cy="446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Hashimoto</a:t>
            </a:r>
          </a:p>
        </p:txBody>
      </p:sp>
      <p:sp>
        <p:nvSpPr>
          <p:cNvPr id="361499" name="Text Box 27"/>
          <p:cNvSpPr txBox="1">
            <a:spLocks noChangeArrowheads="1"/>
          </p:cNvSpPr>
          <p:nvPr/>
        </p:nvSpPr>
        <p:spPr bwMode="auto">
          <a:xfrm>
            <a:off x="3924300" y="6156325"/>
            <a:ext cx="1033463" cy="446088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>
                <a:latin typeface="Arial Narrow" pitchFamily="34" charset="0"/>
              </a:rPr>
              <a:t>Others</a:t>
            </a:r>
          </a:p>
        </p:txBody>
      </p:sp>
      <p:cxnSp>
        <p:nvCxnSpPr>
          <p:cNvPr id="361500" name="AutoShape 28"/>
          <p:cNvCxnSpPr>
            <a:cxnSpLocks noChangeShapeType="1"/>
            <a:stCxn id="361475" idx="1"/>
            <a:endCxn id="361476" idx="0"/>
          </p:cNvCxnSpPr>
          <p:nvPr/>
        </p:nvCxnSpPr>
        <p:spPr bwMode="auto">
          <a:xfrm flipH="1">
            <a:off x="2349500" y="1454150"/>
            <a:ext cx="969963" cy="482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1501" name="AutoShape 29"/>
          <p:cNvCxnSpPr>
            <a:cxnSpLocks noChangeShapeType="1"/>
            <a:stCxn id="361475" idx="3"/>
            <a:endCxn id="361477" idx="0"/>
          </p:cNvCxnSpPr>
          <p:nvPr/>
        </p:nvCxnSpPr>
        <p:spPr bwMode="auto">
          <a:xfrm>
            <a:off x="5843588" y="1454150"/>
            <a:ext cx="990600" cy="523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1502" name="Line 30"/>
          <p:cNvSpPr>
            <a:spLocks noChangeShapeType="1"/>
          </p:cNvSpPr>
          <p:nvPr/>
        </p:nvSpPr>
        <p:spPr bwMode="auto">
          <a:xfrm>
            <a:off x="2295525" y="2468563"/>
            <a:ext cx="0" cy="222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61503" name="Line 31"/>
          <p:cNvSpPr>
            <a:spLocks noChangeShapeType="1"/>
          </p:cNvSpPr>
          <p:nvPr/>
        </p:nvSpPr>
        <p:spPr bwMode="auto">
          <a:xfrm>
            <a:off x="6770688" y="2533650"/>
            <a:ext cx="0" cy="222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61507" name="Line 35"/>
          <p:cNvSpPr>
            <a:spLocks noChangeShapeType="1"/>
          </p:cNvSpPr>
          <p:nvPr/>
        </p:nvSpPr>
        <p:spPr bwMode="auto">
          <a:xfrm>
            <a:off x="706438" y="4560888"/>
            <a:ext cx="0" cy="222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61508" name="Line 36"/>
          <p:cNvSpPr>
            <a:spLocks noChangeShapeType="1"/>
          </p:cNvSpPr>
          <p:nvPr/>
        </p:nvSpPr>
        <p:spPr bwMode="auto">
          <a:xfrm>
            <a:off x="677863" y="5307013"/>
            <a:ext cx="0" cy="222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61509" name="Line 37"/>
          <p:cNvSpPr>
            <a:spLocks noChangeShapeType="1"/>
          </p:cNvSpPr>
          <p:nvPr/>
        </p:nvSpPr>
        <p:spPr bwMode="auto">
          <a:xfrm>
            <a:off x="1974850" y="4540250"/>
            <a:ext cx="0" cy="222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61510" name="Line 38"/>
          <p:cNvSpPr>
            <a:spLocks noChangeShapeType="1"/>
          </p:cNvSpPr>
          <p:nvPr/>
        </p:nvSpPr>
        <p:spPr bwMode="auto">
          <a:xfrm>
            <a:off x="2054225" y="5310188"/>
            <a:ext cx="0" cy="222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cxnSp>
        <p:nvCxnSpPr>
          <p:cNvPr id="361511" name="AutoShape 39"/>
          <p:cNvCxnSpPr>
            <a:cxnSpLocks noChangeShapeType="1"/>
            <a:stCxn id="361478" idx="3"/>
            <a:endCxn id="361481" idx="0"/>
          </p:cNvCxnSpPr>
          <p:nvPr/>
        </p:nvCxnSpPr>
        <p:spPr bwMode="auto">
          <a:xfrm>
            <a:off x="3619500" y="2982913"/>
            <a:ext cx="354013" cy="428625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1513" name="AutoShape 41"/>
          <p:cNvCxnSpPr>
            <a:cxnSpLocks noChangeShapeType="1"/>
            <a:stCxn id="361478" idx="1"/>
            <a:endCxn id="361480" idx="0"/>
          </p:cNvCxnSpPr>
          <p:nvPr/>
        </p:nvCxnSpPr>
        <p:spPr bwMode="auto">
          <a:xfrm rot="10800000" flipV="1">
            <a:off x="800100" y="2982913"/>
            <a:ext cx="295275" cy="427037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1514" name="AutoShape 42"/>
          <p:cNvCxnSpPr>
            <a:cxnSpLocks noChangeShapeType="1"/>
          </p:cNvCxnSpPr>
          <p:nvPr/>
        </p:nvCxnSpPr>
        <p:spPr bwMode="auto">
          <a:xfrm rot="5400000">
            <a:off x="5255419" y="3078957"/>
            <a:ext cx="381000" cy="296862"/>
          </a:xfrm>
          <a:prstGeom prst="bentConnector3">
            <a:avLst>
              <a:gd name="adj1" fmla="val -8755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1515" name="AutoShape 43"/>
          <p:cNvCxnSpPr>
            <a:cxnSpLocks noChangeShapeType="1"/>
          </p:cNvCxnSpPr>
          <p:nvPr/>
        </p:nvCxnSpPr>
        <p:spPr bwMode="auto">
          <a:xfrm>
            <a:off x="8181975" y="3054350"/>
            <a:ext cx="354013" cy="382588"/>
          </a:xfrm>
          <a:prstGeom prst="bentConnector3">
            <a:avLst>
              <a:gd name="adj1" fmla="val 99602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1516" name="Line 44"/>
          <p:cNvSpPr>
            <a:spLocks noChangeShapeType="1"/>
          </p:cNvSpPr>
          <p:nvPr/>
        </p:nvSpPr>
        <p:spPr bwMode="auto">
          <a:xfrm>
            <a:off x="3344863" y="4548188"/>
            <a:ext cx="0" cy="222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61517" name="Line 45"/>
          <p:cNvSpPr>
            <a:spLocks noChangeShapeType="1"/>
          </p:cNvSpPr>
          <p:nvPr/>
        </p:nvSpPr>
        <p:spPr bwMode="auto">
          <a:xfrm>
            <a:off x="4581525" y="4516438"/>
            <a:ext cx="0" cy="222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61518" name="Line 46"/>
          <p:cNvSpPr>
            <a:spLocks noChangeShapeType="1"/>
          </p:cNvSpPr>
          <p:nvPr/>
        </p:nvSpPr>
        <p:spPr bwMode="auto">
          <a:xfrm>
            <a:off x="3524250" y="5278438"/>
            <a:ext cx="0" cy="222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61519" name="Line 47"/>
          <p:cNvSpPr>
            <a:spLocks noChangeShapeType="1"/>
          </p:cNvSpPr>
          <p:nvPr/>
        </p:nvSpPr>
        <p:spPr bwMode="auto">
          <a:xfrm>
            <a:off x="4581525" y="5319713"/>
            <a:ext cx="0" cy="803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61521" name="Line 49"/>
          <p:cNvSpPr>
            <a:spLocks noChangeShapeType="1"/>
          </p:cNvSpPr>
          <p:nvPr/>
        </p:nvSpPr>
        <p:spPr bwMode="auto">
          <a:xfrm>
            <a:off x="8364538" y="5411788"/>
            <a:ext cx="1587" cy="295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cxnSp>
        <p:nvCxnSpPr>
          <p:cNvPr id="361523" name="AutoShape 51"/>
          <p:cNvCxnSpPr>
            <a:cxnSpLocks noChangeShapeType="1"/>
            <a:stCxn id="361494" idx="3"/>
            <a:endCxn id="361497" idx="3"/>
          </p:cNvCxnSpPr>
          <p:nvPr/>
        </p:nvCxnSpPr>
        <p:spPr bwMode="auto">
          <a:xfrm>
            <a:off x="6938963" y="5059363"/>
            <a:ext cx="260350" cy="993775"/>
          </a:xfrm>
          <a:prstGeom prst="bentConnector3">
            <a:avLst>
              <a:gd name="adj1" fmla="val 18414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1525" name="AutoShape 53"/>
          <p:cNvCxnSpPr>
            <a:cxnSpLocks noChangeShapeType="1"/>
            <a:stCxn id="361498" idx="2"/>
            <a:endCxn id="361487" idx="2"/>
          </p:cNvCxnSpPr>
          <p:nvPr/>
        </p:nvCxnSpPr>
        <p:spPr bwMode="auto">
          <a:xfrm rot="5400000">
            <a:off x="2222500" y="4476751"/>
            <a:ext cx="123825" cy="3067050"/>
          </a:xfrm>
          <a:prstGeom prst="bentConnector3">
            <a:avLst>
              <a:gd name="adj1" fmla="val 276921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1526" name="Line 54"/>
          <p:cNvSpPr>
            <a:spLocks noChangeShapeType="1"/>
          </p:cNvSpPr>
          <p:nvPr/>
        </p:nvSpPr>
        <p:spPr bwMode="auto">
          <a:xfrm>
            <a:off x="8335963" y="4635500"/>
            <a:ext cx="0" cy="222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cxnSp>
        <p:nvCxnSpPr>
          <p:cNvPr id="361527" name="AutoShape 55"/>
          <p:cNvCxnSpPr>
            <a:cxnSpLocks noChangeShapeType="1"/>
            <a:stCxn id="361482" idx="3"/>
          </p:cNvCxnSpPr>
          <p:nvPr/>
        </p:nvCxnSpPr>
        <p:spPr bwMode="auto">
          <a:xfrm>
            <a:off x="5929313" y="3644900"/>
            <a:ext cx="301625" cy="330200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1528" name="AutoShape 56"/>
          <p:cNvCxnSpPr>
            <a:cxnSpLocks noChangeShapeType="1"/>
            <a:stCxn id="361483" idx="1"/>
          </p:cNvCxnSpPr>
          <p:nvPr/>
        </p:nvCxnSpPr>
        <p:spPr bwMode="auto">
          <a:xfrm rot="10800000" flipV="1">
            <a:off x="7573963" y="3644900"/>
            <a:ext cx="341312" cy="325438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1530" name="AutoShape 58"/>
          <p:cNvCxnSpPr>
            <a:cxnSpLocks noChangeShapeType="1"/>
            <a:endCxn id="361487" idx="2"/>
          </p:cNvCxnSpPr>
          <p:nvPr/>
        </p:nvCxnSpPr>
        <p:spPr bwMode="auto">
          <a:xfrm rot="10800000">
            <a:off x="750888" y="6072188"/>
            <a:ext cx="3154362" cy="395287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1532" name="Line 60"/>
          <p:cNvSpPr>
            <a:spLocks noChangeShapeType="1"/>
          </p:cNvSpPr>
          <p:nvPr/>
        </p:nvSpPr>
        <p:spPr bwMode="auto">
          <a:xfrm flipH="1">
            <a:off x="6931025" y="4632325"/>
            <a:ext cx="307975" cy="1984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6903003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1475" grpId="0" animBg="1"/>
      <p:bldP spid="361476" grpId="0" animBg="1"/>
      <p:bldP spid="361477" grpId="0" animBg="1"/>
      <p:bldP spid="361478" grpId="0" animBg="1"/>
      <p:bldP spid="361479" grpId="0" animBg="1"/>
      <p:bldP spid="361480" grpId="0" animBg="1"/>
      <p:bldP spid="361481" grpId="0" animBg="1"/>
      <p:bldP spid="361482" grpId="0" animBg="1"/>
      <p:bldP spid="361483" grpId="0" animBg="1"/>
      <p:bldP spid="361484" grpId="0" animBg="1"/>
      <p:bldP spid="361485" grpId="0" animBg="1"/>
      <p:bldP spid="361486" grpId="0" animBg="1"/>
      <p:bldP spid="361487" grpId="0" animBg="1"/>
      <p:bldP spid="361488" grpId="0" animBg="1"/>
      <p:bldP spid="361489" grpId="0" animBg="1"/>
      <p:bldP spid="361490" grpId="0" animBg="1"/>
      <p:bldP spid="361491" grpId="0" animBg="1"/>
      <p:bldP spid="361492" grpId="0" animBg="1"/>
      <p:bldP spid="361493" grpId="0" animBg="1"/>
      <p:bldP spid="361494" grpId="0" animBg="1"/>
      <p:bldP spid="361495" grpId="0" animBg="1"/>
      <p:bldP spid="361496" grpId="0" animBg="1"/>
      <p:bldP spid="361497" grpId="0" animBg="1"/>
      <p:bldP spid="361498" grpId="0" animBg="1"/>
      <p:bldP spid="361499" grpId="0" animBg="1"/>
      <p:bldP spid="361502" grpId="0" animBg="1"/>
      <p:bldP spid="361503" grpId="0" animBg="1"/>
      <p:bldP spid="361507" grpId="0" animBg="1"/>
      <p:bldP spid="361508" grpId="0" animBg="1"/>
      <p:bldP spid="361509" grpId="0" animBg="1"/>
      <p:bldP spid="361510" grpId="0" animBg="1"/>
      <p:bldP spid="361516" grpId="0" animBg="1"/>
      <p:bldP spid="361517" grpId="0" animBg="1"/>
      <p:bldP spid="361518" grpId="0" animBg="1"/>
      <p:bldP spid="361519" grpId="0" animBg="1"/>
      <p:bldP spid="361521" grpId="0" animBg="1"/>
      <p:bldP spid="361526" grpId="0" animBg="1"/>
      <p:bldP spid="3615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Treatment of Hypothyroidism</a:t>
            </a:r>
            <a:endParaRPr lang="en-ZA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lnSpcReduction="10000"/>
          </a:bodyPr>
          <a:lstStyle/>
          <a:p>
            <a:pPr algn="l" rtl="0" eaLnBrk="1" hangingPunct="1">
              <a:buFont typeface="Wingdings" pitchFamily="2" charset="2"/>
              <a:buChar char="Ø"/>
            </a:pPr>
            <a:r>
              <a:rPr lang="en-US" sz="2000" b="1" dirty="0" smtClean="0"/>
              <a:t>Levothyroxine </a:t>
            </a:r>
          </a:p>
          <a:p>
            <a:pPr lvl="1" algn="l" rtl="0" eaLnBrk="1" hangingPunct="1"/>
            <a:r>
              <a:rPr lang="en-US" sz="2000" dirty="0" smtClean="0">
                <a:latin typeface="+mj-lt"/>
              </a:rPr>
              <a:t>If no residual thyroid function  dose is 1.5-1.6 </a:t>
            </a:r>
            <a:r>
              <a:rPr lang="en-US" sz="2000" dirty="0" smtClean="0">
                <a:latin typeface="+mj-lt"/>
                <a:cs typeface="Times New Roman" pitchFamily="18" charset="0"/>
              </a:rPr>
              <a:t>μg/kg/day</a:t>
            </a:r>
          </a:p>
          <a:p>
            <a:pPr lvl="1" algn="l" rtl="0" eaLnBrk="1" hangingPunct="1"/>
            <a:r>
              <a:rPr lang="en-US" sz="2000" dirty="0" smtClean="0">
                <a:latin typeface="+mj-lt"/>
                <a:cs typeface="Times New Roman" pitchFamily="18" charset="0"/>
              </a:rPr>
              <a:t>Patients under age 60, without cardiac disease can be started on 50 – 100 μg/day. Dose adjusted according to TSH levels</a:t>
            </a:r>
          </a:p>
          <a:p>
            <a:pPr lvl="1" algn="l" rtl="0"/>
            <a:r>
              <a:rPr lang="en-US" sz="2000" dirty="0">
                <a:latin typeface="+mj-lt"/>
                <a:cs typeface="Times New Roman" pitchFamily="18" charset="0"/>
              </a:rPr>
              <a:t>Goal : Normalize TSH level regardless of cause of </a:t>
            </a:r>
            <a:r>
              <a:rPr lang="en-US" sz="2000" dirty="0" smtClean="0">
                <a:latin typeface="+mj-lt"/>
                <a:cs typeface="Times New Roman" pitchFamily="18" charset="0"/>
              </a:rPr>
              <a:t>hypothyroidism</a:t>
            </a:r>
          </a:p>
          <a:p>
            <a:pPr lvl="1" algn="l" rtl="0"/>
            <a:r>
              <a:rPr lang="en-US" sz="2000" dirty="0">
                <a:latin typeface="+mj-lt"/>
                <a:cs typeface="Times New Roman" pitchFamily="18" charset="0"/>
              </a:rPr>
              <a:t>In elderly especially those with CAD the starting dose should be much less (12.5 – 25 μg/day) Start Low and Go Slow</a:t>
            </a:r>
          </a:p>
          <a:p>
            <a:pPr lvl="1" algn="l" rtl="0"/>
            <a:r>
              <a:rPr lang="en-US" sz="2000" dirty="0" smtClean="0">
                <a:latin typeface="+mj-lt"/>
                <a:cs typeface="Times New Roman" pitchFamily="18" charset="0"/>
              </a:rPr>
              <a:t>Monitor </a:t>
            </a:r>
            <a:r>
              <a:rPr lang="en-US" sz="2000" dirty="0">
                <a:latin typeface="+mj-lt"/>
                <a:cs typeface="Times New Roman" pitchFamily="18" charset="0"/>
              </a:rPr>
              <a:t>TSH levels at 6 to 8 weeks, after initiation of therapy or dosage </a:t>
            </a:r>
            <a:r>
              <a:rPr lang="en-US" sz="2000" dirty="0" smtClean="0">
                <a:latin typeface="+mj-lt"/>
                <a:cs typeface="Times New Roman" pitchFamily="18" charset="0"/>
              </a:rPr>
              <a:t>change</a:t>
            </a:r>
          </a:p>
          <a:p>
            <a:pPr lvl="1" algn="l" rtl="0"/>
            <a:endParaRPr lang="en-US" sz="1800" dirty="0" smtClean="0">
              <a:latin typeface="+mj-lt"/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1800" b="1" dirty="0">
                <a:latin typeface="Arial" pitchFamily="34" charset="0"/>
              </a:rPr>
              <a:t>Hypothyroidism during pregnancy</a:t>
            </a:r>
            <a:r>
              <a:rPr lang="en-US" sz="1600" dirty="0">
                <a:latin typeface="Arial" pitchFamily="34" charset="0"/>
              </a:rPr>
              <a:t>:</a:t>
            </a:r>
          </a:p>
          <a:p>
            <a:pPr marL="457200" lvl="1" indent="0" algn="l" rtl="0">
              <a:lnSpc>
                <a:spcPct val="90000"/>
              </a:lnSpc>
              <a:buNone/>
            </a:pPr>
            <a:r>
              <a:rPr lang="en-US" sz="2000" dirty="0">
                <a:latin typeface="Arial" pitchFamily="34" charset="0"/>
              </a:rPr>
              <a:t>Check TFT every month. L-thyroxine dose requirement tends to go up as the pregnancy progresses </a:t>
            </a:r>
            <a:r>
              <a:rPr lang="en-US" sz="2000" dirty="0" smtClean="0">
                <a:latin typeface="Arial Narrow" pitchFamily="34" charset="0"/>
              </a:rPr>
              <a:t> </a:t>
            </a:r>
            <a:r>
              <a:rPr lang="en-US" sz="2000" dirty="0">
                <a:latin typeface="Arial Narrow" pitchFamily="34" charset="0"/>
              </a:rPr>
              <a:t>( 25% ↑ in dose), safe in lactating </a:t>
            </a:r>
            <a:r>
              <a:rPr lang="en-US" sz="2000" dirty="0" smtClean="0">
                <a:latin typeface="Arial Narrow" pitchFamily="34" charset="0"/>
              </a:rPr>
              <a:t>mother</a:t>
            </a:r>
          </a:p>
          <a:p>
            <a:pPr marL="457200" lvl="1" indent="0" algn="l" rtl="0">
              <a:lnSpc>
                <a:spcPct val="90000"/>
              </a:lnSpc>
              <a:buNone/>
            </a:pPr>
            <a:endParaRPr lang="en-US" sz="2000" dirty="0" smtClean="0">
              <a:latin typeface="Arial Narrow" pitchFamily="34" charset="0"/>
            </a:endParaRPr>
          </a:p>
          <a:p>
            <a:pPr marL="457200" lvl="1" indent="0" algn="l" rtl="0">
              <a:lnSpc>
                <a:spcPct val="90000"/>
              </a:lnSpc>
              <a:buNone/>
            </a:pPr>
            <a:endParaRPr lang="en-US" sz="2000" dirty="0">
              <a:latin typeface="Arial Narrow" pitchFamily="34" charset="0"/>
            </a:endParaRPr>
          </a:p>
          <a:p>
            <a:pPr marL="457200" lvl="1" indent="0" algn="l" rtl="0">
              <a:lnSpc>
                <a:spcPct val="90000"/>
              </a:lnSpc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Arial" pitchFamily="34" charset="0"/>
              </a:rPr>
              <a:t>In case of secondary hypothyroidism monitor </a:t>
            </a:r>
            <a:r>
              <a:rPr lang="en-US" sz="1800" b="1" dirty="0">
                <a:solidFill>
                  <a:srgbClr val="FF0000"/>
                </a:solidFill>
                <a:latin typeface="Arial" pitchFamily="34" charset="0"/>
              </a:rPr>
              <a:t>FT4 instead of TSH</a:t>
            </a:r>
            <a:endParaRPr lang="en-US" sz="1800" b="1" dirty="0">
              <a:solidFill>
                <a:srgbClr val="FF0000"/>
              </a:solidFill>
              <a:latin typeface="Arial Narrow" pitchFamily="34" charset="0"/>
            </a:endParaRPr>
          </a:p>
          <a:p>
            <a:pPr lvl="1" algn="l" rtl="0"/>
            <a:endParaRPr lang="en-US" sz="1800" dirty="0">
              <a:cs typeface="Times New Roman" pitchFamily="18" charset="0"/>
            </a:endParaRPr>
          </a:p>
          <a:p>
            <a:pPr lvl="1" algn="l" rtl="0">
              <a:lnSpc>
                <a:spcPct val="90000"/>
              </a:lnSpc>
              <a:buFont typeface="Wingdings" pitchFamily="2" charset="2"/>
              <a:buChar char="Ø"/>
            </a:pPr>
            <a:endParaRPr lang="en-US" sz="1800" dirty="0" smtClean="0">
              <a:latin typeface="Arial Narrow" pitchFamily="34" charset="0"/>
            </a:endParaRPr>
          </a:p>
          <a:p>
            <a:pPr lvl="1" algn="l" rtl="0"/>
            <a:endParaRPr lang="en-US" sz="1600" dirty="0" smtClean="0">
              <a:cs typeface="Times New Roman" pitchFamily="18" charset="0"/>
            </a:endParaRPr>
          </a:p>
          <a:p>
            <a:pPr lvl="1" algn="l" rtl="0" eaLnBrk="1" hangingPunct="1"/>
            <a:endParaRPr lang="en-ZA" sz="1600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10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Myxoedema coma</a:t>
            </a:r>
            <a:b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5715000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 smtClean="0"/>
              <a:t>Severe </a:t>
            </a:r>
            <a:r>
              <a:rPr lang="en-US" sz="2400" dirty="0"/>
              <a:t>hypothyroidism, especially in the elderly, may </a:t>
            </a:r>
            <a:r>
              <a:rPr lang="en-US" sz="2400" dirty="0" smtClean="0"/>
              <a:t>present with </a:t>
            </a:r>
            <a:r>
              <a:rPr lang="en-US" sz="2400" dirty="0"/>
              <a:t>confusion or even coma</a:t>
            </a:r>
            <a:r>
              <a:rPr lang="en-US" sz="2000" dirty="0" smtClean="0"/>
              <a:t>.  </a:t>
            </a:r>
            <a:r>
              <a:rPr lang="en-US" sz="2000" dirty="0"/>
              <a:t>very </a:t>
            </a:r>
            <a:r>
              <a:rPr lang="en-US" sz="2000" dirty="0" smtClean="0"/>
              <a:t>rare: </a:t>
            </a:r>
          </a:p>
          <a:p>
            <a:pPr algn="l" rtl="0"/>
            <a:r>
              <a:rPr lang="en-US" sz="2000" dirty="0" smtClean="0"/>
              <a:t>hypothermia </a:t>
            </a:r>
            <a:r>
              <a:rPr lang="en-US" sz="2000" dirty="0"/>
              <a:t>is often present and the patient may </a:t>
            </a:r>
            <a:r>
              <a:rPr lang="en-US" sz="2000" dirty="0" smtClean="0"/>
              <a:t>have severe </a:t>
            </a:r>
            <a:r>
              <a:rPr lang="en-US" sz="2000" dirty="0"/>
              <a:t>cardiac failure, pericardial effusions, </a:t>
            </a:r>
            <a:r>
              <a:rPr lang="en-US" sz="2000" dirty="0" smtClean="0"/>
              <a:t>hypoventilation, hypoglycaemia </a:t>
            </a:r>
            <a:r>
              <a:rPr lang="en-US" sz="2000" dirty="0"/>
              <a:t>and hyponatraemia. </a:t>
            </a:r>
            <a:endParaRPr lang="en-US" sz="2000" dirty="0" smtClean="0"/>
          </a:p>
          <a:p>
            <a:pPr algn="l" rtl="0"/>
            <a:r>
              <a:rPr lang="en-US" sz="2000" dirty="0" smtClean="0"/>
              <a:t>High  </a:t>
            </a:r>
            <a:r>
              <a:rPr lang="en-US" sz="2000" dirty="0"/>
              <a:t>mortality </a:t>
            </a:r>
            <a:r>
              <a:rPr lang="en-US" sz="2000" dirty="0" smtClean="0"/>
              <a:t>at </a:t>
            </a:r>
            <a:r>
              <a:rPr lang="en-US" sz="2000" dirty="0"/>
              <a:t>least 50% and patients require full intensive care</a:t>
            </a:r>
            <a:r>
              <a:rPr lang="en-US" sz="2000" dirty="0" smtClean="0"/>
              <a:t>.</a:t>
            </a:r>
            <a:endParaRPr lang="en-US" sz="2000" dirty="0"/>
          </a:p>
          <a:p>
            <a:pPr algn="l" rtl="0"/>
            <a:r>
              <a:rPr lang="en-US" sz="2000" dirty="0"/>
              <a:t>Optimal treatment is controversial and data lacking; </a:t>
            </a:r>
            <a:r>
              <a:rPr lang="en-US" sz="2000" dirty="0" smtClean="0"/>
              <a:t>most physicians </a:t>
            </a:r>
            <a:r>
              <a:rPr lang="en-US" sz="2000" dirty="0"/>
              <a:t>would advise T3 orally or intravenously in </a:t>
            </a:r>
            <a:r>
              <a:rPr lang="en-US" sz="2000" dirty="0" smtClean="0"/>
              <a:t>doses of </a:t>
            </a:r>
            <a:r>
              <a:rPr lang="en-US" sz="2000" dirty="0"/>
              <a:t>2.5–5 </a:t>
            </a:r>
            <a:r>
              <a:rPr lang="en-US" sz="2000" dirty="0" smtClean="0"/>
              <a:t>μg/kg </a:t>
            </a:r>
            <a:r>
              <a:rPr lang="en-US" sz="2000" dirty="0"/>
              <a:t>every 8 hours, then increasing as above. </a:t>
            </a:r>
            <a:endParaRPr lang="en-US" sz="2000" dirty="0" smtClean="0"/>
          </a:p>
          <a:p>
            <a:pPr algn="l" rtl="0"/>
            <a:r>
              <a:rPr lang="en-US" sz="2000" dirty="0" smtClean="0"/>
              <a:t>Additional measures should </a:t>
            </a:r>
            <a:r>
              <a:rPr lang="en-US" sz="2000" dirty="0"/>
              <a:t>include: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/>
              <a:t> </a:t>
            </a:r>
            <a:r>
              <a:rPr lang="en-US" sz="2000" dirty="0"/>
              <a:t>Oxygen (by ventilation if necessary)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/>
              <a:t>Monitoring </a:t>
            </a:r>
            <a:r>
              <a:rPr lang="en-US" sz="2000" dirty="0"/>
              <a:t>of cardiac output and pressures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/>
              <a:t>Gradual </a:t>
            </a:r>
            <a:r>
              <a:rPr lang="en-US" sz="2000" dirty="0"/>
              <a:t>rewarming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/>
              <a:t>Hydrocortisone </a:t>
            </a:r>
            <a:r>
              <a:rPr lang="en-US" sz="2000" dirty="0"/>
              <a:t>100 mg i.v. 8-hourly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dirty="0" smtClean="0"/>
              <a:t>Glucose </a:t>
            </a:r>
            <a:r>
              <a:rPr lang="en-US" sz="2000" dirty="0"/>
              <a:t>infusion to prevent hypoglycaemia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2593264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/>
              <a:t>Subclinical hypothyroidism</a:t>
            </a:r>
            <a:br>
              <a:rPr lang="en-US" b="1" i="1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/>
              <a:t>Serum </a:t>
            </a:r>
            <a:r>
              <a:rPr lang="en-US" dirty="0"/>
              <a:t>TSH is raised, and serum T3 and T4 </a:t>
            </a:r>
            <a:r>
              <a:rPr lang="en-US" dirty="0" smtClean="0"/>
              <a:t>concentrations are </a:t>
            </a:r>
            <a:r>
              <a:rPr lang="en-US" dirty="0"/>
              <a:t>at the lower end of the reference </a:t>
            </a:r>
            <a:r>
              <a:rPr lang="en-US" dirty="0" smtClean="0"/>
              <a:t>range</a:t>
            </a:r>
          </a:p>
          <a:p>
            <a:pPr marL="0" indent="0" algn="l" rtl="0">
              <a:buNone/>
            </a:pPr>
            <a:r>
              <a:rPr lang="en-US" dirty="0" smtClean="0"/>
              <a:t>. Indication of treatment</a:t>
            </a:r>
          </a:p>
          <a:p>
            <a:pPr algn="l" rtl="0"/>
            <a:r>
              <a:rPr lang="en-US" dirty="0" smtClean="0"/>
              <a:t>Positive antibodies </a:t>
            </a:r>
            <a:r>
              <a:rPr lang="en-US" dirty="0"/>
              <a:t>to thyroid peroxidase 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if </a:t>
            </a:r>
            <a:r>
              <a:rPr lang="en-US" dirty="0" smtClean="0"/>
              <a:t>the TSH </a:t>
            </a:r>
            <a:r>
              <a:rPr lang="en-US" dirty="0"/>
              <a:t>rises above 10 mU/L</a:t>
            </a:r>
            <a:r>
              <a:rPr lang="en-US" dirty="0" smtClean="0"/>
              <a:t>.</a:t>
            </a:r>
            <a:endParaRPr lang="en-US" dirty="0"/>
          </a:p>
          <a:p>
            <a:pPr algn="l" rtl="0"/>
            <a:r>
              <a:rPr lang="en-US" dirty="0" smtClean="0"/>
              <a:t>Symptomatic patient</a:t>
            </a:r>
          </a:p>
          <a:p>
            <a:pPr algn="l" rtl="0"/>
            <a:r>
              <a:rPr lang="en-US" smtClean="0"/>
              <a:t>Pregnancy ,infertility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599541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050" name="Picture 2" descr="C:\Users\mosa\Desktop\family-business-20-social-media-tools-20-7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8376930" cy="628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751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Hypothyroidism</a:t>
            </a: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/>
            <a:r>
              <a:rPr lang="en-US" dirty="0"/>
              <a:t>Hypothyroidism </a:t>
            </a:r>
            <a:r>
              <a:rPr lang="en-US" dirty="0" smtClean="0"/>
              <a:t>is Underactivity </a:t>
            </a:r>
            <a:r>
              <a:rPr lang="en-US" dirty="0"/>
              <a:t>of the </a:t>
            </a:r>
            <a:r>
              <a:rPr lang="en-US" dirty="0" smtClean="0"/>
              <a:t>thyroid gland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usually primary, from </a:t>
            </a:r>
            <a:r>
              <a:rPr lang="en-US" dirty="0" smtClean="0"/>
              <a:t>disease of </a:t>
            </a:r>
            <a:r>
              <a:rPr lang="en-US" dirty="0"/>
              <a:t>the thyroid, but may be secondary to </a:t>
            </a:r>
            <a:r>
              <a:rPr lang="en-US" dirty="0" smtClean="0"/>
              <a:t>hypothalamic pituitary disease </a:t>
            </a:r>
            <a:r>
              <a:rPr lang="en-US" dirty="0"/>
              <a:t>(reduced TSH drive) </a:t>
            </a:r>
          </a:p>
          <a:p>
            <a:pPr algn="l" rtl="0"/>
            <a:r>
              <a:rPr lang="en-US" dirty="0" smtClean="0"/>
              <a:t> Primary hypothyroidism </a:t>
            </a:r>
            <a:r>
              <a:rPr lang="en-US" dirty="0"/>
              <a:t>is one of </a:t>
            </a:r>
            <a:r>
              <a:rPr lang="en-US" dirty="0" smtClean="0"/>
              <a:t> </a:t>
            </a:r>
            <a:r>
              <a:rPr lang="en-US" dirty="0"/>
              <a:t>most common endocrine </a:t>
            </a:r>
            <a:r>
              <a:rPr lang="en-US" dirty="0" smtClean="0"/>
              <a:t>conditions with  </a:t>
            </a:r>
            <a:r>
              <a:rPr lang="en-US" dirty="0"/>
              <a:t>overall UK prevalence of over 2% in </a:t>
            </a:r>
            <a:r>
              <a:rPr lang="en-US" dirty="0" smtClean="0"/>
              <a:t>women, but </a:t>
            </a:r>
            <a:r>
              <a:rPr lang="en-US" dirty="0"/>
              <a:t>under 0.1% in </a:t>
            </a:r>
            <a:r>
              <a:rPr lang="en-US" dirty="0" smtClean="0"/>
              <a:t>men</a:t>
            </a:r>
          </a:p>
          <a:p>
            <a:pPr marL="0" indent="0" algn="l" rtl="0">
              <a:buNone/>
            </a:pPr>
            <a:r>
              <a:rPr lang="en-US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66527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Causes of hypothyroidism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95400"/>
            <a:ext cx="8610600" cy="525780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b="1" dirty="0"/>
              <a:t>Autoimmune</a:t>
            </a:r>
          </a:p>
          <a:p>
            <a:pPr marL="0" indent="0" algn="l" rtl="0">
              <a:buNone/>
            </a:pPr>
            <a:r>
              <a:rPr lang="en-US" sz="2800" dirty="0"/>
              <a:t>Hashimoto’s </a:t>
            </a:r>
            <a:r>
              <a:rPr lang="en-US" sz="2800" dirty="0" smtClean="0"/>
              <a:t>thyroiditis</a:t>
            </a:r>
            <a:endParaRPr lang="en-US" sz="2800" dirty="0"/>
          </a:p>
          <a:p>
            <a:pPr marL="0" indent="0" algn="l" rtl="0">
              <a:buNone/>
            </a:pPr>
            <a:r>
              <a:rPr lang="en-US" sz="2800" dirty="0"/>
              <a:t>Spontaneous atrophic hypothyroidism </a:t>
            </a:r>
          </a:p>
          <a:p>
            <a:pPr marL="0" indent="0" algn="l" rtl="0">
              <a:buNone/>
            </a:pPr>
            <a:r>
              <a:rPr lang="en-US" sz="2800" b="1" dirty="0" smtClean="0"/>
              <a:t>Iatrogenic</a:t>
            </a:r>
          </a:p>
          <a:p>
            <a:pPr marL="0" indent="0" algn="l" rtl="0">
              <a:buNone/>
            </a:pPr>
            <a:r>
              <a:rPr lang="en-US" sz="2800" dirty="0" smtClean="0"/>
              <a:t>Radioactive iodine ablation </a:t>
            </a:r>
          </a:p>
          <a:p>
            <a:pPr marL="0" indent="0" algn="l" rtl="0">
              <a:buNone/>
            </a:pPr>
            <a:r>
              <a:rPr lang="en-US" sz="2800" dirty="0" smtClean="0"/>
              <a:t>Thyroidectomy </a:t>
            </a:r>
          </a:p>
          <a:p>
            <a:pPr marL="0" indent="0" algn="l" rtl="0">
              <a:buNone/>
            </a:pPr>
            <a:r>
              <a:rPr lang="en-US" sz="2800" dirty="0" smtClean="0"/>
              <a:t>Drugs(Carbimazole,propylthiouracil,Amiodarone,Lithium)</a:t>
            </a:r>
          </a:p>
          <a:p>
            <a:pPr marL="0" indent="0" algn="l" rtl="0">
              <a:buNone/>
            </a:pPr>
            <a:r>
              <a:rPr lang="en-US" sz="2800" b="1" dirty="0"/>
              <a:t>Transient thyroiditis</a:t>
            </a:r>
          </a:p>
          <a:p>
            <a:pPr marL="0" indent="0" algn="l" rtl="0">
              <a:buNone/>
            </a:pPr>
            <a:r>
              <a:rPr lang="en-US" sz="2800" dirty="0"/>
              <a:t>Subacute (de Quervain’s) thyroiditis </a:t>
            </a:r>
          </a:p>
          <a:p>
            <a:pPr marL="0" indent="0" algn="l" rtl="0">
              <a:buNone/>
            </a:pPr>
            <a:r>
              <a:rPr lang="en-US" sz="2800" dirty="0"/>
              <a:t>Post-partum thyroiditis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213117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Other Causes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of hypothyroidism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fontScale="92500" lnSpcReduction="20000"/>
          </a:bodyPr>
          <a:lstStyle/>
          <a:p>
            <a:pPr marL="0" indent="0" algn="l" rtl="0">
              <a:buNone/>
            </a:pPr>
            <a:r>
              <a:rPr lang="en-US" b="1" dirty="0"/>
              <a:t>Iodine </a:t>
            </a:r>
            <a:r>
              <a:rPr lang="en-US" b="1" dirty="0" smtClean="0"/>
              <a:t>deficiency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e.g</a:t>
            </a:r>
            <a:r>
              <a:rPr lang="en-US" dirty="0"/>
              <a:t>. in </a:t>
            </a:r>
            <a:r>
              <a:rPr lang="en-US" dirty="0" smtClean="0"/>
              <a:t>mountainous Regions</a:t>
            </a:r>
          </a:p>
          <a:p>
            <a:pPr marL="0" indent="0" algn="l" rtl="0">
              <a:buNone/>
            </a:pPr>
            <a:r>
              <a:rPr lang="en-US" b="1" dirty="0"/>
              <a:t>Congenital</a:t>
            </a:r>
          </a:p>
          <a:p>
            <a:pPr marL="0" indent="0" algn="l" rtl="0">
              <a:buNone/>
            </a:pPr>
            <a:r>
              <a:rPr lang="en-US" dirty="0"/>
              <a:t>Dyshormonogenesis </a:t>
            </a:r>
          </a:p>
          <a:p>
            <a:pPr marL="0" indent="0" algn="l" rtl="0">
              <a:buNone/>
            </a:pPr>
            <a:r>
              <a:rPr lang="en-US" dirty="0"/>
              <a:t>Thyroid </a:t>
            </a:r>
            <a:r>
              <a:rPr lang="en-US" dirty="0" smtClean="0"/>
              <a:t>aplasia</a:t>
            </a:r>
          </a:p>
          <a:p>
            <a:pPr marL="0" indent="0" algn="l" rtl="0">
              <a:buNone/>
            </a:pPr>
            <a:r>
              <a:rPr lang="en-US" b="1" dirty="0"/>
              <a:t>Infiltrative</a:t>
            </a:r>
          </a:p>
          <a:p>
            <a:pPr marL="0" indent="0" algn="l" rtl="0">
              <a:buNone/>
            </a:pPr>
            <a:r>
              <a:rPr lang="en-US" dirty="0"/>
              <a:t>Amyloidosis, Riedel’s </a:t>
            </a:r>
            <a:r>
              <a:rPr lang="en-US" dirty="0" smtClean="0"/>
              <a:t>thyroiditis,Sarcoidosis</a:t>
            </a:r>
          </a:p>
          <a:p>
            <a:pPr marL="0" indent="0" algn="l" rtl="0">
              <a:buNone/>
            </a:pPr>
            <a:r>
              <a:rPr lang="en-US" b="1" dirty="0"/>
              <a:t>Secondary hypothyroidism</a:t>
            </a:r>
          </a:p>
          <a:p>
            <a:pPr marL="0" indent="0" algn="l" rtl="0">
              <a:buNone/>
            </a:pPr>
            <a:r>
              <a:rPr lang="en-US" dirty="0"/>
              <a:t>TSH deficiency secondary to hypothalamic pituitary disease (reduced TSH drive)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36812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4514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n-cs"/>
              </a:rPr>
              <a:t>Hashimoto</a:t>
            </a: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+mn-cs"/>
              </a:rPr>
              <a:t>’</a:t>
            </a: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n-cs"/>
              </a:rPr>
              <a:t>s Thyroiditis</a:t>
            </a:r>
            <a:endParaRPr lang="en-CA" sz="3600" b="1" dirty="0" smtClean="0">
              <a:solidFill>
                <a:schemeClr val="tx2">
                  <a:lumMod val="60000"/>
                  <a:lumOff val="40000"/>
                </a:schemeClr>
              </a:solidFill>
              <a:cs typeface="+mn-cs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991600" cy="5562600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Hashimoto’s thyroiditis is commom cause of hypothyroidism and goitre( </a:t>
            </a:r>
            <a:r>
              <a:rPr lang="en-US" sz="2400" dirty="0"/>
              <a:t>usually firm </a:t>
            </a:r>
            <a:r>
              <a:rPr lang="en-US" sz="2400" dirty="0" smtClean="0"/>
              <a:t>)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/>
              <a:t>more common in women and most common in late middle age</a:t>
            </a:r>
            <a:endParaRPr lang="en-US" sz="24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autoimmune disease  involves heavy infiltration of lymphocytes that totally destroys normal thyroidal architecture TPO </a:t>
            </a:r>
            <a:r>
              <a:rPr lang="en-US" sz="2400" dirty="0"/>
              <a:t>antibodies are present, often in very high titres </a:t>
            </a:r>
            <a:endParaRPr lang="en-US" sz="24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Patientsmay </a:t>
            </a:r>
            <a:r>
              <a:rPr lang="en-US" sz="2400" dirty="0"/>
              <a:t>be hypothyroid or euthyroid, though they may </a:t>
            </a:r>
            <a:r>
              <a:rPr lang="en-US" sz="2400" dirty="0" smtClean="0"/>
              <a:t>go through </a:t>
            </a:r>
            <a:r>
              <a:rPr lang="en-US" sz="2400" dirty="0"/>
              <a:t>an initial toxic phase</a:t>
            </a:r>
            <a:r>
              <a:rPr lang="en-US" sz="2400" dirty="0" smtClean="0"/>
              <a:t>,( </a:t>
            </a:r>
            <a:r>
              <a:rPr lang="en-US" sz="2400" dirty="0"/>
              <a:t>‘Hashi-toxicity)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familial and may be associated with other autoimmune diseases such as pernicious anemia, adrenocortical insufficiency, idiopathic hypoparathyroidism, and vitiligo.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b="1" dirty="0" smtClean="0"/>
              <a:t>Shmidt’s syndrome </a:t>
            </a:r>
            <a:r>
              <a:rPr lang="en-US" sz="2400" dirty="0" smtClean="0"/>
              <a:t>consists of Hashimoto’s thyroiditis, adrenal insufficiency, hypoparathyroidism, DM, ovarian failure, and candidal infections.</a:t>
            </a:r>
            <a:endParaRPr lang="en-US" sz="2400" b="1" dirty="0" smtClean="0"/>
          </a:p>
          <a:p>
            <a:pPr algn="l" rtl="0">
              <a:buFont typeface="Wingdings" pitchFamily="2" charset="2"/>
              <a:buChar char="Ø"/>
            </a:pPr>
            <a:endParaRPr lang="en-CA" sz="2400" dirty="0" smtClean="0"/>
          </a:p>
        </p:txBody>
      </p:sp>
    </p:spTree>
    <p:extLst>
      <p:ext uri="{BB962C8B-B14F-4D97-AF65-F5344CB8AC3E}">
        <p14:creationId xmlns:p14="http://schemas.microsoft.com/office/powerpoint/2010/main" val="326107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Symptoms of hypothroidism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2"/>
          </p:nvPr>
        </p:nvSpPr>
        <p:spPr>
          <a:xfrm>
            <a:off x="533400" y="1295400"/>
            <a:ext cx="4040188" cy="4953000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 smtClean="0"/>
              <a:t>Tiredness/malaise</a:t>
            </a:r>
            <a:endParaRPr lang="en-US" sz="2400" dirty="0"/>
          </a:p>
          <a:p>
            <a:pPr algn="l" rtl="0"/>
            <a:r>
              <a:rPr lang="en-US" sz="2400" dirty="0"/>
              <a:t>Weight gain</a:t>
            </a:r>
          </a:p>
          <a:p>
            <a:pPr algn="l" rtl="0"/>
            <a:r>
              <a:rPr lang="en-US" sz="2400" dirty="0"/>
              <a:t>Anorexia</a:t>
            </a:r>
          </a:p>
          <a:p>
            <a:pPr algn="l" rtl="0"/>
            <a:r>
              <a:rPr lang="en-US" sz="2400" dirty="0"/>
              <a:t>Cold intolerance</a:t>
            </a:r>
          </a:p>
          <a:p>
            <a:pPr algn="l" rtl="0"/>
            <a:r>
              <a:rPr lang="en-US" sz="2400" dirty="0"/>
              <a:t>Poor memory</a:t>
            </a:r>
          </a:p>
          <a:p>
            <a:pPr algn="l" rtl="0"/>
            <a:r>
              <a:rPr lang="en-US" sz="2400" dirty="0"/>
              <a:t>Change in appearance</a:t>
            </a:r>
          </a:p>
          <a:p>
            <a:pPr algn="l" rtl="0"/>
            <a:r>
              <a:rPr lang="en-US" sz="2400" dirty="0"/>
              <a:t>Depression</a:t>
            </a:r>
          </a:p>
          <a:p>
            <a:pPr algn="l" rtl="0"/>
            <a:r>
              <a:rPr lang="en-US" sz="2400" dirty="0"/>
              <a:t>Poor libido</a:t>
            </a:r>
          </a:p>
          <a:p>
            <a:pPr algn="l" rtl="0"/>
            <a:r>
              <a:rPr lang="en-US" sz="2400" dirty="0" smtClean="0"/>
              <a:t>Goitre</a:t>
            </a:r>
            <a:endParaRPr lang="en-US" sz="2400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8200" y="1143000"/>
            <a:ext cx="4041775" cy="5410200"/>
          </a:xfrm>
        </p:spPr>
        <p:txBody>
          <a:bodyPr>
            <a:noAutofit/>
          </a:bodyPr>
          <a:lstStyle/>
          <a:p>
            <a:pPr algn="l" rtl="0"/>
            <a:r>
              <a:rPr lang="en-US" sz="2000" dirty="0"/>
              <a:t>Puffy eyes</a:t>
            </a:r>
          </a:p>
          <a:p>
            <a:pPr algn="l" rtl="0"/>
            <a:r>
              <a:rPr lang="en-US" sz="2000" dirty="0"/>
              <a:t>Dry, brittle unmanageable hair</a:t>
            </a:r>
          </a:p>
          <a:p>
            <a:pPr algn="l" rtl="0"/>
            <a:r>
              <a:rPr lang="en-US" sz="2000" dirty="0"/>
              <a:t>Dry, coarse skin</a:t>
            </a:r>
          </a:p>
          <a:p>
            <a:pPr algn="l" rtl="0"/>
            <a:r>
              <a:rPr lang="en-US" sz="2000" dirty="0"/>
              <a:t>Arthralgia</a:t>
            </a:r>
          </a:p>
          <a:p>
            <a:pPr algn="l" rtl="0"/>
            <a:r>
              <a:rPr lang="en-US" sz="2000" dirty="0"/>
              <a:t>Myalgia</a:t>
            </a:r>
          </a:p>
          <a:p>
            <a:pPr algn="l" rtl="0"/>
            <a:r>
              <a:rPr lang="en-US" sz="2000" dirty="0"/>
              <a:t>Muscle weakness/Stiffness</a:t>
            </a:r>
          </a:p>
          <a:p>
            <a:pPr algn="l" rtl="0"/>
            <a:r>
              <a:rPr lang="en-US" sz="2000" dirty="0"/>
              <a:t>Constipation</a:t>
            </a:r>
          </a:p>
          <a:p>
            <a:pPr algn="l" rtl="0"/>
            <a:r>
              <a:rPr lang="en-US" sz="2000" dirty="0"/>
              <a:t>Menorrhagia or</a:t>
            </a:r>
          </a:p>
          <a:p>
            <a:pPr algn="l" rtl="0"/>
            <a:r>
              <a:rPr lang="en-US" sz="2000" dirty="0"/>
              <a:t>oligomenorrhoea in women</a:t>
            </a:r>
          </a:p>
          <a:p>
            <a:pPr algn="l" rtl="0"/>
            <a:r>
              <a:rPr lang="en-US" sz="2000" dirty="0"/>
              <a:t>Psychosis</a:t>
            </a:r>
          </a:p>
          <a:p>
            <a:pPr algn="l" rtl="0"/>
            <a:r>
              <a:rPr lang="en-US" sz="2000" dirty="0"/>
              <a:t>Coma</a:t>
            </a:r>
          </a:p>
          <a:p>
            <a:pPr algn="l" rtl="0"/>
            <a:r>
              <a:rPr lang="en-US" sz="2000" dirty="0"/>
              <a:t>Deafness</a:t>
            </a:r>
            <a:endParaRPr lang="ar-SA" sz="2000" dirty="0"/>
          </a:p>
          <a:p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2557829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Signs of hypothyroidism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81000" y="1752600"/>
            <a:ext cx="4116388" cy="441960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Mental </a:t>
            </a:r>
            <a:r>
              <a:rPr lang="en-US" dirty="0"/>
              <a:t>slowness</a:t>
            </a:r>
          </a:p>
          <a:p>
            <a:pPr algn="l" rtl="0"/>
            <a:r>
              <a:rPr lang="en-US" dirty="0"/>
              <a:t>Psychosis/dementia </a:t>
            </a:r>
            <a:endParaRPr lang="en-US" dirty="0" smtClean="0"/>
          </a:p>
          <a:p>
            <a:pPr algn="l" rtl="0"/>
            <a:r>
              <a:rPr lang="en-US" dirty="0" smtClean="0"/>
              <a:t>Periorbital </a:t>
            </a:r>
            <a:r>
              <a:rPr lang="en-US" dirty="0"/>
              <a:t>oedema</a:t>
            </a:r>
          </a:p>
          <a:p>
            <a:pPr algn="l" rtl="0"/>
            <a:r>
              <a:rPr lang="en-US" dirty="0"/>
              <a:t>Ataxia </a:t>
            </a:r>
            <a:endParaRPr lang="en-US" dirty="0" smtClean="0"/>
          </a:p>
          <a:p>
            <a:pPr algn="l" rtl="0"/>
            <a:r>
              <a:rPr lang="en-US" dirty="0"/>
              <a:t>Hoarseness of voiceGoitre</a:t>
            </a:r>
          </a:p>
          <a:p>
            <a:pPr algn="l" rtl="0"/>
            <a:r>
              <a:rPr lang="en-US" dirty="0" smtClean="0"/>
              <a:t>Deafness</a:t>
            </a:r>
            <a:endParaRPr lang="en-US" dirty="0"/>
          </a:p>
          <a:p>
            <a:pPr algn="l" rtl="0"/>
            <a:r>
              <a:rPr lang="en-US" dirty="0" smtClean="0"/>
              <a:t>Dry skin</a:t>
            </a:r>
          </a:p>
          <a:p>
            <a:pPr algn="l" rtl="0"/>
            <a:r>
              <a:rPr lang="en-US" dirty="0" smtClean="0"/>
              <a:t>Mild </a:t>
            </a:r>
            <a:r>
              <a:rPr lang="en-US" dirty="0"/>
              <a:t>obesity</a:t>
            </a:r>
          </a:p>
          <a:p>
            <a:pPr algn="l" rtl="0"/>
            <a:r>
              <a:rPr lang="en-US" dirty="0"/>
              <a:t>Dry thin hair</a:t>
            </a:r>
          </a:p>
          <a:p>
            <a:pPr algn="l" rtl="0"/>
            <a:r>
              <a:rPr lang="en-US" dirty="0"/>
              <a:t>Loss of eyebrows</a:t>
            </a:r>
          </a:p>
          <a:p>
            <a:pPr algn="l" rtl="0"/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24400" y="1295400"/>
            <a:ext cx="4041775" cy="5029200"/>
          </a:xfrm>
        </p:spPr>
        <p:txBody>
          <a:bodyPr>
            <a:normAutofit lnSpcReduction="10000"/>
          </a:bodyPr>
          <a:lstStyle/>
          <a:p>
            <a:pPr algn="l" rtl="0"/>
            <a:endParaRPr lang="en-US" dirty="0"/>
          </a:p>
          <a:p>
            <a:pPr algn="l" rtl="0"/>
            <a:r>
              <a:rPr lang="en-US" dirty="0" smtClean="0"/>
              <a:t>Hypertension</a:t>
            </a:r>
            <a:endParaRPr lang="en-US" dirty="0"/>
          </a:p>
          <a:p>
            <a:pPr algn="l" rtl="0"/>
            <a:r>
              <a:rPr lang="en-US" dirty="0"/>
              <a:t>Hypothermia </a:t>
            </a:r>
          </a:p>
          <a:p>
            <a:pPr algn="l" rtl="0"/>
            <a:r>
              <a:rPr lang="en-US" dirty="0"/>
              <a:t>Heart failure </a:t>
            </a:r>
            <a:endParaRPr lang="en-US" dirty="0" smtClean="0"/>
          </a:p>
          <a:p>
            <a:pPr algn="l" rtl="0"/>
            <a:r>
              <a:rPr lang="en-US" dirty="0" smtClean="0"/>
              <a:t>Proximal </a:t>
            </a:r>
            <a:r>
              <a:rPr lang="en-US" dirty="0"/>
              <a:t>myopathy</a:t>
            </a:r>
          </a:p>
          <a:p>
            <a:pPr algn="l" rtl="0"/>
            <a:r>
              <a:rPr lang="en-US" dirty="0">
                <a:latin typeface="Arial Narrow" pitchFamily="34" charset="0"/>
              </a:rPr>
              <a:t>Bradycardia, pericardial </a:t>
            </a:r>
            <a:r>
              <a:rPr lang="en-US" dirty="0" smtClean="0">
                <a:latin typeface="Arial Narrow" pitchFamily="34" charset="0"/>
              </a:rPr>
              <a:t>effusion</a:t>
            </a:r>
            <a:r>
              <a:rPr lang="en-US" dirty="0" smtClean="0"/>
              <a:t> ,pleural effusion</a:t>
            </a:r>
          </a:p>
          <a:p>
            <a:pPr algn="l" rtl="0"/>
            <a:r>
              <a:rPr lang="en-US" dirty="0" smtClean="0"/>
              <a:t>Slow-relaxing reflexes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Anaemia</a:t>
            </a:r>
          </a:p>
          <a:p>
            <a:pPr algn="l" rtl="0"/>
            <a:r>
              <a:rPr lang="en-US" dirty="0"/>
              <a:t>Carpal tunnel syndrome</a:t>
            </a:r>
          </a:p>
          <a:p>
            <a:pPr marL="282575" indent="-282575" algn="l" rtl="0">
              <a:spcBef>
                <a:spcPct val="25000"/>
              </a:spcBef>
              <a:spcAft>
                <a:spcPct val="2000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dirty="0">
                <a:latin typeface="Arial Narrow" pitchFamily="34" charset="0"/>
              </a:rPr>
              <a:t>Non-pitting oedema (myxoedema)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23068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Diagnosis of hypothyroidism</a:t>
            </a: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dirty="0"/>
              <a:t> D</a:t>
            </a:r>
            <a:r>
              <a:rPr lang="en-US" dirty="0" smtClean="0"/>
              <a:t>iagnosis </a:t>
            </a:r>
            <a:r>
              <a:rPr lang="en-US" dirty="0"/>
              <a:t>of hypothyroidism is based primarily upon laboratory testing.</a:t>
            </a:r>
          </a:p>
          <a:p>
            <a:pPr algn="l" rtl="0"/>
            <a:r>
              <a:rPr lang="en-US" dirty="0"/>
              <a:t>Primary hypothyroidism is characterized </a:t>
            </a:r>
            <a:r>
              <a:rPr lang="en-US" dirty="0">
                <a:solidFill>
                  <a:srgbClr val="FF0000"/>
                </a:solidFill>
              </a:rPr>
              <a:t>by  </a:t>
            </a:r>
            <a:r>
              <a:rPr lang="en-US" dirty="0" smtClean="0">
                <a:solidFill>
                  <a:srgbClr val="FF0000"/>
                </a:solidFill>
              </a:rPr>
              <a:t>high </a:t>
            </a:r>
            <a:r>
              <a:rPr lang="en-US" dirty="0">
                <a:solidFill>
                  <a:srgbClr val="FF0000"/>
                </a:solidFill>
              </a:rPr>
              <a:t>serum TSH concentration and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low serum free T4 concentration. </a:t>
            </a:r>
            <a:endParaRPr lang="en-US" dirty="0" smtClean="0">
              <a:solidFill>
                <a:srgbClr val="FF0000"/>
              </a:solidFill>
            </a:endParaRPr>
          </a:p>
          <a:p>
            <a:pPr algn="l" rtl="0"/>
            <a:r>
              <a:rPr lang="en-US" dirty="0" smtClean="0"/>
              <a:t>Patients </a:t>
            </a:r>
            <a:r>
              <a:rPr lang="en-US" dirty="0"/>
              <a:t>with a high serum TSH concentration and a normal serum free T4 concentration may have </a:t>
            </a:r>
            <a:r>
              <a:rPr lang="en-US" dirty="0">
                <a:solidFill>
                  <a:srgbClr val="FF0000"/>
                </a:solidFill>
              </a:rPr>
              <a:t>subclinical hypothyroidism</a:t>
            </a:r>
            <a:r>
              <a:rPr lang="en-US" dirty="0"/>
              <a:t>. </a:t>
            </a:r>
            <a:endParaRPr lang="en-US" dirty="0" smtClean="0"/>
          </a:p>
          <a:p>
            <a:pPr algn="l" rtl="0"/>
            <a:r>
              <a:rPr lang="en-US" dirty="0" smtClean="0"/>
              <a:t>Secondary or Central </a:t>
            </a:r>
            <a:r>
              <a:rPr lang="en-US" dirty="0"/>
              <a:t>hypothyroidism is characterized by 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</a:rPr>
              <a:t>low serum T4 concentration and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serum </a:t>
            </a:r>
            <a:r>
              <a:rPr lang="en-US" dirty="0" smtClean="0">
                <a:solidFill>
                  <a:srgbClr val="FF0000"/>
                </a:solidFill>
              </a:rPr>
              <a:t>TSH noramal or low</a:t>
            </a:r>
            <a:r>
              <a:rPr lang="en-US" dirty="0" smtClean="0"/>
              <a:t>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098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Other abnrmal lab investigations</a:t>
            </a: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76800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en-US" b="1" dirty="0" smtClean="0"/>
              <a:t>Anaemia</a:t>
            </a:r>
            <a:r>
              <a:rPr lang="en-US" dirty="0" smtClean="0"/>
              <a:t>,</a:t>
            </a:r>
          </a:p>
          <a:p>
            <a:pPr algn="l" rtl="0"/>
            <a:r>
              <a:rPr lang="en-US" dirty="0" smtClean="0"/>
              <a:t>which </a:t>
            </a:r>
            <a:r>
              <a:rPr lang="en-US" dirty="0"/>
              <a:t>is usually normochromic </a:t>
            </a:r>
            <a:r>
              <a:rPr lang="en-US" dirty="0" smtClean="0"/>
              <a:t>and normocytic </a:t>
            </a:r>
            <a:r>
              <a:rPr lang="en-US" dirty="0"/>
              <a:t>in type but may be macrocytic (</a:t>
            </a:r>
            <a:r>
              <a:rPr lang="en-US" dirty="0" smtClean="0"/>
              <a:t>sometimes this </a:t>
            </a:r>
            <a:r>
              <a:rPr lang="en-US" dirty="0"/>
              <a:t>is due to associated pernicious anaemia) </a:t>
            </a:r>
            <a:r>
              <a:rPr lang="en-US" dirty="0" smtClean="0"/>
              <a:t>or microcytic </a:t>
            </a:r>
            <a:r>
              <a:rPr lang="en-US" dirty="0"/>
              <a:t>(in women, due to menorrhagia)</a:t>
            </a:r>
          </a:p>
          <a:p>
            <a:pPr algn="l" rtl="0"/>
            <a:r>
              <a:rPr lang="en-US" b="1" dirty="0" smtClean="0"/>
              <a:t>Increased </a:t>
            </a:r>
            <a:r>
              <a:rPr lang="en-US" b="1" dirty="0"/>
              <a:t>serum creatine kinase levels</a:t>
            </a:r>
            <a:r>
              <a:rPr lang="en-US" dirty="0"/>
              <a:t>, </a:t>
            </a:r>
            <a:r>
              <a:rPr lang="en-US" dirty="0" smtClean="0"/>
              <a:t>with associated </a:t>
            </a:r>
            <a:r>
              <a:rPr lang="en-US" dirty="0"/>
              <a:t>myopathy</a:t>
            </a:r>
          </a:p>
          <a:p>
            <a:pPr algn="l" rtl="0"/>
            <a:r>
              <a:rPr lang="en-US" dirty="0" smtClean="0"/>
              <a:t> </a:t>
            </a:r>
            <a:r>
              <a:rPr lang="en-US" b="1" dirty="0"/>
              <a:t>Hypercholesterolaemia </a:t>
            </a:r>
            <a:r>
              <a:rPr lang="en-US" dirty="0"/>
              <a:t>and hypertriglyceridaemia</a:t>
            </a:r>
          </a:p>
          <a:p>
            <a:pPr algn="l" rtl="0"/>
            <a:r>
              <a:rPr lang="en-US" b="1" dirty="0" smtClean="0"/>
              <a:t>Hyponatraemia </a:t>
            </a:r>
            <a:r>
              <a:rPr lang="en-US" dirty="0"/>
              <a:t>due to an increase in ADH </a:t>
            </a:r>
            <a:r>
              <a:rPr lang="en-US" dirty="0" smtClean="0"/>
              <a:t>and impaired </a:t>
            </a:r>
            <a:r>
              <a:rPr lang="en-US" dirty="0"/>
              <a:t>free water </a:t>
            </a:r>
            <a:r>
              <a:rPr lang="en-US" dirty="0" smtClean="0"/>
              <a:t>clearance</a:t>
            </a:r>
          </a:p>
          <a:p>
            <a:pPr algn="l" rtl="0"/>
            <a:r>
              <a:rPr lang="en-US" dirty="0" smtClean="0"/>
              <a:t>High serum prolactin( due to increase TRH)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36514155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771</Words>
  <Application>Microsoft Office PowerPoint</Application>
  <PresentationFormat>On-screen Show (4:3)</PresentationFormat>
  <Paragraphs>159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Aparajita</vt:lpstr>
      <vt:lpstr>Arial</vt:lpstr>
      <vt:lpstr>Arial Narrow</vt:lpstr>
      <vt:lpstr>Calibri</vt:lpstr>
      <vt:lpstr>Garamond</vt:lpstr>
      <vt:lpstr>Times New Roman</vt:lpstr>
      <vt:lpstr>Wingdings</vt:lpstr>
      <vt:lpstr>نسق Office</vt:lpstr>
      <vt:lpstr>Hypothyroidism</vt:lpstr>
      <vt:lpstr>Hypothyroidism</vt:lpstr>
      <vt:lpstr>Causes of hypothyroidism</vt:lpstr>
      <vt:lpstr>Other Causes of hypothyroidism</vt:lpstr>
      <vt:lpstr>Hashimoto’s Thyroiditis</vt:lpstr>
      <vt:lpstr>Symptoms of hypothroidism </vt:lpstr>
      <vt:lpstr>Signs of hypothyroidism </vt:lpstr>
      <vt:lpstr>Diagnosis of hypothyroidism</vt:lpstr>
      <vt:lpstr>Other abnrmal lab investigations</vt:lpstr>
      <vt:lpstr>Other investigation</vt:lpstr>
      <vt:lpstr>PowerPoint Presentation</vt:lpstr>
      <vt:lpstr>Treatment of Hypothyroidism</vt:lpstr>
      <vt:lpstr>Myxoedema coma </vt:lpstr>
      <vt:lpstr>Subclinical hypothyroidism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mosa</dc:creator>
  <cp:lastModifiedBy>SARA</cp:lastModifiedBy>
  <cp:revision>26</cp:revision>
  <dcterms:created xsi:type="dcterms:W3CDTF">2018-03-25T15:06:27Z</dcterms:created>
  <dcterms:modified xsi:type="dcterms:W3CDTF">2020-06-20T09:25:31Z</dcterms:modified>
</cp:coreProperties>
</file>