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65" r:id="rId3"/>
    <p:sldId id="258" r:id="rId4"/>
    <p:sldId id="259" r:id="rId5"/>
    <p:sldId id="260" r:id="rId6"/>
    <p:sldId id="261" r:id="rId7"/>
    <p:sldId id="262" r:id="rId8"/>
    <p:sldId id="263" r:id="rId9"/>
    <p:sldId id="264"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00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fld id="{45FF7C8B-CE7E-4CD7-BD2E-C2F69282E4F9}" type="datetimeFigureOut">
              <a:rPr lang="en-US" smtClean="0"/>
              <a:t>11/17/2021</a:t>
            </a:fld>
            <a:endParaRPr lang="en-US"/>
          </a:p>
        </p:txBody>
      </p:sp>
      <p:sp>
        <p:nvSpPr>
          <p:cNvPr id="8" name="Slide Number Placeholder 7"/>
          <p:cNvSpPr>
            <a:spLocks noGrp="1"/>
          </p:cNvSpPr>
          <p:nvPr>
            <p:ph type="sldNum" sz="quarter" idx="11"/>
          </p:nvPr>
        </p:nvSpPr>
        <p:spPr/>
        <p:txBody>
          <a:bodyPr/>
          <a:lstStyle/>
          <a:p>
            <a:fld id="{31E904BE-7E65-42BE-994D-EDF1E878B48C}"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5FF7C8B-CE7E-4CD7-BD2E-C2F69282E4F9}" type="datetimeFigureOut">
              <a:rPr lang="en-US" smtClean="0"/>
              <a:t>11/17/2021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E904BE-7E65-42BE-994D-EDF1E878B48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5FF7C8B-CE7E-4CD7-BD2E-C2F69282E4F9}" type="datetimeFigureOut">
              <a:rPr lang="en-US" smtClean="0"/>
              <a:t>11/17/2021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E904BE-7E65-42BE-994D-EDF1E878B48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5FF7C8B-CE7E-4CD7-BD2E-C2F69282E4F9}" type="datetimeFigureOut">
              <a:rPr lang="en-US" smtClean="0"/>
              <a:t>11/17/2021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E904BE-7E65-42BE-994D-EDF1E878B48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5FF7C8B-CE7E-4CD7-BD2E-C2F69282E4F9}" type="datetimeFigureOut">
              <a:rPr lang="en-US" smtClean="0"/>
              <a:t>11/17/2021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E904BE-7E65-42BE-994D-EDF1E878B48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5FF7C8B-CE7E-4CD7-BD2E-C2F69282E4F9}" type="datetimeFigureOut">
              <a:rPr lang="en-US" smtClean="0"/>
              <a:t>11/17/2021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E904BE-7E65-42BE-994D-EDF1E878B48C}"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ar-SA" smtClean="0"/>
              <a:t>انقر لتحرير نمط العنوان الرئيسي</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45FF7C8B-CE7E-4CD7-BD2E-C2F69282E4F9}" type="datetimeFigureOut">
              <a:rPr lang="en-US" smtClean="0"/>
              <a:t>11/17/2021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E904BE-7E65-42BE-994D-EDF1E878B48C}"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ar-SA" smtClean="0"/>
              <a:t>انقر لتحرير نمط العنوان الرئيسي</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45FF7C8B-CE7E-4CD7-BD2E-C2F69282E4F9}" type="datetimeFigureOut">
              <a:rPr lang="en-US" smtClean="0"/>
              <a:t>11/17/2021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E904BE-7E65-42BE-994D-EDF1E878B48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F7C8B-CE7E-4CD7-BD2E-C2F69282E4F9}" type="datetimeFigureOut">
              <a:rPr lang="en-US" smtClean="0"/>
              <a:t>11/17/2021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E904BE-7E65-42BE-994D-EDF1E878B48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5FF7C8B-CE7E-4CD7-BD2E-C2F69282E4F9}" type="datetimeFigureOut">
              <a:rPr lang="en-US" smtClean="0"/>
              <a:t>11/17/2021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E904BE-7E65-42BE-994D-EDF1E878B48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5FF7C8B-CE7E-4CD7-BD2E-C2F69282E4F9}" type="datetimeFigureOut">
              <a:rPr lang="en-US" smtClean="0"/>
              <a:t>11/17/2021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E904BE-7E65-42BE-994D-EDF1E878B48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45FF7C8B-CE7E-4CD7-BD2E-C2F69282E4F9}" type="datetimeFigureOut">
              <a:rPr lang="en-US" smtClean="0"/>
              <a:t>11/17/2021</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31E904BE-7E65-42BE-994D-EDF1E878B48C}"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hyperlink" Target="mailto:Rudena_2886@limu.edu.ly"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2209800" y="614363"/>
            <a:ext cx="5334000" cy="838200"/>
          </a:xfrm>
        </p:spPr>
        <p:txBody>
          <a:bodyPr>
            <a:normAutofit fontScale="90000"/>
          </a:bodyPr>
          <a:lstStyle/>
          <a:p>
            <a:r>
              <a:rPr lang="en-US" sz="2000" dirty="0" smtClean="0"/>
              <a:t>Libyan International </a:t>
            </a:r>
            <a:r>
              <a:rPr lang="en-US" sz="2000" dirty="0"/>
              <a:t>M</a:t>
            </a:r>
            <a:r>
              <a:rPr lang="en-US" sz="2000" dirty="0" smtClean="0"/>
              <a:t>edical </a:t>
            </a:r>
            <a:r>
              <a:rPr lang="en-US" sz="2000" dirty="0"/>
              <a:t>U</a:t>
            </a:r>
            <a:r>
              <a:rPr lang="en-US" sz="2000" dirty="0" smtClean="0"/>
              <a:t>niversity </a:t>
            </a:r>
            <a:br>
              <a:rPr lang="en-US" sz="2000" dirty="0" smtClean="0"/>
            </a:br>
            <a:r>
              <a:rPr lang="en-US" sz="2000" dirty="0" smtClean="0"/>
              <a:t>Faculty Of Business Administration </a:t>
            </a:r>
            <a:r>
              <a:rPr lang="en-US" dirty="0" smtClean="0"/>
              <a:t> </a:t>
            </a:r>
            <a:endParaRPr lang="en-US" dirty="0"/>
          </a:p>
        </p:txBody>
      </p:sp>
      <p:sp>
        <p:nvSpPr>
          <p:cNvPr id="5" name="عنوان فرعي 4"/>
          <p:cNvSpPr>
            <a:spLocks noGrp="1"/>
          </p:cNvSpPr>
          <p:nvPr>
            <p:ph type="subTitle" idx="1"/>
          </p:nvPr>
        </p:nvSpPr>
        <p:spPr>
          <a:xfrm>
            <a:off x="762000" y="2209800"/>
            <a:ext cx="8086485" cy="2209800"/>
          </a:xfrm>
        </p:spPr>
        <p:txBody>
          <a:bodyPr>
            <a:normAutofit/>
          </a:bodyPr>
          <a:lstStyle/>
          <a:p>
            <a:r>
              <a:rPr lang="en-US" sz="3600" dirty="0" smtClean="0"/>
              <a:t>      </a:t>
            </a:r>
          </a:p>
          <a:p>
            <a:r>
              <a:rPr lang="en-US" sz="3600" dirty="0"/>
              <a:t> </a:t>
            </a:r>
            <a:r>
              <a:rPr lang="en-US" sz="3600" dirty="0" smtClean="0"/>
              <a:t>     </a:t>
            </a:r>
          </a:p>
          <a:p>
            <a:r>
              <a:rPr lang="en-US" sz="3600" dirty="0" smtClean="0"/>
              <a:t>Origins</a:t>
            </a:r>
            <a:r>
              <a:rPr lang="en-US" sz="3600" dirty="0" smtClean="0"/>
              <a:t> </a:t>
            </a:r>
            <a:r>
              <a:rPr lang="en-US" sz="3600" dirty="0" smtClean="0"/>
              <a:t>of </a:t>
            </a:r>
            <a:r>
              <a:rPr lang="en-US" sz="3600" dirty="0"/>
              <a:t>Public Administration </a:t>
            </a:r>
            <a:endParaRPr lang="en-US" sz="3600" dirty="0" smtClean="0"/>
          </a:p>
          <a:p>
            <a:endParaRPr lang="en-US" sz="3600" dirty="0" smtClean="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0" y="381000"/>
            <a:ext cx="1181100" cy="1143000"/>
          </a:xfrm>
          <a:prstGeom prst="rect">
            <a:avLst/>
          </a:prstGeom>
        </p:spPr>
      </p:pic>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452437"/>
            <a:ext cx="1295400" cy="1000126"/>
          </a:xfrm>
          <a:prstGeom prst="rect">
            <a:avLst/>
          </a:prstGeom>
        </p:spPr>
      </p:pic>
      <p:sp>
        <p:nvSpPr>
          <p:cNvPr id="8" name="مربع نص 7"/>
          <p:cNvSpPr txBox="1"/>
          <p:nvPr/>
        </p:nvSpPr>
        <p:spPr>
          <a:xfrm>
            <a:off x="8698959" y="603744"/>
            <a:ext cx="312906" cy="369332"/>
          </a:xfrm>
          <a:prstGeom prst="rect">
            <a:avLst/>
          </a:prstGeom>
          <a:noFill/>
        </p:spPr>
        <p:txBody>
          <a:bodyPr wrap="none" rtlCol="0">
            <a:spAutoFit/>
          </a:bodyPr>
          <a:lstStyle/>
          <a:p>
            <a:r>
              <a:rPr lang="en-US" dirty="0" smtClean="0"/>
              <a:t>1</a:t>
            </a:r>
            <a:endParaRPr lang="en-US" dirty="0"/>
          </a:p>
        </p:txBody>
      </p:sp>
      <p:sp>
        <p:nvSpPr>
          <p:cNvPr id="9" name="مربع نص 8"/>
          <p:cNvSpPr txBox="1"/>
          <p:nvPr/>
        </p:nvSpPr>
        <p:spPr>
          <a:xfrm>
            <a:off x="762000" y="5486400"/>
            <a:ext cx="3034805" cy="646331"/>
          </a:xfrm>
          <a:prstGeom prst="rect">
            <a:avLst/>
          </a:prstGeom>
          <a:noFill/>
        </p:spPr>
        <p:txBody>
          <a:bodyPr wrap="none" rtlCol="0">
            <a:spAutoFit/>
          </a:bodyPr>
          <a:lstStyle/>
          <a:p>
            <a:r>
              <a:rPr lang="en-US" dirty="0" err="1" smtClean="0"/>
              <a:t>Rudena</a:t>
            </a:r>
            <a:r>
              <a:rPr lang="en-US" dirty="0" smtClean="0"/>
              <a:t> </a:t>
            </a:r>
            <a:r>
              <a:rPr lang="en-US" dirty="0" err="1" smtClean="0"/>
              <a:t>Bettamer</a:t>
            </a:r>
            <a:r>
              <a:rPr lang="en-US" dirty="0" smtClean="0"/>
              <a:t> 2886 </a:t>
            </a:r>
          </a:p>
          <a:p>
            <a:r>
              <a:rPr lang="en-US" dirty="0" smtClean="0">
                <a:hlinkClick r:id="rId4"/>
              </a:rPr>
              <a:t>Rudena_2886@limu.edu.ly</a:t>
            </a:r>
            <a:r>
              <a:rPr lang="en-US" dirty="0" smtClean="0"/>
              <a:t> </a:t>
            </a:r>
            <a:endParaRPr lang="en-US" dirty="0"/>
          </a:p>
        </p:txBody>
      </p:sp>
    </p:spTree>
    <p:extLst>
      <p:ext uri="{BB962C8B-B14F-4D97-AF65-F5344CB8AC3E}">
        <p14:creationId xmlns:p14="http://schemas.microsoft.com/office/powerpoint/2010/main" val="199381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855"/>
            <a:ext cx="9144000" cy="6781800"/>
          </a:xfrm>
        </p:spPr>
      </p:pic>
    </p:spTree>
    <p:extLst>
      <p:ext uri="{BB962C8B-B14F-4D97-AF65-F5344CB8AC3E}">
        <p14:creationId xmlns:p14="http://schemas.microsoft.com/office/powerpoint/2010/main" val="2099833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136410"/>
            <a:ext cx="7391400" cy="1186648"/>
          </a:xfrm>
        </p:spPr>
        <p:txBody>
          <a:bodyPr/>
          <a:lstStyle/>
          <a:p>
            <a:r>
              <a:rPr lang="en-US" dirty="0" smtClean="0"/>
              <a:t>Table of content :</a:t>
            </a:r>
            <a:endParaRPr lang="en-US" dirty="0"/>
          </a:p>
        </p:txBody>
      </p:sp>
      <p:sp>
        <p:nvSpPr>
          <p:cNvPr id="3" name="عنصر نائب للمحتوى 2"/>
          <p:cNvSpPr>
            <a:spLocks noGrp="1"/>
          </p:cNvSpPr>
          <p:nvPr>
            <p:ph idx="1"/>
          </p:nvPr>
        </p:nvSpPr>
        <p:spPr>
          <a:xfrm>
            <a:off x="304800" y="1676400"/>
            <a:ext cx="7315200" cy="3539527"/>
          </a:xfrm>
        </p:spPr>
        <p:txBody>
          <a:bodyPr>
            <a:normAutofit/>
          </a:bodyPr>
          <a:lstStyle/>
          <a:p>
            <a:pPr algn="just"/>
            <a:r>
              <a:rPr lang="en-US" sz="2400" dirty="0" smtClean="0"/>
              <a:t> Introduction</a:t>
            </a:r>
          </a:p>
          <a:p>
            <a:pPr algn="just"/>
            <a:r>
              <a:rPr lang="en-US" sz="2400" dirty="0" smtClean="0"/>
              <a:t>Evolution of Public Administration</a:t>
            </a:r>
          </a:p>
          <a:p>
            <a:pPr algn="just"/>
            <a:r>
              <a:rPr lang="en-US" sz="2400" dirty="0" smtClean="0"/>
              <a:t>Stages of the evolution of Public Administration</a:t>
            </a:r>
          </a:p>
          <a:p>
            <a:pPr algn="just"/>
            <a:r>
              <a:rPr lang="en-US" sz="2400" dirty="0" smtClean="0"/>
              <a:t>New </a:t>
            </a:r>
            <a:r>
              <a:rPr lang="en-US" sz="2400" dirty="0"/>
              <a:t>P</a:t>
            </a:r>
            <a:r>
              <a:rPr lang="en-US" sz="2400" dirty="0" smtClean="0"/>
              <a:t>ublic Management </a:t>
            </a:r>
          </a:p>
          <a:p>
            <a:pPr algn="just"/>
            <a:r>
              <a:rPr lang="en-US" sz="2400" dirty="0" smtClean="0"/>
              <a:t>Conclusion</a:t>
            </a:r>
          </a:p>
          <a:p>
            <a:pPr algn="just"/>
            <a:r>
              <a:rPr lang="en-US" sz="2400" dirty="0" smtClean="0"/>
              <a:t>References</a:t>
            </a:r>
            <a:endParaRPr lang="en-US" sz="2400" dirty="0"/>
          </a:p>
        </p:txBody>
      </p:sp>
      <p:sp>
        <p:nvSpPr>
          <p:cNvPr id="4" name="مربع نص 3"/>
          <p:cNvSpPr txBox="1"/>
          <p:nvPr/>
        </p:nvSpPr>
        <p:spPr>
          <a:xfrm>
            <a:off x="8678694" y="729734"/>
            <a:ext cx="312906" cy="369332"/>
          </a:xfrm>
          <a:prstGeom prst="rect">
            <a:avLst/>
          </a:prstGeom>
          <a:noFill/>
        </p:spPr>
        <p:txBody>
          <a:bodyPr wrap="none" rtlCol="0">
            <a:spAutoFit/>
          </a:bodyPr>
          <a:lstStyle/>
          <a:p>
            <a:r>
              <a:rPr lang="en-US" dirty="0" smtClean="0"/>
              <a:t>2</a:t>
            </a:r>
            <a:endParaRPr lang="en-US" dirty="0"/>
          </a:p>
        </p:txBody>
      </p:sp>
    </p:spTree>
    <p:extLst>
      <p:ext uri="{BB962C8B-B14F-4D97-AF65-F5344CB8AC3E}">
        <p14:creationId xmlns:p14="http://schemas.microsoft.com/office/powerpoint/2010/main" val="2647234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304800"/>
            <a:ext cx="7315200" cy="1154097"/>
          </a:xfrm>
        </p:spPr>
        <p:txBody>
          <a:bodyPr/>
          <a:lstStyle/>
          <a:p>
            <a:r>
              <a:rPr lang="en-US" dirty="0" smtClean="0"/>
              <a:t>Objectives:</a:t>
            </a:r>
            <a:endParaRPr lang="en-US" dirty="0"/>
          </a:p>
        </p:txBody>
      </p:sp>
      <p:sp>
        <p:nvSpPr>
          <p:cNvPr id="3" name="عنصر نائب للمحتوى 2"/>
          <p:cNvSpPr>
            <a:spLocks noGrp="1"/>
          </p:cNvSpPr>
          <p:nvPr>
            <p:ph idx="1"/>
          </p:nvPr>
        </p:nvSpPr>
        <p:spPr>
          <a:xfrm>
            <a:off x="228600" y="1828800"/>
            <a:ext cx="7315200" cy="3539527"/>
          </a:xfrm>
        </p:spPr>
        <p:txBody>
          <a:bodyPr>
            <a:normAutofit/>
          </a:bodyPr>
          <a:lstStyle/>
          <a:p>
            <a:pPr algn="just"/>
            <a:r>
              <a:rPr lang="en-US" sz="2800" dirty="0" smtClean="0"/>
              <a:t>Describe the evolution from public administration to new public management</a:t>
            </a:r>
            <a:endParaRPr lang="en-US" sz="2800" dirty="0"/>
          </a:p>
        </p:txBody>
      </p:sp>
      <p:sp>
        <p:nvSpPr>
          <p:cNvPr id="4" name="مربع نص 3"/>
          <p:cNvSpPr txBox="1"/>
          <p:nvPr/>
        </p:nvSpPr>
        <p:spPr>
          <a:xfrm>
            <a:off x="8763000" y="653534"/>
            <a:ext cx="312906" cy="369332"/>
          </a:xfrm>
          <a:prstGeom prst="rect">
            <a:avLst/>
          </a:prstGeom>
          <a:noFill/>
        </p:spPr>
        <p:txBody>
          <a:bodyPr wrap="none" rtlCol="0">
            <a:spAutoFit/>
          </a:bodyPr>
          <a:lstStyle/>
          <a:p>
            <a:r>
              <a:rPr lang="en-US" dirty="0" smtClean="0"/>
              <a:t>3</a:t>
            </a:r>
            <a:endParaRPr lang="en-US" dirty="0"/>
          </a:p>
        </p:txBody>
      </p:sp>
    </p:spTree>
    <p:extLst>
      <p:ext uri="{BB962C8B-B14F-4D97-AF65-F5344CB8AC3E}">
        <p14:creationId xmlns:p14="http://schemas.microsoft.com/office/powerpoint/2010/main" val="3833480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457200"/>
            <a:ext cx="7315200" cy="1154097"/>
          </a:xfrm>
        </p:spPr>
        <p:txBody>
          <a:bodyPr/>
          <a:lstStyle/>
          <a:p>
            <a:r>
              <a:rPr lang="en-US" dirty="0" smtClean="0"/>
              <a:t>Introduction:</a:t>
            </a:r>
            <a:endParaRPr lang="en-US" dirty="0"/>
          </a:p>
        </p:txBody>
      </p:sp>
      <p:sp>
        <p:nvSpPr>
          <p:cNvPr id="3" name="عنصر نائب للمحتوى 2"/>
          <p:cNvSpPr>
            <a:spLocks noGrp="1"/>
          </p:cNvSpPr>
          <p:nvPr>
            <p:ph idx="1"/>
          </p:nvPr>
        </p:nvSpPr>
        <p:spPr>
          <a:xfrm>
            <a:off x="304800" y="2133600"/>
            <a:ext cx="7315200" cy="3539527"/>
          </a:xfrm>
        </p:spPr>
        <p:txBody>
          <a:bodyPr>
            <a:normAutofit/>
          </a:bodyPr>
          <a:lstStyle/>
          <a:p>
            <a:pPr algn="just"/>
            <a:r>
              <a:rPr lang="en-US" sz="2800" dirty="0" smtClean="0"/>
              <a:t>Public is to distinguish between the public sector and the private sector, which essentially revolves around differences of ownership ( collective ownership, in the name of all citizens, versus individual ownership) and motive (social purpose versus profit).</a:t>
            </a:r>
            <a:endParaRPr lang="en-US" sz="2800" dirty="0"/>
          </a:p>
        </p:txBody>
      </p:sp>
      <p:sp>
        <p:nvSpPr>
          <p:cNvPr id="4" name="مربع نص 3"/>
          <p:cNvSpPr txBox="1"/>
          <p:nvPr/>
        </p:nvSpPr>
        <p:spPr>
          <a:xfrm>
            <a:off x="8758947" y="655721"/>
            <a:ext cx="312906" cy="369332"/>
          </a:xfrm>
          <a:prstGeom prst="rect">
            <a:avLst/>
          </a:prstGeom>
          <a:noFill/>
        </p:spPr>
        <p:txBody>
          <a:bodyPr wrap="none" rtlCol="0">
            <a:spAutoFit/>
          </a:bodyPr>
          <a:lstStyle/>
          <a:p>
            <a:r>
              <a:rPr lang="en-US" dirty="0" smtClean="0"/>
              <a:t>4</a:t>
            </a:r>
            <a:endParaRPr lang="en-US" dirty="0"/>
          </a:p>
        </p:txBody>
      </p:sp>
    </p:spTree>
    <p:extLst>
      <p:ext uri="{BB962C8B-B14F-4D97-AF65-F5344CB8AC3E}">
        <p14:creationId xmlns:p14="http://schemas.microsoft.com/office/powerpoint/2010/main" val="1329619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609600"/>
            <a:ext cx="7315200" cy="1154097"/>
          </a:xfrm>
        </p:spPr>
        <p:txBody>
          <a:bodyPr>
            <a:normAutofit fontScale="90000"/>
          </a:bodyPr>
          <a:lstStyle/>
          <a:p>
            <a:r>
              <a:rPr lang="en-US" dirty="0" smtClean="0"/>
              <a:t>The evolution of public Administration:</a:t>
            </a:r>
            <a:endParaRPr lang="en-US" dirty="0"/>
          </a:p>
        </p:txBody>
      </p:sp>
      <p:sp>
        <p:nvSpPr>
          <p:cNvPr id="3" name="عنصر نائب للمحتوى 2"/>
          <p:cNvSpPr>
            <a:spLocks noGrp="1"/>
          </p:cNvSpPr>
          <p:nvPr>
            <p:ph idx="1"/>
          </p:nvPr>
        </p:nvSpPr>
        <p:spPr>
          <a:xfrm>
            <a:off x="304800" y="2362200"/>
            <a:ext cx="7315200" cy="3539527"/>
          </a:xfrm>
        </p:spPr>
        <p:txBody>
          <a:bodyPr>
            <a:normAutofit/>
          </a:bodyPr>
          <a:lstStyle/>
          <a:p>
            <a:pPr algn="just"/>
            <a:r>
              <a:rPr lang="en-US" sz="2800" dirty="0" smtClean="0"/>
              <a:t>The art of administration connotes the direction, coordination and control of man, material and resources to achieve some purposes or objectives. An administrator is one who exercises that art. There are administrators in all human activities.</a:t>
            </a:r>
            <a:endParaRPr lang="en-US" sz="2800" dirty="0"/>
          </a:p>
        </p:txBody>
      </p:sp>
      <p:sp>
        <p:nvSpPr>
          <p:cNvPr id="4" name="مربع نص 3"/>
          <p:cNvSpPr txBox="1"/>
          <p:nvPr/>
        </p:nvSpPr>
        <p:spPr>
          <a:xfrm>
            <a:off x="8610600" y="762000"/>
            <a:ext cx="312906" cy="369332"/>
          </a:xfrm>
          <a:prstGeom prst="rect">
            <a:avLst/>
          </a:prstGeom>
          <a:noFill/>
        </p:spPr>
        <p:txBody>
          <a:bodyPr wrap="none" rtlCol="0">
            <a:spAutoFit/>
          </a:bodyPr>
          <a:lstStyle/>
          <a:p>
            <a:r>
              <a:rPr lang="en-US" dirty="0" smtClean="0"/>
              <a:t>5</a:t>
            </a:r>
            <a:endParaRPr lang="en-US" dirty="0"/>
          </a:p>
        </p:txBody>
      </p:sp>
    </p:spTree>
    <p:extLst>
      <p:ext uri="{BB962C8B-B14F-4D97-AF65-F5344CB8AC3E}">
        <p14:creationId xmlns:p14="http://schemas.microsoft.com/office/powerpoint/2010/main" val="2949859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685800"/>
            <a:ext cx="8305800" cy="1295400"/>
          </a:xfrm>
        </p:spPr>
        <p:txBody>
          <a:bodyPr>
            <a:normAutofit fontScale="90000"/>
          </a:bodyPr>
          <a:lstStyle/>
          <a:p>
            <a:r>
              <a:rPr lang="en-US" dirty="0" smtClean="0"/>
              <a:t>There are five stages in the chronology of the evolution of public administration as a discipline:</a:t>
            </a:r>
            <a:endParaRPr lang="en-US" dirty="0"/>
          </a:p>
        </p:txBody>
      </p:sp>
      <p:sp>
        <p:nvSpPr>
          <p:cNvPr id="3" name="عنصر نائب للمحتوى 2"/>
          <p:cNvSpPr>
            <a:spLocks noGrp="1"/>
          </p:cNvSpPr>
          <p:nvPr>
            <p:ph idx="1"/>
          </p:nvPr>
        </p:nvSpPr>
        <p:spPr>
          <a:xfrm>
            <a:off x="457200" y="2514600"/>
            <a:ext cx="7315200" cy="3539527"/>
          </a:xfrm>
        </p:spPr>
        <p:txBody>
          <a:bodyPr>
            <a:normAutofit/>
          </a:bodyPr>
          <a:lstStyle/>
          <a:p>
            <a:pPr algn="just"/>
            <a:r>
              <a:rPr lang="en-US" sz="2800" dirty="0" smtClean="0"/>
              <a:t>1_ Politics administration dichotomy (1887-1926)</a:t>
            </a:r>
          </a:p>
          <a:p>
            <a:pPr algn="just"/>
            <a:r>
              <a:rPr lang="en-US" sz="2800" dirty="0" smtClean="0"/>
              <a:t>2_Principles of administration (1927-1937)</a:t>
            </a:r>
          </a:p>
          <a:p>
            <a:pPr algn="just"/>
            <a:r>
              <a:rPr lang="en-US" sz="2800" dirty="0" smtClean="0"/>
              <a:t>3_Era of challenge (1938-1947)</a:t>
            </a:r>
          </a:p>
          <a:p>
            <a:pPr algn="just"/>
            <a:r>
              <a:rPr lang="en-US" sz="2800" dirty="0" smtClean="0"/>
              <a:t>4_ Crises of identity (1948-1970)</a:t>
            </a:r>
          </a:p>
          <a:p>
            <a:pPr algn="just"/>
            <a:r>
              <a:rPr lang="en-US" sz="2800" dirty="0" smtClean="0"/>
              <a:t>5_ Public policy perspective (1971 onwards)</a:t>
            </a:r>
            <a:endParaRPr lang="en-US" sz="2800" dirty="0"/>
          </a:p>
        </p:txBody>
      </p:sp>
      <p:sp>
        <p:nvSpPr>
          <p:cNvPr id="4" name="مربع نص 3"/>
          <p:cNvSpPr txBox="1"/>
          <p:nvPr/>
        </p:nvSpPr>
        <p:spPr>
          <a:xfrm>
            <a:off x="8639488" y="771298"/>
            <a:ext cx="312906" cy="369332"/>
          </a:xfrm>
          <a:prstGeom prst="rect">
            <a:avLst/>
          </a:prstGeom>
          <a:noFill/>
        </p:spPr>
        <p:txBody>
          <a:bodyPr wrap="none" rtlCol="0">
            <a:spAutoFit/>
          </a:bodyPr>
          <a:lstStyle/>
          <a:p>
            <a:r>
              <a:rPr lang="en-US" dirty="0" smtClean="0"/>
              <a:t>6</a:t>
            </a:r>
            <a:endParaRPr lang="en-US" dirty="0"/>
          </a:p>
        </p:txBody>
      </p:sp>
    </p:spTree>
    <p:extLst>
      <p:ext uri="{BB962C8B-B14F-4D97-AF65-F5344CB8AC3E}">
        <p14:creationId xmlns:p14="http://schemas.microsoft.com/office/powerpoint/2010/main" val="750776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381000"/>
            <a:ext cx="7315200" cy="1154097"/>
          </a:xfrm>
        </p:spPr>
        <p:txBody>
          <a:bodyPr/>
          <a:lstStyle/>
          <a:p>
            <a:r>
              <a:rPr lang="en-US" dirty="0" smtClean="0"/>
              <a:t>New Public Management:</a:t>
            </a:r>
            <a:endParaRPr lang="en-US" dirty="0"/>
          </a:p>
        </p:txBody>
      </p:sp>
      <p:sp>
        <p:nvSpPr>
          <p:cNvPr id="3" name="عنصر نائب للمحتوى 2"/>
          <p:cNvSpPr>
            <a:spLocks noGrp="1"/>
          </p:cNvSpPr>
          <p:nvPr>
            <p:ph idx="1"/>
          </p:nvPr>
        </p:nvSpPr>
        <p:spPr>
          <a:xfrm>
            <a:off x="304800" y="2057400"/>
            <a:ext cx="7315200" cy="3539527"/>
          </a:xfrm>
        </p:spPr>
        <p:txBody>
          <a:bodyPr>
            <a:normAutofit/>
          </a:bodyPr>
          <a:lstStyle/>
          <a:p>
            <a:pPr algn="just"/>
            <a:r>
              <a:rPr lang="en-US" sz="2800" dirty="0" smtClean="0"/>
              <a:t>NPA succeeded in accomplishing multiple goals, among them increasing government efficiency improving service access and delivery to citizens, and downsizing government while expanding the private and nonprofit sectors. </a:t>
            </a:r>
            <a:endParaRPr lang="en-US" sz="2800" dirty="0"/>
          </a:p>
        </p:txBody>
      </p:sp>
      <p:sp>
        <p:nvSpPr>
          <p:cNvPr id="4" name="مربع نص 3"/>
          <p:cNvSpPr txBox="1"/>
          <p:nvPr/>
        </p:nvSpPr>
        <p:spPr>
          <a:xfrm>
            <a:off x="8758947" y="729734"/>
            <a:ext cx="312906" cy="369332"/>
          </a:xfrm>
          <a:prstGeom prst="rect">
            <a:avLst/>
          </a:prstGeom>
          <a:noFill/>
        </p:spPr>
        <p:txBody>
          <a:bodyPr wrap="none" rtlCol="0">
            <a:spAutoFit/>
          </a:bodyPr>
          <a:lstStyle/>
          <a:p>
            <a:r>
              <a:rPr lang="en-US" dirty="0" smtClean="0"/>
              <a:t>7</a:t>
            </a:r>
            <a:endParaRPr lang="en-US" dirty="0"/>
          </a:p>
        </p:txBody>
      </p:sp>
    </p:spTree>
    <p:extLst>
      <p:ext uri="{BB962C8B-B14F-4D97-AF65-F5344CB8AC3E}">
        <p14:creationId xmlns:p14="http://schemas.microsoft.com/office/powerpoint/2010/main" val="2694418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685800"/>
            <a:ext cx="7315200" cy="1154097"/>
          </a:xfrm>
        </p:spPr>
        <p:txBody>
          <a:bodyPr/>
          <a:lstStyle/>
          <a:p>
            <a:r>
              <a:rPr lang="en-US" dirty="0" smtClean="0"/>
              <a:t>Conclusion:</a:t>
            </a:r>
            <a:endParaRPr lang="en-US" dirty="0"/>
          </a:p>
        </p:txBody>
      </p:sp>
      <p:sp>
        <p:nvSpPr>
          <p:cNvPr id="3" name="عنصر نائب للمحتوى 2"/>
          <p:cNvSpPr>
            <a:spLocks noGrp="1"/>
          </p:cNvSpPr>
          <p:nvPr>
            <p:ph idx="1"/>
          </p:nvPr>
        </p:nvSpPr>
        <p:spPr>
          <a:xfrm>
            <a:off x="228600" y="2362200"/>
            <a:ext cx="7315200" cy="3539527"/>
          </a:xfrm>
        </p:spPr>
        <p:txBody>
          <a:bodyPr>
            <a:normAutofit/>
          </a:bodyPr>
          <a:lstStyle/>
          <a:p>
            <a:pPr algn="just"/>
            <a:r>
              <a:rPr lang="en-US" sz="2800" dirty="0" smtClean="0"/>
              <a:t>New Public Management took a market model as the standard for measuring government success.</a:t>
            </a:r>
            <a:endParaRPr lang="en-US" sz="2800" dirty="0"/>
          </a:p>
        </p:txBody>
      </p:sp>
      <p:sp>
        <p:nvSpPr>
          <p:cNvPr id="4" name="مربع نص 3"/>
          <p:cNvSpPr txBox="1"/>
          <p:nvPr/>
        </p:nvSpPr>
        <p:spPr>
          <a:xfrm>
            <a:off x="8686800" y="766557"/>
            <a:ext cx="312906" cy="369332"/>
          </a:xfrm>
          <a:prstGeom prst="rect">
            <a:avLst/>
          </a:prstGeom>
          <a:noFill/>
        </p:spPr>
        <p:txBody>
          <a:bodyPr wrap="none" rtlCol="0">
            <a:spAutoFit/>
          </a:bodyPr>
          <a:lstStyle/>
          <a:p>
            <a:r>
              <a:rPr lang="en-US" dirty="0" smtClean="0"/>
              <a:t>8</a:t>
            </a:r>
            <a:endParaRPr lang="en-US" dirty="0"/>
          </a:p>
        </p:txBody>
      </p:sp>
    </p:spTree>
    <p:extLst>
      <p:ext uri="{BB962C8B-B14F-4D97-AF65-F5344CB8AC3E}">
        <p14:creationId xmlns:p14="http://schemas.microsoft.com/office/powerpoint/2010/main" val="3693438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3400"/>
            <a:ext cx="7315200" cy="1154097"/>
          </a:xfrm>
        </p:spPr>
        <p:txBody>
          <a:bodyPr/>
          <a:lstStyle/>
          <a:p>
            <a:r>
              <a:rPr lang="en-US" dirty="0" smtClean="0"/>
              <a:t>References:</a:t>
            </a:r>
            <a:endParaRPr lang="en-US" dirty="0"/>
          </a:p>
        </p:txBody>
      </p:sp>
      <p:sp>
        <p:nvSpPr>
          <p:cNvPr id="3" name="عنصر نائب للمحتوى 2"/>
          <p:cNvSpPr>
            <a:spLocks noGrp="1"/>
          </p:cNvSpPr>
          <p:nvPr>
            <p:ph idx="1"/>
          </p:nvPr>
        </p:nvSpPr>
        <p:spPr>
          <a:xfrm>
            <a:off x="609600" y="2286000"/>
            <a:ext cx="7315200" cy="3539527"/>
          </a:xfrm>
        </p:spPr>
        <p:txBody>
          <a:bodyPr>
            <a:normAutofit lnSpcReduction="10000"/>
          </a:bodyPr>
          <a:lstStyle/>
          <a:p>
            <a:r>
              <a:rPr lang="en-US" dirty="0" err="1"/>
              <a:t>Bettamer</a:t>
            </a:r>
            <a:r>
              <a:rPr lang="en-US" dirty="0"/>
              <a:t> , R. (2013, November 21). What is business sustainability? - definition from whatis.com. WhatIs.com. Retrieved October 21, 2021, from https://whatis.techtarget.com/definition/business-sustainability?amp=1. </a:t>
            </a:r>
          </a:p>
          <a:p>
            <a:r>
              <a:rPr lang="en-US" dirty="0" err="1"/>
              <a:t>Bettamer</a:t>
            </a:r>
            <a:r>
              <a:rPr lang="en-US" dirty="0"/>
              <a:t>, R. H. (2024, October 21). Journal list menu. Wiley Online Library. Retrieved October 21, 2021, from https://doi.org/10.1002/9781444367072.wbiee453. </a:t>
            </a:r>
          </a:p>
          <a:p>
            <a:r>
              <a:rPr lang="en-US" dirty="0"/>
              <a:t>Journal list menu. Wiley Online Library. (</a:t>
            </a:r>
            <a:r>
              <a:rPr lang="en-US" dirty="0" err="1"/>
              <a:t>n.d.</a:t>
            </a:r>
            <a:r>
              <a:rPr lang="en-US" dirty="0"/>
              <a:t>). Retrieved October 21, 2021, from https://doi.org/10.1002/9781444367072.wbiee453.</a:t>
            </a:r>
          </a:p>
        </p:txBody>
      </p:sp>
      <p:sp>
        <p:nvSpPr>
          <p:cNvPr id="4" name="مربع نص 3"/>
          <p:cNvSpPr txBox="1"/>
          <p:nvPr/>
        </p:nvSpPr>
        <p:spPr>
          <a:xfrm>
            <a:off x="8655038" y="734291"/>
            <a:ext cx="312906" cy="369332"/>
          </a:xfrm>
          <a:prstGeom prst="rect">
            <a:avLst/>
          </a:prstGeom>
          <a:noFill/>
        </p:spPr>
        <p:txBody>
          <a:bodyPr wrap="none" rtlCol="0">
            <a:spAutoFit/>
          </a:bodyPr>
          <a:lstStyle/>
          <a:p>
            <a:r>
              <a:rPr lang="en-US" dirty="0" smtClean="0"/>
              <a:t>9</a:t>
            </a:r>
            <a:endParaRPr lang="en-US" dirty="0"/>
          </a:p>
        </p:txBody>
      </p:sp>
    </p:spTree>
    <p:extLst>
      <p:ext uri="{BB962C8B-B14F-4D97-AF65-F5344CB8AC3E}">
        <p14:creationId xmlns:p14="http://schemas.microsoft.com/office/powerpoint/2010/main" val="28345922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نظور">
  <a:themeElements>
    <a:clrScheme name="منظور">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كلاسيكي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نظور">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175</TotalTime>
  <Words>343</Words>
  <Application>Microsoft Office PowerPoint</Application>
  <PresentationFormat>On-screen Show (4:3)</PresentationFormat>
  <Paragraphs>42</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Wingdings</vt:lpstr>
      <vt:lpstr>منظور</vt:lpstr>
      <vt:lpstr>Libyan International Medical University  Faculty Of Business Administration  </vt:lpstr>
      <vt:lpstr>Table of content :</vt:lpstr>
      <vt:lpstr>Objectives:</vt:lpstr>
      <vt:lpstr>Introduction:</vt:lpstr>
      <vt:lpstr>The evolution of public Administration:</vt:lpstr>
      <vt:lpstr>There are five stages in the chronology of the evolution of public administration as a discipline:</vt:lpstr>
      <vt:lpstr>New Public Management:</vt:lpstr>
      <vt:lpstr>Conclusion:</vt:lpstr>
      <vt:lpstr>References:</vt:lpstr>
      <vt:lpstr>PowerPoint Presentation</vt:lpstr>
    </vt:vector>
  </TitlesOfParts>
  <Company>Ahmed-Under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online</dc:creator>
  <cp:lastModifiedBy>Maher Fattouh</cp:lastModifiedBy>
  <cp:revision>15</cp:revision>
  <dcterms:created xsi:type="dcterms:W3CDTF">2021-10-26T04:22:56Z</dcterms:created>
  <dcterms:modified xsi:type="dcterms:W3CDTF">2021-11-17T10:09:11Z</dcterms:modified>
</cp:coreProperties>
</file>