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89" autoAdjust="0"/>
    <p:restoredTop sz="94660"/>
  </p:normalViewPr>
  <p:slideViewPr>
    <p:cSldViewPr snapToGrid="0">
      <p:cViewPr varScale="1">
        <p:scale>
          <a:sx n="80" d="100"/>
          <a:sy n="80" d="100"/>
        </p:scale>
        <p:origin x="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29B37-0588-4A75-B9D6-8E2915B63507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C4068-BA31-4CD3-B756-221EF3CB9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C7ACA-FA78-4AC5-AB3F-4287C9F2B0E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23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9D5-C3FC-4BE2-BD80-A50922F603EE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2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6EE0-89B6-46BD-AE22-9391C04B4611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19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621A1-C6C6-4043-82B4-C002E665342E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8027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2C2F-6EC3-4155-8FE6-0AF18A541277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77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E0B7-384C-4BC6-B5B4-FAE12821CDE0}" type="datetime1">
              <a:rPr lang="en-US" smtClean="0"/>
              <a:t>3/5/2023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36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A2FC-835F-4EF1-89F8-4B4C6DD9CE12}" type="datetime1">
              <a:rPr lang="en-US" smtClean="0"/>
              <a:t>3/5/2023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3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8E0D-11E7-4D24-8FF7-0F1A01FE9003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17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8588-3BDF-45B5-BD3E-AD47016CB70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0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B7B4-7254-4A7A-8805-FD79C93CDF8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7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68931-D351-4DFA-809A-85A57AF6C3B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2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0FB6-0AEF-4660-A8A6-1E39ED1DF67F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AEFE0-3750-483B-AB2E-26A90FEEA3AE}" type="datetime1">
              <a:rPr lang="en-US" smtClean="0"/>
              <a:t>3/5/2023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2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174E-1398-40E7-8AFC-F97F004F60DF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8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B870-6C9C-44DD-B5EA-B78798F85EB0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1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A49D-9C43-42B8-A0AF-3620E20B4B54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1B8E-DE77-41E1-A777-AA8C98E84728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9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487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B0CD-67B7-6753-6404-8027B7E50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2792" y="337218"/>
            <a:ext cx="8866415" cy="1771650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Libyan International Medical University</a:t>
            </a:r>
            <a:br>
              <a:rPr lang="en-US" sz="3600" b="1" dirty="0">
                <a:latin typeface="+mj-lt"/>
                <a:ea typeface="+mj-ea"/>
                <a:cs typeface="+mj-cs"/>
              </a:rPr>
            </a:br>
            <a:r>
              <a:rPr lang="en-US" sz="3600" b="1" dirty="0">
                <a:latin typeface="+mj-lt"/>
                <a:ea typeface="+mj-ea"/>
                <a:cs typeface="+mj-cs"/>
              </a:rPr>
              <a:t>Faculty of Business Administration</a:t>
            </a:r>
            <a:br>
              <a:rPr lang="en-US" sz="3600" b="1" dirty="0">
                <a:latin typeface="+mj-lt"/>
                <a:ea typeface="+mj-ea"/>
                <a:cs typeface="+mj-cs"/>
              </a:rPr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E97F1C-A73E-4B47-B451-D4F865C5A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122" y="5070022"/>
            <a:ext cx="10570029" cy="158387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Segoe UI Historic" panose="020B0502040204020203" pitchFamily="34" charset="0"/>
              </a:rPr>
              <a:t>Email</a:t>
            </a:r>
            <a:r>
              <a:rPr lang="en-US" dirty="0" smtClean="0">
                <a:solidFill>
                  <a:schemeClr val="tx1"/>
                </a:solidFill>
                <a:latin typeface="Segoe UI Historic" panose="020B0502040204020203" pitchFamily="34" charset="0"/>
              </a:rPr>
              <a:t>: abdulrrahman-4217@limu.edu.ly</a:t>
            </a:r>
            <a:endParaRPr lang="en-US" dirty="0"/>
          </a:p>
          <a:p>
            <a:r>
              <a:rPr lang="en-US" sz="24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prepared </a:t>
            </a:r>
            <a:r>
              <a:rPr lang="en-US" sz="240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B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y : </a:t>
            </a:r>
            <a:r>
              <a:rPr lang="en-US" sz="2400" b="0" i="0" dirty="0" err="1" smtClean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Abdulrahman</a:t>
            </a:r>
            <a:r>
              <a:rPr lang="en-US" sz="2400" b="0" i="0" dirty="0" smtClean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 </a:t>
            </a:r>
            <a:r>
              <a:rPr lang="en-US" sz="2400" b="0" i="0" dirty="0" err="1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swidek</a:t>
            </a:r>
            <a:endParaRPr lang="en-US" sz="2400" b="0" i="0" dirty="0">
              <a:solidFill>
                <a:schemeClr val="tx1"/>
              </a:solidFill>
              <a:effectLst/>
              <a:latin typeface="Segoe UI Historic" panose="020B0502040204020203" pitchFamily="34" charset="0"/>
            </a:endParaRPr>
          </a:p>
          <a:p>
            <a:r>
              <a:rPr lang="en-US" sz="24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ID</a:t>
            </a:r>
            <a:r>
              <a:rPr lang="en-US" sz="2400" b="0" i="0" dirty="0" smtClean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: 4217</a:t>
            </a:r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8144F8F1-870B-9091-110E-92924BB455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496" y="-99320"/>
            <a:ext cx="2017504" cy="1591784"/>
          </a:xfrm>
          <a:prstGeom prst="rect">
            <a:avLst/>
          </a:prstGeom>
        </p:spPr>
      </p:pic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791EEBF2-7DDC-D8C9-630F-8D6C92F7B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15"/>
            <a:ext cx="1592033" cy="137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3106C-867E-2605-BE14-DE527E1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51314" y="2965765"/>
            <a:ext cx="6882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/>
              <a:t>The Non-verbal Communication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19526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88DDF-4BF1-C609-0126-81D04CF7F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63286"/>
            <a:ext cx="10050834" cy="1689962"/>
          </a:xfrm>
        </p:spPr>
        <p:txBody>
          <a:bodyPr>
            <a:normAutofit/>
          </a:bodyPr>
          <a:lstStyle/>
          <a:p>
            <a:r>
              <a:rPr lang="en-US" sz="4000" dirty="0"/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C5CD4-DCFE-EBC4-E2C1-16927999D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36" y="1314450"/>
            <a:ext cx="11247664" cy="455295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1_Introduction</a:t>
            </a:r>
          </a:p>
          <a:p>
            <a:r>
              <a:rPr lang="en-US" sz="3600" dirty="0"/>
              <a:t>2_Define non-verbal communication</a:t>
            </a:r>
          </a:p>
          <a:p>
            <a:r>
              <a:rPr lang="en-US" sz="3600" dirty="0">
                <a:latin typeface="Segoe UI Historic" panose="020B0502040204020203" pitchFamily="34" charset="0"/>
              </a:rPr>
              <a:t>4_Conclusion</a:t>
            </a:r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>
                <a:solidFill>
                  <a:schemeClr val="tx1"/>
                </a:solidFill>
                <a:latin typeface="Segoe UI Historic" panose="020B0502040204020203" pitchFamily="34" charset="0"/>
              </a:rPr>
              <a:t>5_</a:t>
            </a:r>
            <a:r>
              <a:rPr lang="en-US" sz="3600" dirty="0">
                <a:latin typeface="Segoe UI Historic" panose="020B0502040204020203" pitchFamily="34" charset="0"/>
              </a:rPr>
              <a:t>References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2C9D6D-81DF-082D-AA2D-C449847A3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3600" smtClean="0"/>
              <a:t>2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9392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3C781-F74F-05EE-16B6-1771FA52B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" y="200025"/>
            <a:ext cx="9927009" cy="1653223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Introduction:</a:t>
            </a:r>
            <a:br>
              <a:rPr lang="en-US" sz="44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87D59-B5F5-B593-C4C7-E76B52450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6" y="1476376"/>
            <a:ext cx="11830050" cy="4772024"/>
          </a:xfrm>
        </p:spPr>
        <p:txBody>
          <a:bodyPr>
            <a:normAutofit/>
          </a:bodyPr>
          <a:lstStyle/>
          <a:p>
            <a:pPr algn="justLow"/>
            <a:r>
              <a:rPr lang="en-US" sz="3600" b="0" i="0" dirty="0">
                <a:effectLst/>
                <a:latin typeface="Noto Sans" panose="020B0502040504020204" pitchFamily="34" charset="0"/>
              </a:rPr>
              <a:t>Nonverbal communication is the transfer of information through body language, facial expressions, gestures, created space and more. For example, smiling when you meet someone conveys friendliness, acceptance and openness.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B8D42-743C-82BC-68B7-822D1B4D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3600" smtClean="0"/>
              <a:t>3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80855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669FF-BBC1-3F9B-1945-23B4F3DAB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1" y="171450"/>
            <a:ext cx="9936534" cy="1681798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Why is nonverbal communication important?</a:t>
            </a:r>
            <a:br>
              <a:rPr lang="en-US" b="1" i="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D9CE6-B77B-A478-7951-674D9D642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85925"/>
            <a:ext cx="12077699" cy="4562475"/>
          </a:xfrm>
        </p:spPr>
        <p:txBody>
          <a:bodyPr>
            <a:normAutofit/>
          </a:bodyPr>
          <a:lstStyle/>
          <a:p>
            <a:pPr algn="justLow"/>
            <a:r>
              <a:rPr lang="en-US" sz="3600" b="0" i="0" dirty="0">
                <a:effectLst/>
                <a:latin typeface="Noto Sans" panose="020B0502040504020204" pitchFamily="34" charset="0"/>
              </a:rPr>
              <a:t>Nonverbal communication is important because it gives us valuable information about a situation, including how a person might be feeling, how someone receives information and how to approach a person or group of people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0C58F-FED4-5254-4EFB-F0BBA83B5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3600" smtClean="0"/>
              <a:t>4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7885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36424-A8F7-B8A5-336E-2445D7BAD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" y="295729"/>
            <a:ext cx="9927009" cy="1557519"/>
          </a:xfrm>
        </p:spPr>
        <p:txBody>
          <a:bodyPr/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Types of nonverbal communication:</a:t>
            </a:r>
            <a:br>
              <a:rPr lang="en-US" b="1" i="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B0F5-F4C8-0206-0E87-072C1389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1495426"/>
            <a:ext cx="11725275" cy="4752974"/>
          </a:xfrm>
        </p:spPr>
        <p:txBody>
          <a:bodyPr>
            <a:normAutofit/>
          </a:bodyPr>
          <a:lstStyle/>
          <a:p>
            <a:r>
              <a:rPr lang="en-US" sz="3600" b="1" i="0" dirty="0">
                <a:effectLst/>
                <a:latin typeface="Noto Sans" panose="020B0502040504020204" pitchFamily="34" charset="0"/>
              </a:rPr>
              <a:t>1. Body </a:t>
            </a:r>
            <a:r>
              <a:rPr lang="en-US" sz="3600" b="1" i="0" dirty="0" smtClean="0">
                <a:effectLst/>
                <a:latin typeface="Noto Sans" panose="020B0502040504020204" pitchFamily="34" charset="0"/>
              </a:rPr>
              <a:t>language: is</a:t>
            </a:r>
            <a:r>
              <a:rPr lang="en-US" sz="3600" b="0" i="0" dirty="0" smtClean="0">
                <a:effectLst/>
                <a:latin typeface="Noto Sans" panose="020B0502040504020204" pitchFamily="34" charset="0"/>
              </a:rPr>
              <a:t> </a:t>
            </a:r>
            <a:r>
              <a:rPr lang="en-US" sz="3600" b="0" i="0" dirty="0">
                <a:effectLst/>
                <a:latin typeface="Noto Sans" panose="020B0502040504020204" pitchFamily="34" charset="0"/>
              </a:rPr>
              <a:t>the way someone positions their body depending on the situation</a:t>
            </a:r>
          </a:p>
          <a:p>
            <a:r>
              <a:rPr lang="en-US" sz="3600" b="1" i="0" dirty="0">
                <a:effectLst/>
                <a:latin typeface="Noto Sans" panose="020B0502040504020204" pitchFamily="34" charset="0"/>
              </a:rPr>
              <a:t>2. </a:t>
            </a:r>
            <a:r>
              <a:rPr lang="en-US" sz="3600" b="1" i="0" dirty="0" smtClean="0">
                <a:effectLst/>
                <a:latin typeface="Noto Sans" panose="020B0502040504020204" pitchFamily="34" charset="0"/>
              </a:rPr>
              <a:t>Movement: The</a:t>
            </a:r>
            <a:r>
              <a:rPr lang="en-US" sz="3600" b="0" i="0" dirty="0" smtClean="0">
                <a:effectLst/>
                <a:latin typeface="Noto Sans" panose="020B0502040504020204" pitchFamily="34" charset="0"/>
              </a:rPr>
              <a:t> </a:t>
            </a:r>
            <a:r>
              <a:rPr lang="en-US" sz="3600" b="0" i="0" dirty="0">
                <a:effectLst/>
                <a:latin typeface="Noto Sans" panose="020B0502040504020204" pitchFamily="34" charset="0"/>
              </a:rPr>
              <a:t>way you move your arms and legs such as walking quickly or slowly, standing</a:t>
            </a:r>
          </a:p>
          <a:p>
            <a:r>
              <a:rPr lang="en-US" sz="3600" b="1" i="0" dirty="0">
                <a:effectLst/>
                <a:latin typeface="Noto Sans" panose="020B0502040504020204" pitchFamily="34" charset="0"/>
              </a:rPr>
              <a:t>3. </a:t>
            </a:r>
            <a:r>
              <a:rPr lang="en-US" sz="3600" b="1" i="0" dirty="0" smtClean="0">
                <a:effectLst/>
                <a:latin typeface="Noto Sans" panose="020B0502040504020204" pitchFamily="34" charset="0"/>
              </a:rPr>
              <a:t>Posture: The</a:t>
            </a:r>
            <a:r>
              <a:rPr lang="en-US" sz="3600" b="0" i="0" dirty="0" smtClean="0">
                <a:effectLst/>
                <a:latin typeface="Noto Sans" panose="020B0502040504020204" pitchFamily="34" charset="0"/>
              </a:rPr>
              <a:t> </a:t>
            </a:r>
            <a:r>
              <a:rPr lang="en-US" sz="3600" b="0" i="0" dirty="0">
                <a:effectLst/>
                <a:latin typeface="Noto Sans" panose="020B0502040504020204" pitchFamily="34" charset="0"/>
              </a:rPr>
              <a:t>way you sit or stand can also communicate your comfort level,</a:t>
            </a:r>
            <a:endParaRPr lang="en-US" sz="3600" b="1" i="0" dirty="0">
              <a:effectLst/>
              <a:latin typeface="Noto Sans" panose="020B0502040504020204" pitchFamily="34" charset="0"/>
            </a:endParaRPr>
          </a:p>
          <a:p>
            <a:endParaRPr lang="en-US" sz="3600" b="1" i="0" dirty="0">
              <a:effectLst/>
              <a:latin typeface="Noto Sans" panose="020B0502040504020204" pitchFamily="34" charset="0"/>
            </a:endParaRPr>
          </a:p>
          <a:p>
            <a:endParaRPr lang="en-US" b="1" i="0" dirty="0">
              <a:solidFill>
                <a:srgbClr val="2D2D2D"/>
              </a:solidFill>
              <a:effectLst/>
              <a:latin typeface="Noto Sans" panose="020B050204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E62F8-031D-8FCA-5072-A62613635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3600" smtClean="0"/>
              <a:t>5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0902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0799-14C4-47C4-8677-19B19C519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123825"/>
            <a:ext cx="11287125" cy="1566863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Using nonverbal communication in an interview:</a:t>
            </a:r>
            <a:br>
              <a:rPr lang="en-US" b="1" i="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54C02-C66D-8C27-0641-18426C2D5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62592"/>
            <a:ext cx="11801475" cy="4385807"/>
          </a:xfrm>
        </p:spPr>
        <p:txBody>
          <a:bodyPr>
            <a:normAutofit/>
          </a:bodyPr>
          <a:lstStyle/>
          <a:p>
            <a:r>
              <a:rPr lang="en-US" sz="3600" b="0" i="0" dirty="0">
                <a:effectLst/>
                <a:latin typeface="Noto Sans" panose="020B0502040504020204" pitchFamily="34" charset="0"/>
              </a:rPr>
              <a:t>Nonverbal communication is an essential part of the interview. It is important both to read and interpret the nonverbal cues of your interviewers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CDE83-6202-1D1E-3ECB-E1C8D8814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3600" smtClean="0"/>
              <a:t>6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1414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D6518-1CE6-6903-6514-188A680D3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46957"/>
            <a:ext cx="11353800" cy="1167493"/>
          </a:xfrm>
        </p:spPr>
        <p:txBody>
          <a:bodyPr/>
          <a:lstStyle/>
          <a:p>
            <a:r>
              <a:rPr lang="en-US" sz="4400" dirty="0">
                <a:latin typeface="Segoe UI Historic" panose="020B0502040204020203" pitchFamily="34" charset="0"/>
              </a:rPr>
              <a:t>Conclusion: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13183-939B-46BA-54F7-E98CBA2BB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779" y="1518557"/>
            <a:ext cx="12004221" cy="4658406"/>
          </a:xfrm>
        </p:spPr>
        <p:txBody>
          <a:bodyPr>
            <a:normAutofit/>
          </a:bodyPr>
          <a:lstStyle/>
          <a:p>
            <a:r>
              <a:rPr lang="en-US" sz="3600" b="0" i="0" dirty="0">
                <a:effectLst/>
                <a:latin typeface="Noto Sans" panose="020B0502040504020204" pitchFamily="34" charset="0"/>
              </a:rPr>
              <a:t>why it's important, how to read it and how you can improve your own nonverbal communication skills.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E5F3B-9213-323D-46A5-43FC326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3600" smtClean="0"/>
              <a:t>7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93094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8B94-E752-88AE-1F33-D7BD8E015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1" y="295729"/>
            <a:ext cx="9955584" cy="1557519"/>
          </a:xfrm>
        </p:spPr>
        <p:txBody>
          <a:bodyPr/>
          <a:lstStyle/>
          <a:p>
            <a:r>
              <a:rPr lang="en-US" sz="4400" dirty="0">
                <a:latin typeface="Segoe UI Historic" panose="020B0502040204020203" pitchFamily="34" charset="0"/>
              </a:rPr>
              <a:t>References: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8EC5-F58D-3ABF-1072-218651776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1" y="1219200"/>
            <a:ext cx="11639549" cy="5029200"/>
          </a:xfrm>
        </p:spPr>
        <p:txBody>
          <a:bodyPr/>
          <a:lstStyle/>
          <a:p>
            <a:r>
              <a:rPr lang="en-US" i="1" dirty="0">
                <a:effectLst/>
              </a:rPr>
              <a:t>9 types of nonverbal communication and how to understand them</a:t>
            </a:r>
            <a:r>
              <a:rPr lang="en-US" dirty="0">
                <a:effectLst/>
              </a:rPr>
              <a:t>. (n.d.). Retrieved November 22, 2022, from https://www.indeed.com/career-advice/career-development/nonverbal-communication-skills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E72D0-71E3-F0B1-E22F-FA6DF6E99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70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4BF8-7E5B-5F3C-EF63-6C3ED82F9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" y="2052918"/>
            <a:ext cx="10772775" cy="4195481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37ACD-7258-3C48-5561-6890B997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453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253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Noto Sans</vt:lpstr>
      <vt:lpstr>Segoe UI Historic</vt:lpstr>
      <vt:lpstr>Wingdings 3</vt:lpstr>
      <vt:lpstr>Ion</vt:lpstr>
      <vt:lpstr>Libyan International Medical University Faculty of Business Administration </vt:lpstr>
      <vt:lpstr>Contents:</vt:lpstr>
      <vt:lpstr>Introduction: </vt:lpstr>
      <vt:lpstr>Why is nonverbal communication important? </vt:lpstr>
      <vt:lpstr>Types of nonverbal communication: </vt:lpstr>
      <vt:lpstr>Using nonverbal communication in an interview: </vt:lpstr>
      <vt:lpstr>Conclusion:</vt:lpstr>
      <vt:lpstr>References: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 </dc:title>
  <dc:creator>zubeir laenghi</dc:creator>
  <cp:lastModifiedBy>Maher Fattouh</cp:lastModifiedBy>
  <cp:revision>4</cp:revision>
  <dcterms:created xsi:type="dcterms:W3CDTF">2022-11-22T17:27:10Z</dcterms:created>
  <dcterms:modified xsi:type="dcterms:W3CDTF">2023-03-05T07:21:08Z</dcterms:modified>
</cp:coreProperties>
</file>