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embeddedFontLst>
    <p:embeddedFont>
      <p:font typeface="Gill Sans" panose="020B0604020202020204" charset="0"/>
      <p:regular r:id="rId12"/>
      <p:bold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J7oA5hp3rVuNSDR7wLX0okfV6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1"/>
          <p:cNvSpPr txBox="1"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Gill Sans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dk1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11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ftr" idx="11"/>
          </p:nvPr>
        </p:nvSpPr>
        <p:spPr>
          <a:xfrm>
            <a:off x="2416500" y="329307"/>
            <a:ext cx="49739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sldNum" idx="12"/>
          </p:nvPr>
        </p:nvSpPr>
        <p:spPr>
          <a:xfrm>
            <a:off x="1437664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0" name="Google Shape;20;p11"/>
          <p:cNvCxnSpPr/>
          <p:nvPr/>
        </p:nvCxnSpPr>
        <p:spPr>
          <a:xfrm>
            <a:off x="2417780" y="3528542"/>
            <a:ext cx="863707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body" idx="1"/>
          </p:nvPr>
        </p:nvSpPr>
        <p:spPr>
          <a:xfrm rot="5400000">
            <a:off x="4527910" y="-1060599"/>
            <a:ext cx="3450613" cy="96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0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0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0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8" name="Google Shape;88;p20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1"/>
          <p:cNvSpPr txBox="1">
            <a:spLocks noGrp="1"/>
          </p:cNvSpPr>
          <p:nvPr>
            <p:ph type="title"/>
          </p:nvPr>
        </p:nvSpPr>
        <p:spPr>
          <a:xfrm rot="5400000">
            <a:off x="7917038" y="2321047"/>
            <a:ext cx="4659889" cy="16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1"/>
          <p:cNvSpPr txBox="1">
            <a:spLocks noGrp="1"/>
          </p:cNvSpPr>
          <p:nvPr>
            <p:ph type="body" idx="1"/>
          </p:nvPr>
        </p:nvSpPr>
        <p:spPr>
          <a:xfrm rot="5400000">
            <a:off x="3029143" y="-785498"/>
            <a:ext cx="4659889" cy="7828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21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1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1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95" name="Google Shape;95;p21"/>
          <p:cNvCxnSpPr/>
          <p:nvPr/>
        </p:nvCxnSpPr>
        <p:spPr>
          <a:xfrm>
            <a:off x="9439111" y="798973"/>
            <a:ext cx="0" cy="4659889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2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7" name="Google Shape;27;p12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3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4"/>
          <p:cNvSpPr txBox="1"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4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8" name="Google Shape;38;p14"/>
          <p:cNvCxnSpPr/>
          <p:nvPr/>
        </p:nvCxnSpPr>
        <p:spPr>
          <a:xfrm>
            <a:off x="1454239" y="3804985"/>
            <a:ext cx="8630446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5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body" idx="2"/>
          </p:nvPr>
        </p:nvSpPr>
        <p:spPr>
          <a:xfrm>
            <a:off x="6413771" y="2017343"/>
            <a:ext cx="4645152" cy="344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6" name="Google Shape;46;p15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6"/>
          <p:cNvSpPr txBox="1"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16"/>
          <p:cNvSpPr txBox="1">
            <a:spLocks noGrp="1"/>
          </p:cNvSpPr>
          <p:nvPr>
            <p:ph type="body" idx="2"/>
          </p:nvPr>
        </p:nvSpPr>
        <p:spPr>
          <a:xfrm>
            <a:off x="1447191" y="2824269"/>
            <a:ext cx="4645152" cy="2644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body" idx="3"/>
          </p:nvPr>
        </p:nvSpPr>
        <p:spPr>
          <a:xfrm>
            <a:off x="6412362" y="2023003"/>
            <a:ext cx="4645152" cy="802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body" idx="4"/>
          </p:nvPr>
        </p:nvSpPr>
        <p:spPr>
          <a:xfrm>
            <a:off x="6412362" y="2821491"/>
            <a:ext cx="4645152" cy="2637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6" name="Google Shape;56;p16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7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62" name="Google Shape;62;p17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8"/>
          <p:cNvSpPr txBox="1"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body" idx="1"/>
          </p:nvPr>
        </p:nvSpPr>
        <p:spPr>
          <a:xfrm>
            <a:off x="5043714" y="798974"/>
            <a:ext cx="6012470" cy="4658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8"/>
          <p:cNvSpPr txBox="1">
            <a:spLocks noGrp="1"/>
          </p:cNvSpPr>
          <p:nvPr>
            <p:ph type="body" idx="2"/>
          </p:nvPr>
        </p:nvSpPr>
        <p:spPr>
          <a:xfrm>
            <a:off x="1444671" y="3205491"/>
            <a:ext cx="3275013" cy="2248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0" name="Google Shape;70;p18"/>
          <p:cNvCxnSpPr/>
          <p:nvPr/>
        </p:nvCxnSpPr>
        <p:spPr>
          <a:xfrm>
            <a:off x="1448280" y="3205491"/>
            <a:ext cx="3269490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19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73" name="Google Shape;73;p19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  <a:lin ang="5400000" scaled="0"/>
            </a:gradFill>
            <a:ln>
              <a:noFill/>
            </a:ln>
            <a:effectLst>
              <a:outerShdw blurRad="127000" dist="228600" dir="4740000" sx="98000" sy="98000" algn="tl" rotWithShape="0">
                <a:srgbClr val="000000">
                  <a:alpha val="3372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9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ap="flat" cmpd="sng">
              <a:solidFill>
                <a:srgbClr val="19191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>
            <a:spLocks noGrp="1"/>
          </p:cNvSpPr>
          <p:nvPr>
            <p:ph type="pic" idx="2"/>
          </p:nvPr>
        </p:nvSpPr>
        <p:spPr>
          <a:xfrm>
            <a:off x="8124389" y="1122542"/>
            <a:ext cx="2791171" cy="3866327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77" name="Google Shape;77;p19"/>
          <p:cNvSpPr txBox="1">
            <a:spLocks noGrp="1"/>
          </p:cNvSpPr>
          <p:nvPr>
            <p:ph type="body" idx="1"/>
          </p:nvPr>
        </p:nvSpPr>
        <p:spPr>
          <a:xfrm>
            <a:off x="1450329" y="3145992"/>
            <a:ext cx="5524404" cy="2003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dt" idx="10"/>
          </p:nvPr>
        </p:nvSpPr>
        <p:spPr>
          <a:xfrm>
            <a:off x="1447382" y="5469856"/>
            <a:ext cx="5527351" cy="320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ftr" idx="11"/>
          </p:nvPr>
        </p:nvSpPr>
        <p:spPr>
          <a:xfrm>
            <a:off x="1447382" y="318640"/>
            <a:ext cx="5541004" cy="32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1" name="Google Shape;81;p19"/>
          <p:cNvCxnSpPr/>
          <p:nvPr/>
        </p:nvCxnSpPr>
        <p:spPr>
          <a:xfrm>
            <a:off x="1447382" y="3143605"/>
            <a:ext cx="552735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BE9E6"/>
            </a:gs>
            <a:gs pos="100000">
              <a:srgbClr val="C9C5C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>
            <a:gsLst>
              <a:gs pos="0">
                <a:srgbClr val="DFDBD5">
                  <a:alpha val="0"/>
                </a:srgbClr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7;p10"/>
          <p:cNvPicPr preferRelativeResize="0"/>
          <p:nvPr/>
        </p:nvPicPr>
        <p:blipFill rotWithShape="1">
          <a:blip r:embed="rId13">
            <a:alphaModFix/>
          </a:blip>
          <a:srcRect t="1538" b="-1538"/>
          <a:stretch/>
        </p:blipFill>
        <p:spPr>
          <a:xfrm>
            <a:off x="0" y="6126480"/>
            <a:ext cx="121920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0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10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42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30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" name="Google Shape;13;p10"/>
          <p:cNvCxnSpPr/>
          <p:nvPr/>
        </p:nvCxnSpPr>
        <p:spPr>
          <a:xfrm>
            <a:off x="0" y="6128413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00001">
                <a:alpha val="2000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onsume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indeed.com/career-advice/career-development/consumer-markets-example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"/>
          <p:cNvSpPr txBox="1">
            <a:spLocks noGrp="1"/>
          </p:cNvSpPr>
          <p:nvPr>
            <p:ph type="ctrTitle"/>
          </p:nvPr>
        </p:nvSpPr>
        <p:spPr>
          <a:xfrm>
            <a:off x="1795241" y="824630"/>
            <a:ext cx="8637073" cy="254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Gill Sans"/>
              <a:buNone/>
            </a:pPr>
            <a:r>
              <a:rPr lang="en-US" sz="4800" cap="none" dirty="0"/>
              <a:t>CONSUMER MARKET</a:t>
            </a:r>
            <a:endParaRPr sz="4800" dirty="0"/>
          </a:p>
        </p:txBody>
      </p:sp>
      <p:sp>
        <p:nvSpPr>
          <p:cNvPr id="101" name="Google Shape;101;p1"/>
          <p:cNvSpPr txBox="1">
            <a:spLocks noGrp="1"/>
          </p:cNvSpPr>
          <p:nvPr>
            <p:ph type="subTitle" idx="1"/>
          </p:nvPr>
        </p:nvSpPr>
        <p:spPr>
          <a:xfrm>
            <a:off x="121342" y="5232656"/>
            <a:ext cx="8637072" cy="977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000"/>
            </a:pPr>
            <a:r>
              <a:rPr lang="en-US" sz="2000" dirty="0"/>
              <a:t>NAME: </a:t>
            </a:r>
            <a:r>
              <a:rPr lang="en-US" sz="2000" dirty="0"/>
              <a:t>Ali </a:t>
            </a:r>
            <a:r>
              <a:rPr lang="en-US" sz="2000" dirty="0" err="1" smtClean="0"/>
              <a:t>Bubaker</a:t>
            </a:r>
            <a:endParaRPr lang="en-US" sz="2000" dirty="0" smtClean="0"/>
          </a:p>
          <a:p>
            <a:pPr marL="0" lvl="0" indent="0">
              <a:spcBef>
                <a:spcPts val="0"/>
              </a:spcBef>
              <a:buSzPts val="2000"/>
            </a:pPr>
            <a:r>
              <a:rPr lang="en-US" sz="2000" dirty="0" smtClean="0"/>
              <a:t>ID:3329</a:t>
            </a:r>
            <a:endParaRPr dirty="0"/>
          </a:p>
          <a:p>
            <a:pPr marL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000" dirty="0"/>
              <a:t>EMAIL: ALI_3329@LIMU.EDU.LY</a:t>
            </a:r>
            <a:endParaRPr dirty="0"/>
          </a:p>
        </p:txBody>
      </p:sp>
      <p:pic>
        <p:nvPicPr>
          <p:cNvPr id="102" name="Google Shape;102;p1" descr="Logo, company n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71445" y="2610"/>
            <a:ext cx="1623165" cy="1644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 descr="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88" y="-1631"/>
            <a:ext cx="1652523" cy="165252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"/>
          <p:cNvSpPr txBox="1"/>
          <p:nvPr/>
        </p:nvSpPr>
        <p:spPr>
          <a:xfrm>
            <a:off x="1770346" y="434236"/>
            <a:ext cx="80667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LIBYAN INTERNATIONAL MEDICAL UNIVERSITY FACULTY OF BUSINESS </a:t>
            </a:r>
            <a:r>
              <a:rPr lang="en-US" sz="2800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ADMINISTRATION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 </a:t>
            </a:r>
            <a:endParaRPr sz="1800" b="0" i="0" u="none" strike="noStrike" cap="none" dirty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OBJECTIVES</a:t>
            </a:r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WHO ARE THE COSUMER </a:t>
            </a:r>
            <a:endParaRPr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WHAT IS MEANTV BY CONSUMER MARKET</a:t>
            </a:r>
            <a:endParaRPr/>
          </a:p>
        </p:txBody>
      </p:sp>
      <p:sp>
        <p:nvSpPr>
          <p:cNvPr id="111" name="Google Shape;111;p2"/>
          <p:cNvSpPr txBox="1">
            <a:spLocks noGrp="1"/>
          </p:cNvSpPr>
          <p:nvPr>
            <p:ph type="sldNum" idx="12"/>
          </p:nvPr>
        </p:nvSpPr>
        <p:spPr>
          <a:xfrm>
            <a:off x="11273320" y="555886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TABLE OF CONTENT </a:t>
            </a:r>
            <a:endParaRPr/>
          </a:p>
        </p:txBody>
      </p:sp>
      <p:sp>
        <p:nvSpPr>
          <p:cNvPr id="117" name="Google Shape;117;p3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2800"/>
              <a:t>Consumer </a:t>
            </a:r>
            <a:endParaRPr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2800"/>
              <a:t>Consumer Market </a:t>
            </a:r>
            <a:endParaRPr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2800"/>
              <a:t>4 Main consumer market</a:t>
            </a:r>
            <a:endParaRPr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2800"/>
              <a:t>Conclusion </a:t>
            </a:r>
            <a:endParaRPr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2800"/>
              <a:t>Refrences</a:t>
            </a:r>
            <a:endParaRPr sz="2800"/>
          </a:p>
        </p:txBody>
      </p:sp>
      <p:sp>
        <p:nvSpPr>
          <p:cNvPr id="118" name="Google Shape;118;p3"/>
          <p:cNvSpPr txBox="1">
            <a:spLocks noGrp="1"/>
          </p:cNvSpPr>
          <p:nvPr>
            <p:ph type="sldNum" idx="12"/>
          </p:nvPr>
        </p:nvSpPr>
        <p:spPr>
          <a:xfrm>
            <a:off x="11273320" y="5611055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COSUMER</a:t>
            </a:r>
            <a:endParaRPr/>
          </a:p>
        </p:txBody>
      </p:sp>
      <p:sp>
        <p:nvSpPr>
          <p:cNvPr id="124" name="Google Shape;124;p4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A consumer is a person or a group who intends to order, orders, or uses purchased goods, products, or services primarily for personal, social, family, household and similar needs, not directly related to entrepreneurial or business activities.</a:t>
            </a:r>
            <a:endParaRPr sz="2800"/>
          </a:p>
        </p:txBody>
      </p:sp>
      <p:sp>
        <p:nvSpPr>
          <p:cNvPr id="125" name="Google Shape;125;p4"/>
          <p:cNvSpPr txBox="1">
            <a:spLocks noGrp="1"/>
          </p:cNvSpPr>
          <p:nvPr>
            <p:ph type="sldNum" idx="12"/>
          </p:nvPr>
        </p:nvSpPr>
        <p:spPr>
          <a:xfrm>
            <a:off x="11283759" y="5631932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COSUMER MARKET</a:t>
            </a:r>
            <a:endParaRPr/>
          </a:p>
        </p:txBody>
      </p:sp>
      <p:sp>
        <p:nvSpPr>
          <p:cNvPr id="131" name="Google Shape;131;p5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/>
            </a:r>
            <a:br>
              <a:rPr lang="en-US" sz="2800"/>
            </a:br>
            <a:r>
              <a:rPr lang="en-US" sz="2800"/>
              <a:t>A consumer market is </a:t>
            </a:r>
            <a:r>
              <a:rPr lang="en-US" sz="2800" b="1"/>
              <a:t>a market when individuals purchase products or services for their own personal use, as opposed to buying it to sell themselves</a:t>
            </a:r>
            <a:r>
              <a:rPr lang="en-US" sz="2800"/>
              <a:t>. Consumer markets consist primarily of products that people use as part of their everyday lives</a:t>
            </a:r>
            <a:endParaRPr sz="2800"/>
          </a:p>
        </p:txBody>
      </p:sp>
      <p:sp>
        <p:nvSpPr>
          <p:cNvPr id="132" name="Google Shape;132;p5"/>
          <p:cNvSpPr txBox="1">
            <a:spLocks noGrp="1"/>
          </p:cNvSpPr>
          <p:nvPr>
            <p:ph type="sldNum" idx="12"/>
          </p:nvPr>
        </p:nvSpPr>
        <p:spPr>
          <a:xfrm>
            <a:off x="11377704" y="5611055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4 MAIN CONSUMER MARKET</a:t>
            </a:r>
            <a:endParaRPr/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arenR"/>
            </a:pPr>
            <a:r>
              <a:rPr lang="en-US" sz="2400"/>
              <a:t/>
            </a:r>
            <a:br>
              <a:rPr lang="en-US" sz="2400"/>
            </a:br>
            <a:r>
              <a:rPr lang="en-US" sz="2400"/>
              <a:t>Food And Beverages</a:t>
            </a:r>
            <a:endParaRPr sz="2400"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400"/>
              <a:buAutoNum type="arabicParenR"/>
            </a:pPr>
            <a:r>
              <a:rPr lang="en-US" sz="2400"/>
              <a:t>Retail</a:t>
            </a:r>
            <a:endParaRPr sz="2400"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400"/>
              <a:buAutoNum type="arabicParenR"/>
            </a:pPr>
            <a:r>
              <a:rPr lang="en-US" sz="2400"/>
              <a:t>Consumer Products</a:t>
            </a:r>
            <a:endParaRPr sz="2400"/>
          </a:p>
          <a:p>
            <a:pPr marL="457200" lvl="0" indent="-457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400"/>
              <a:buAutoNum type="arabicParenR"/>
            </a:pPr>
            <a:r>
              <a:rPr lang="en-US" sz="2400"/>
              <a:t>Transportation</a:t>
            </a:r>
            <a:endParaRPr sz="2400"/>
          </a:p>
          <a:p>
            <a:pPr marL="457200" lvl="0" indent="-3302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139" name="Google Shape;139;p6"/>
          <p:cNvSpPr txBox="1">
            <a:spLocks noGrp="1"/>
          </p:cNvSpPr>
          <p:nvPr>
            <p:ph type="sldNum" idx="12"/>
          </p:nvPr>
        </p:nvSpPr>
        <p:spPr>
          <a:xfrm>
            <a:off x="11294197" y="5631932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145" name="Google Shape;145;p7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To sum up consumer market is the need for the consumer the things that he need or the thing that make him satisfied </a:t>
            </a:r>
            <a:endParaRPr/>
          </a:p>
        </p:txBody>
      </p:sp>
      <p:sp>
        <p:nvSpPr>
          <p:cNvPr id="146" name="Google Shape;146;p7"/>
          <p:cNvSpPr txBox="1">
            <a:spLocks noGrp="1"/>
          </p:cNvSpPr>
          <p:nvPr>
            <p:ph type="sldNum" idx="12"/>
          </p:nvPr>
        </p:nvSpPr>
        <p:spPr>
          <a:xfrm>
            <a:off x="11377704" y="5631932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REFRANCES </a:t>
            </a:r>
            <a:endParaRPr/>
          </a:p>
        </p:txBody>
      </p:sp>
      <p:sp>
        <p:nvSpPr>
          <p:cNvPr id="152" name="Google Shape;152;p8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Wikimedia Foundation. (2022, April 11). </a:t>
            </a:r>
            <a:r>
              <a:rPr lang="en-US" i="1"/>
              <a:t>Consumer</a:t>
            </a:r>
            <a:r>
              <a:rPr lang="en-US"/>
              <a:t>. Wikipedia. Retrieved April 13, 2022, from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https://en.wikipedia.org/wiki/Consumer</a:t>
            </a:r>
            <a:r>
              <a:rPr lang="en-US"/>
              <a:t> 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 i="1"/>
              <a:t>Consumer Markets </a:t>
            </a:r>
            <a:r>
              <a:rPr lang="en-US"/>
              <a:t>. Indeed Career Guide. (n.d.). Retrieved April 13, 2022, from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https://www.indeed.com/career-advice/career-development/consumer-markets-examples</a:t>
            </a:r>
            <a:r>
              <a:rPr lang="en-US"/>
              <a:t> </a:t>
            </a:r>
            <a:endParaRPr/>
          </a:p>
          <a:p>
            <a:pPr marL="228600" lvl="0" indent="-101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153" name="Google Shape;153;p8"/>
          <p:cNvSpPr txBox="1">
            <a:spLocks noGrp="1"/>
          </p:cNvSpPr>
          <p:nvPr>
            <p:ph type="sldNum" idx="12"/>
          </p:nvPr>
        </p:nvSpPr>
        <p:spPr>
          <a:xfrm>
            <a:off x="11315074" y="5600617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"/>
          <p:cNvSpPr txBox="1"/>
          <p:nvPr/>
        </p:nvSpPr>
        <p:spPr>
          <a:xfrm>
            <a:off x="3691003" y="2156564"/>
            <a:ext cx="4893500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THANK YOU</a:t>
            </a:r>
            <a:endParaRPr sz="8000" b="0" i="0" u="none" strike="noStrike" cap="non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59" name="Google Shape;159;p9"/>
          <p:cNvSpPr txBox="1">
            <a:spLocks noGrp="1"/>
          </p:cNvSpPr>
          <p:nvPr>
            <p:ph type="sldNum" idx="12"/>
          </p:nvPr>
        </p:nvSpPr>
        <p:spPr>
          <a:xfrm>
            <a:off x="11085430" y="5684124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rgbClr val="000000"/>
      </a:dk1>
      <a:lt1>
        <a:srgbClr val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Widescreen</PresentationFormat>
  <Paragraphs>37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Gill Sans</vt:lpstr>
      <vt:lpstr>Arial</vt:lpstr>
      <vt:lpstr>Gallery</vt:lpstr>
      <vt:lpstr>CONSUMER MARKET</vt:lpstr>
      <vt:lpstr>OBJECTIVES</vt:lpstr>
      <vt:lpstr>TABLE OF CONTENT </vt:lpstr>
      <vt:lpstr>COSUMER</vt:lpstr>
      <vt:lpstr>COSUMER MARKET</vt:lpstr>
      <vt:lpstr>4 MAIN CONSUMER MARKET</vt:lpstr>
      <vt:lpstr>CONCLUSION</vt:lpstr>
      <vt:lpstr>REFRANCES 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CONSUMER MARKET</dc:title>
  <cp:lastModifiedBy>Maher Fattouh</cp:lastModifiedBy>
  <cp:revision>1</cp:revision>
  <dcterms:created xsi:type="dcterms:W3CDTF">2022-04-13T11:17:23Z</dcterms:created>
  <dcterms:modified xsi:type="dcterms:W3CDTF">2022-06-06T08:20:23Z</dcterms:modified>
</cp:coreProperties>
</file>