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7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394" r:id="rId12"/>
    <p:sldId id="272" r:id="rId13"/>
    <p:sldId id="274" r:id="rId14"/>
    <p:sldId id="276" r:id="rId15"/>
    <p:sldId id="278" r:id="rId16"/>
    <p:sldId id="280" r:id="rId17"/>
    <p:sldId id="282" r:id="rId18"/>
    <p:sldId id="284" r:id="rId19"/>
    <p:sldId id="286" r:id="rId20"/>
    <p:sldId id="288" r:id="rId21"/>
    <p:sldId id="290" r:id="rId22"/>
    <p:sldId id="291" r:id="rId23"/>
    <p:sldId id="293" r:id="rId24"/>
    <p:sldId id="295" r:id="rId25"/>
    <p:sldId id="297" r:id="rId26"/>
    <p:sldId id="299" r:id="rId27"/>
    <p:sldId id="301" r:id="rId28"/>
    <p:sldId id="303" r:id="rId29"/>
    <p:sldId id="305" r:id="rId30"/>
    <p:sldId id="393" r:id="rId31"/>
    <p:sldId id="308" r:id="rId32"/>
    <p:sldId id="310" r:id="rId33"/>
    <p:sldId id="312" r:id="rId34"/>
    <p:sldId id="314" r:id="rId35"/>
    <p:sldId id="316" r:id="rId36"/>
    <p:sldId id="318" r:id="rId37"/>
    <p:sldId id="319" r:id="rId38"/>
    <p:sldId id="321" r:id="rId39"/>
    <p:sldId id="325" r:id="rId40"/>
    <p:sldId id="327" r:id="rId41"/>
    <p:sldId id="328" r:id="rId42"/>
    <p:sldId id="331" r:id="rId43"/>
    <p:sldId id="333" r:id="rId44"/>
    <p:sldId id="357" r:id="rId45"/>
    <p:sldId id="359" r:id="rId46"/>
    <p:sldId id="361" r:id="rId47"/>
    <p:sldId id="335" r:id="rId48"/>
    <p:sldId id="337" r:id="rId49"/>
    <p:sldId id="339" r:id="rId50"/>
    <p:sldId id="341" r:id="rId51"/>
    <p:sldId id="343" r:id="rId52"/>
    <p:sldId id="345" r:id="rId53"/>
    <p:sldId id="347" r:id="rId54"/>
    <p:sldId id="349" r:id="rId55"/>
    <p:sldId id="351" r:id="rId56"/>
    <p:sldId id="353" r:id="rId57"/>
    <p:sldId id="355" r:id="rId58"/>
    <p:sldId id="362" r:id="rId59"/>
    <p:sldId id="364" r:id="rId60"/>
    <p:sldId id="366" r:id="rId61"/>
    <p:sldId id="368" r:id="rId62"/>
    <p:sldId id="370" r:id="rId63"/>
    <p:sldId id="372" r:id="rId64"/>
    <p:sldId id="374" r:id="rId65"/>
    <p:sldId id="376" r:id="rId66"/>
    <p:sldId id="378" r:id="rId67"/>
    <p:sldId id="380" r:id="rId68"/>
    <p:sldId id="382" r:id="rId69"/>
    <p:sldId id="384" r:id="rId70"/>
    <p:sldId id="386" r:id="rId71"/>
    <p:sldId id="388" r:id="rId72"/>
    <p:sldId id="390" r:id="rId73"/>
    <p:sldId id="392" r:id="rId7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82C9F8B-CF5C-400F-B6FB-12F299B991E7}" type="datetimeFigureOut">
              <a:rPr lang="ar-SA" smtClean="0"/>
              <a:pPr/>
              <a:t>28/03/1442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FC00C5D-2C5D-4561-AB45-8D437003528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074F91-7EBD-40C3-ADBF-56688C8E4261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279BEC-B20D-49E8-877A-8D7A4836E985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F23B3F-ACCA-486C-B370-2215CA922783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A1CAD3-EDB5-4AE8-86FE-96D04D70CFB9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0815-E95D-4A3E-B055-256217478F04}" type="datetimeFigureOut">
              <a:rPr lang="ar-SA" smtClean="0"/>
              <a:pPr/>
              <a:t>28/03/1442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AECE2-5276-43B8-8F7E-58F3FCE9F5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0815-E95D-4A3E-B055-256217478F04}" type="datetimeFigureOut">
              <a:rPr lang="ar-SA" smtClean="0"/>
              <a:pPr/>
              <a:t>28/03/1442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AECE2-5276-43B8-8F7E-58F3FCE9F5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0815-E95D-4A3E-B055-256217478F04}" type="datetimeFigureOut">
              <a:rPr lang="ar-SA" smtClean="0"/>
              <a:pPr/>
              <a:t>28/03/1442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AECE2-5276-43B8-8F7E-58F3FCE9F5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0815-E95D-4A3E-B055-256217478F04}" type="datetimeFigureOut">
              <a:rPr lang="ar-SA" smtClean="0"/>
              <a:pPr/>
              <a:t>28/03/1442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AECE2-5276-43B8-8F7E-58F3FCE9F5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0815-E95D-4A3E-B055-256217478F04}" type="datetimeFigureOut">
              <a:rPr lang="ar-SA" smtClean="0"/>
              <a:pPr/>
              <a:t>28/03/1442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AECE2-5276-43B8-8F7E-58F3FCE9F5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0815-E95D-4A3E-B055-256217478F04}" type="datetimeFigureOut">
              <a:rPr lang="ar-SA" smtClean="0"/>
              <a:pPr/>
              <a:t>28/03/1442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AECE2-5276-43B8-8F7E-58F3FCE9F5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0815-E95D-4A3E-B055-256217478F04}" type="datetimeFigureOut">
              <a:rPr lang="ar-SA" smtClean="0"/>
              <a:pPr/>
              <a:t>28/03/1442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AECE2-5276-43B8-8F7E-58F3FCE9F5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0815-E95D-4A3E-B055-256217478F04}" type="datetimeFigureOut">
              <a:rPr lang="ar-SA" smtClean="0"/>
              <a:pPr/>
              <a:t>28/03/1442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AECE2-5276-43B8-8F7E-58F3FCE9F5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0815-E95D-4A3E-B055-256217478F04}" type="datetimeFigureOut">
              <a:rPr lang="ar-SA" smtClean="0"/>
              <a:pPr/>
              <a:t>28/03/1442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AECE2-5276-43B8-8F7E-58F3FCE9F5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0815-E95D-4A3E-B055-256217478F04}" type="datetimeFigureOut">
              <a:rPr lang="ar-SA" smtClean="0"/>
              <a:pPr/>
              <a:t>28/03/1442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AECE2-5276-43B8-8F7E-58F3FCE9F5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0815-E95D-4A3E-B055-256217478F04}" type="datetimeFigureOut">
              <a:rPr lang="ar-SA" smtClean="0"/>
              <a:pPr/>
              <a:t>28/03/1442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DDAECE2-5276-43B8-8F7E-58F3FCE9F5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FB0815-E95D-4A3E-B055-256217478F04}" type="datetimeFigureOut">
              <a:rPr lang="ar-SA" smtClean="0"/>
              <a:pPr/>
              <a:t>28/03/1442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DAECE2-5276-43B8-8F7E-58F3FCE9F54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The Ocular trauma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Dr. Raja S. </a:t>
            </a:r>
            <a:r>
              <a:rPr lang="en-US" dirty="0" err="1" smtClean="0"/>
              <a:t>Bengharbia</a:t>
            </a: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0" dirty="0" smtClean="0">
                <a:solidFill>
                  <a:srgbClr val="DC0081"/>
                </a:solidFill>
                <a:latin typeface="Showcard Gothic" pitchFamily="82" charset="0"/>
              </a:rPr>
              <a:t/>
            </a:r>
            <a:br>
              <a:rPr lang="ar-SA" b="0" dirty="0" smtClean="0">
                <a:solidFill>
                  <a:srgbClr val="DC0081"/>
                </a:solidFill>
                <a:latin typeface="Showcard Gothic" pitchFamily="82" charset="0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b="1" dirty="0" smtClean="0"/>
              <a:t>Orbital blow-out fractures</a:t>
            </a:r>
            <a:endParaRPr lang="ar-SA" sz="5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1028" descr="C:\Video Clips and Slides\Recent Slide Dump\trauma.floor fracture od ct scan.jpg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05000"/>
            <a:ext cx="5486400" cy="478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012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مربع نص 1"/>
          <p:cNvSpPr txBox="1">
            <a:spLocks noChangeArrowheads="1"/>
          </p:cNvSpPr>
          <p:nvPr/>
        </p:nvSpPr>
        <p:spPr bwMode="auto">
          <a:xfrm>
            <a:off x="684390" y="890589"/>
            <a:ext cx="7775222" cy="500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400" u="sng" dirty="0">
                <a:solidFill>
                  <a:srgbClr val="DC0081"/>
                </a:solidFill>
                <a:latin typeface="Arial" pitchFamily="34" charset="0"/>
                <a:cs typeface="Arial" pitchFamily="34" charset="0"/>
              </a:rPr>
              <a:t>Physiology of blowout fractures: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The bony defect is filled with soft tissue and fat the orbit.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Alters support mechanisms for EOM.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EOM can become entrapped.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Direct muscle damage can result.</a:t>
            </a:r>
          </a:p>
          <a:p>
            <a:pPr algn="l">
              <a:lnSpc>
                <a:spcPct val="150000"/>
              </a:lnSpc>
            </a:pPr>
            <a:r>
              <a:rPr lang="en-US" sz="2400" u="sng" dirty="0">
                <a:solidFill>
                  <a:srgbClr val="DC0081"/>
                </a:solidFill>
                <a:latin typeface="Arial" pitchFamily="34" charset="0"/>
                <a:cs typeface="Arial" pitchFamily="34" charset="0"/>
              </a:rPr>
              <a:t>Common causes of orbital fractures :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Falling.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Aggression &amp; fighting 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Sporting events.</a:t>
            </a:r>
            <a:endParaRPr lang="ar-SA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900334" y="285750"/>
            <a:ext cx="186013" cy="40075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endParaRPr lang="en-US" sz="2000" dirty="0">
              <a:solidFill>
                <a:srgbClr val="DC008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مستطيل 1"/>
          <p:cNvSpPr>
            <a:spLocks noChangeArrowheads="1"/>
          </p:cNvSpPr>
          <p:nvPr/>
        </p:nvSpPr>
        <p:spPr bwMode="auto">
          <a:xfrm>
            <a:off x="747889" y="2084388"/>
            <a:ext cx="7648222" cy="334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When an external force is applied to the orbital cavity from an object whose diameter is larger than the orbit , the orbital contents are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retropulsed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&amp; compressed.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The consequent sudden rise in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intraorbital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pressure is transmitted to the wall of the orbit which leads to fractures of thin bony wall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.</a:t>
            </a:r>
            <a:endParaRPr lang="ar-SA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1412523" y="1047751"/>
            <a:ext cx="7107715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 u="sng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Pathogenesis of orbital floor blow-out fracture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صورة ذات صلة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99000" y="1556792"/>
            <a:ext cx="4064000" cy="3006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صورة ذات صلة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4501" y="1501775"/>
            <a:ext cx="4127500" cy="2978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 descr="نتيجة بحث الصور عن ‪Investigations of orbital floor blow-out fracture‬‏"/>
          <p:cNvPicPr>
            <a:picLocks noChangeAspect="1" noChangeArrowheads="1"/>
          </p:cNvPicPr>
          <p:nvPr/>
        </p:nvPicPr>
        <p:blipFill>
          <a:blip r:embed="rId5"/>
          <a:srcRect l="9187" t="9318" r="2618"/>
          <a:stretch>
            <a:fillRect/>
          </a:stretch>
        </p:blipFill>
        <p:spPr bwMode="auto">
          <a:xfrm>
            <a:off x="3238501" y="4565650"/>
            <a:ext cx="2921000" cy="22923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مربع نص 1"/>
          <p:cNvSpPr txBox="1">
            <a:spLocks noChangeArrowheads="1"/>
          </p:cNvSpPr>
          <p:nvPr/>
        </p:nvSpPr>
        <p:spPr bwMode="auto">
          <a:xfrm>
            <a:off x="762000" y="785813"/>
            <a:ext cx="376417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800" dirty="0">
                <a:solidFill>
                  <a:srgbClr val="DC0081"/>
                </a:solidFill>
                <a:latin typeface="Arial" pitchFamily="34" charset="0"/>
                <a:cs typeface="Arial" pitchFamily="34" charset="0"/>
              </a:rPr>
              <a:t>Physical exam :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Inspection.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Palpation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lnSpc>
                <a:spcPct val="150000"/>
              </a:lnSpc>
            </a:pPr>
            <a:r>
              <a:rPr lang="en-US" sz="2800" dirty="0">
                <a:solidFill>
                  <a:srgbClr val="DC0081"/>
                </a:solidFill>
                <a:latin typeface="Arial" pitchFamily="34" charset="0"/>
                <a:cs typeface="Arial" pitchFamily="34" charset="0"/>
              </a:rPr>
              <a:t>Ophthalmologic exam: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Vision.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EOM movements.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Forced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ductions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test.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Exophthalmometry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Internal exam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.</a:t>
            </a:r>
            <a:endParaRPr lang="ar-SA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مستطيل 1"/>
          <p:cNvSpPr>
            <a:spLocks noChangeArrowheads="1"/>
          </p:cNvSpPr>
          <p:nvPr/>
        </p:nvSpPr>
        <p:spPr bwMode="auto">
          <a:xfrm>
            <a:off x="859367" y="1428751"/>
            <a:ext cx="7425267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600" u="sng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Common Symptoms:</a:t>
            </a:r>
          </a:p>
          <a:p>
            <a:pPr algn="l">
              <a:lnSpc>
                <a:spcPct val="150000"/>
              </a:lnSpc>
            </a:pPr>
            <a:endParaRPr lang="en-US" sz="2800" dirty="0">
              <a:solidFill>
                <a:srgbClr val="DC008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0" dirty="0" err="1">
                <a:latin typeface="Arial" pitchFamily="34" charset="0"/>
                <a:cs typeface="Arial" pitchFamily="34" charset="0"/>
              </a:rPr>
              <a:t>Diplopia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lnSpc>
                <a:spcPct val="150000"/>
              </a:lnSpc>
            </a:pPr>
            <a:r>
              <a:rPr lang="en-US" sz="2800" b="0" dirty="0">
                <a:latin typeface="Arial" pitchFamily="34" charset="0"/>
                <a:cs typeface="Arial" pitchFamily="34" charset="0"/>
              </a:rPr>
              <a:t> Pain with eye movement (</a:t>
            </a:r>
            <a:r>
              <a:rPr lang="en-US" sz="2800" b="0" dirty="0" err="1">
                <a:latin typeface="Arial" pitchFamily="34" charset="0"/>
                <a:cs typeface="Arial" pitchFamily="34" charset="0"/>
              </a:rPr>
              <a:t>ophthalmoplegia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ChangeArrowheads="1"/>
          </p:cNvSpPr>
          <p:nvPr/>
        </p:nvSpPr>
        <p:spPr bwMode="auto">
          <a:xfrm>
            <a:off x="508001" y="928688"/>
            <a:ext cx="4762500" cy="4063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800" b="1" u="sng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Signs of blow-out fracture</a:t>
            </a:r>
          </a:p>
          <a:p>
            <a:pPr algn="l">
              <a:lnSpc>
                <a:spcPct val="150000"/>
              </a:lnSpc>
            </a:pPr>
            <a:r>
              <a:rPr lang="en-US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Periocular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ecchymosis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 and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oedema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Impaired EOM.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Hypoesthesia in V2 distribution.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Intraorbital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emphysema.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Enophthalmos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.</a:t>
            </a:r>
            <a:endParaRPr lang="en-US" sz="4000" dirty="0">
              <a:solidFill>
                <a:srgbClr val="FAFD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3" name="Picture 7" descr="D:\slides\Trauma 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8007" y="1285860"/>
            <a:ext cx="2912533" cy="20558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4" name="Picture 8" descr="D:\slides\Trauma 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11655" y="4214818"/>
            <a:ext cx="2394838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5" name="Picture 9" descr="D:\slides\Trauma 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03029" y="4071942"/>
            <a:ext cx="2560000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651501" y="857251"/>
            <a:ext cx="2720622" cy="708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r>
              <a:rPr lang="en-US" sz="2000" dirty="0" err="1">
                <a:solidFill>
                  <a:srgbClr val="DC0081"/>
                </a:solidFill>
              </a:rPr>
              <a:t>Periocular</a:t>
            </a:r>
            <a:r>
              <a:rPr lang="en-US" sz="2000" dirty="0">
                <a:solidFill>
                  <a:srgbClr val="DC0081"/>
                </a:solidFill>
              </a:rPr>
              <a:t> </a:t>
            </a:r>
            <a:r>
              <a:rPr lang="en-US" sz="2000" dirty="0" err="1">
                <a:solidFill>
                  <a:srgbClr val="DC0081"/>
                </a:solidFill>
              </a:rPr>
              <a:t>ecchymosis</a:t>
            </a:r>
            <a:r>
              <a:rPr lang="en-US" sz="2000" dirty="0">
                <a:solidFill>
                  <a:srgbClr val="DC0081"/>
                </a:solidFill>
              </a:rPr>
              <a:t> &amp; </a:t>
            </a:r>
            <a:r>
              <a:rPr lang="en-US" sz="2000" dirty="0" err="1">
                <a:solidFill>
                  <a:srgbClr val="DC0081"/>
                </a:solidFill>
              </a:rPr>
              <a:t>Enophthalmos</a:t>
            </a:r>
            <a:r>
              <a:rPr lang="en-US" sz="2000" dirty="0">
                <a:solidFill>
                  <a:srgbClr val="DC0081"/>
                </a:solidFill>
              </a:rPr>
              <a:t> 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5143501" y="3786188"/>
            <a:ext cx="2720622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DC0081"/>
                </a:solidFill>
              </a:rPr>
              <a:t>Impaired EOM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مربع نص 1"/>
          <p:cNvSpPr txBox="1">
            <a:spLocks noChangeArrowheads="1"/>
          </p:cNvSpPr>
          <p:nvPr/>
        </p:nvSpPr>
        <p:spPr bwMode="auto">
          <a:xfrm>
            <a:off x="619479" y="495300"/>
            <a:ext cx="790504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DC0081"/>
                </a:solidFill>
                <a:latin typeface="Arial" pitchFamily="34" charset="0"/>
                <a:cs typeface="Arial" pitchFamily="34" charset="0"/>
              </a:rPr>
              <a:t>Injuries associated with blowout fractures:</a:t>
            </a:r>
          </a:p>
        </p:txBody>
      </p:sp>
      <p:sp>
        <p:nvSpPr>
          <p:cNvPr id="3" name="شكل بيضاوي 2"/>
          <p:cNvSpPr/>
          <p:nvPr/>
        </p:nvSpPr>
        <p:spPr>
          <a:xfrm>
            <a:off x="762000" y="1500189"/>
            <a:ext cx="1841500" cy="1500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en-US" b="0" dirty="0">
                <a:latin typeface="Arial" pitchFamily="34" charset="0"/>
                <a:cs typeface="Arial" pitchFamily="34" charset="0"/>
              </a:rPr>
              <a:t>Ruptured globe.</a:t>
            </a:r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444500" y="3500438"/>
            <a:ext cx="5016500" cy="2500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b="0" dirty="0" err="1">
                <a:latin typeface="Arial" pitchFamily="34" charset="0"/>
                <a:cs typeface="Arial" pitchFamily="34" charset="0"/>
              </a:rPr>
              <a:t>Retrobulbar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0" dirty="0" err="1">
                <a:latin typeface="Arial" pitchFamily="34" charset="0"/>
                <a:cs typeface="Arial" pitchFamily="34" charset="0"/>
              </a:rPr>
              <a:t>hemmorhage</a:t>
            </a:r>
            <a:endParaRPr lang="en-US" b="0" dirty="0"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b="0" dirty="0">
                <a:latin typeface="Arial" pitchFamily="34" charset="0"/>
                <a:cs typeface="Arial" pitchFamily="34" charset="0"/>
              </a:rPr>
              <a:t>Vitreous hemorrhage.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0" dirty="0" err="1">
                <a:latin typeface="Arial" pitchFamily="34" charset="0"/>
                <a:cs typeface="Arial" pitchFamily="34" charset="0"/>
              </a:rPr>
              <a:t>Hyphema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defRPr/>
            </a:pPr>
            <a:endParaRPr lang="ar-SA" dirty="0"/>
          </a:p>
        </p:txBody>
      </p:sp>
      <p:sp>
        <p:nvSpPr>
          <p:cNvPr id="5" name="شكل بيضاوي 4"/>
          <p:cNvSpPr/>
          <p:nvPr/>
        </p:nvSpPr>
        <p:spPr>
          <a:xfrm>
            <a:off x="5778500" y="4071939"/>
            <a:ext cx="2984500" cy="1285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en-US" b="0" dirty="0">
                <a:latin typeface="Arial" pitchFamily="34" charset="0"/>
                <a:cs typeface="Arial" pitchFamily="34" charset="0"/>
              </a:rPr>
              <a:t>Retinal detachment</a:t>
            </a:r>
            <a:endParaRPr lang="ar-SA" dirty="0"/>
          </a:p>
        </p:txBody>
      </p:sp>
      <p:sp>
        <p:nvSpPr>
          <p:cNvPr id="6" name="شكل بيضاوي 5"/>
          <p:cNvSpPr/>
          <p:nvPr/>
        </p:nvSpPr>
        <p:spPr>
          <a:xfrm>
            <a:off x="5397500" y="1357313"/>
            <a:ext cx="3238500" cy="2000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en-US" b="0" dirty="0">
                <a:latin typeface="Arial" pitchFamily="34" charset="0"/>
                <a:cs typeface="Arial" pitchFamily="34" charset="0"/>
              </a:rPr>
              <a:t>Angle recession &amp; Secondary glaucoma.</a:t>
            </a:r>
          </a:p>
          <a:p>
            <a:pPr>
              <a:defRPr/>
            </a:pPr>
            <a:endParaRPr lang="ar-SA" dirty="0"/>
          </a:p>
        </p:txBody>
      </p:sp>
      <p:sp>
        <p:nvSpPr>
          <p:cNvPr id="7" name="شكل بيضاوي 6"/>
          <p:cNvSpPr/>
          <p:nvPr/>
        </p:nvSpPr>
        <p:spPr>
          <a:xfrm>
            <a:off x="3111501" y="1428750"/>
            <a:ext cx="2095500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en-US" b="0" dirty="0">
                <a:latin typeface="Arial" pitchFamily="34" charset="0"/>
                <a:cs typeface="Arial" pitchFamily="34" charset="0"/>
              </a:rPr>
              <a:t>Dislocated lens.</a:t>
            </a:r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642910" y="690564"/>
            <a:ext cx="8758009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3200" b="1" u="sng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Investigations of orbital floor blow-out fracture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668973" y="5900739"/>
            <a:ext cx="3425618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80000"/>
              </a:lnSpc>
              <a:buFontTx/>
              <a:buChar char="•"/>
            </a:pPr>
            <a:r>
              <a:rPr lang="en-US" sz="2000">
                <a:latin typeface="Andalus" pitchFamily="18" charset="-78"/>
                <a:cs typeface="Andalus" pitchFamily="18" charset="-78"/>
              </a:rPr>
              <a:t> Right blow-out fracture with 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Andalus" pitchFamily="18" charset="-78"/>
                <a:cs typeface="Andalus" pitchFamily="18" charset="-78"/>
              </a:rPr>
              <a:t>  ‘tear-drop’ sign</a:t>
            </a:r>
          </a:p>
        </p:txBody>
      </p:sp>
      <p:pic>
        <p:nvPicPr>
          <p:cNvPr id="28676" name="Picture 10" descr="نتيجة بحث الصور عن ‪Investigations of orbital floor blow-out fracture‬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63334" y="1776413"/>
            <a:ext cx="321733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Rectangle 10"/>
          <p:cNvSpPr>
            <a:spLocks noChangeArrowheads="1"/>
          </p:cNvSpPr>
          <p:nvPr/>
        </p:nvSpPr>
        <p:spPr bwMode="auto">
          <a:xfrm>
            <a:off x="3503790" y="1471613"/>
            <a:ext cx="167417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Coronal CT scan</a:t>
            </a:r>
          </a:p>
        </p:txBody>
      </p:sp>
      <p:sp>
        <p:nvSpPr>
          <p:cNvPr id="28678" name="Line 13"/>
          <p:cNvSpPr>
            <a:spLocks noChangeShapeType="1"/>
          </p:cNvSpPr>
          <p:nvPr/>
        </p:nvSpPr>
        <p:spPr bwMode="auto">
          <a:xfrm flipH="1">
            <a:off x="4023079" y="3929064"/>
            <a:ext cx="40922" cy="1857375"/>
          </a:xfrm>
          <a:prstGeom prst="line">
            <a:avLst/>
          </a:prstGeom>
          <a:noFill/>
          <a:ln w="38100">
            <a:solidFill>
              <a:srgbClr val="DC0081"/>
            </a:solidFill>
            <a:round/>
            <a:headEnd type="triangle" w="med" len="med"/>
            <a:tailEnd type="none" w="sm" len="sm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سحابة 3"/>
          <p:cNvSpPr/>
          <p:nvPr/>
        </p:nvSpPr>
        <p:spPr>
          <a:xfrm>
            <a:off x="2921000" y="357188"/>
            <a:ext cx="2540000" cy="785812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444500" y="2357439"/>
            <a:ext cx="1714500" cy="92868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en-US" b="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1.Eyelid</a:t>
            </a:r>
          </a:p>
        </p:txBody>
      </p:sp>
      <p:sp>
        <p:nvSpPr>
          <p:cNvPr id="7172" name="مربع نص 2"/>
          <p:cNvSpPr txBox="1">
            <a:spLocks noChangeArrowheads="1"/>
          </p:cNvSpPr>
          <p:nvPr/>
        </p:nvSpPr>
        <p:spPr bwMode="auto">
          <a:xfrm>
            <a:off x="3365501" y="428625"/>
            <a:ext cx="2413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>
                <a:solidFill>
                  <a:srgbClr val="FF3399"/>
                </a:solidFill>
              </a:rPr>
              <a:t>Contents</a:t>
            </a:r>
            <a:endParaRPr lang="ar-SA" sz="3200">
              <a:solidFill>
                <a:srgbClr val="FF3399"/>
              </a:solidFill>
            </a:endParaRPr>
          </a:p>
        </p:txBody>
      </p:sp>
      <p:sp>
        <p:nvSpPr>
          <p:cNvPr id="6" name="وسيلة شرح مع سهم إلى اليسار 5"/>
          <p:cNvSpPr/>
          <p:nvPr/>
        </p:nvSpPr>
        <p:spPr>
          <a:xfrm>
            <a:off x="2095500" y="1571626"/>
            <a:ext cx="3492500" cy="2500313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>
              <a:lnSpc>
                <a:spcPct val="150000"/>
              </a:lnSpc>
              <a:buFontTx/>
              <a:buChar char="•"/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0" dirty="0" err="1">
                <a:latin typeface="Arial" pitchFamily="34" charset="0"/>
                <a:cs typeface="Arial" pitchFamily="34" charset="0"/>
              </a:rPr>
              <a:t>Haematoma</a:t>
            </a:r>
            <a:endParaRPr lang="en-US" sz="2000" b="0" dirty="0"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  <a:buFontTx/>
              <a:buChar char="•"/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>  Margin laceration</a:t>
            </a:r>
          </a:p>
          <a:p>
            <a:pPr algn="l">
              <a:lnSpc>
                <a:spcPct val="150000"/>
              </a:lnSpc>
              <a:buFontTx/>
              <a:buChar char="•"/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>  </a:t>
            </a:r>
            <a:r>
              <a:rPr lang="en-US" sz="2000" b="0" dirty="0" err="1">
                <a:latin typeface="Arial" pitchFamily="34" charset="0"/>
                <a:cs typeface="Arial" pitchFamily="34" charset="0"/>
              </a:rPr>
              <a:t>Canalicular</a:t>
            </a:r>
            <a:r>
              <a:rPr lang="en-US" sz="2000" b="0" dirty="0">
                <a:latin typeface="Arial" pitchFamily="34" charset="0"/>
                <a:cs typeface="Arial" pitchFamily="34" charset="0"/>
              </a:rPr>
              <a:t> laceration</a:t>
            </a:r>
          </a:p>
        </p:txBody>
      </p:sp>
      <p:sp>
        <p:nvSpPr>
          <p:cNvPr id="9" name="شكل بيضاوي 8"/>
          <p:cNvSpPr/>
          <p:nvPr/>
        </p:nvSpPr>
        <p:spPr>
          <a:xfrm>
            <a:off x="5905500" y="785813"/>
            <a:ext cx="2476500" cy="135731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en-US" b="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2.Orbital blow-out fractures</a:t>
            </a:r>
          </a:p>
        </p:txBody>
      </p:sp>
      <p:sp>
        <p:nvSpPr>
          <p:cNvPr id="10" name="شكل بيضاوي 9"/>
          <p:cNvSpPr/>
          <p:nvPr/>
        </p:nvSpPr>
        <p:spPr>
          <a:xfrm>
            <a:off x="5969000" y="2214563"/>
            <a:ext cx="2413000" cy="135731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en-US" b="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3.Blunt trauma</a:t>
            </a:r>
          </a:p>
        </p:txBody>
      </p:sp>
      <p:sp>
        <p:nvSpPr>
          <p:cNvPr id="11" name="شكل بيضاوي 10"/>
          <p:cNvSpPr/>
          <p:nvPr/>
        </p:nvSpPr>
        <p:spPr>
          <a:xfrm>
            <a:off x="5715000" y="3643313"/>
            <a:ext cx="3048000" cy="135731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en-US" b="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4.Penetrating trauma</a:t>
            </a:r>
          </a:p>
        </p:txBody>
      </p:sp>
      <p:sp>
        <p:nvSpPr>
          <p:cNvPr id="12" name="شكل بيضاوي 11"/>
          <p:cNvSpPr/>
          <p:nvPr/>
        </p:nvSpPr>
        <p:spPr>
          <a:xfrm>
            <a:off x="5969000" y="5072064"/>
            <a:ext cx="2413000" cy="121443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en-US" b="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5.Intraocular FBs</a:t>
            </a:r>
          </a:p>
        </p:txBody>
      </p:sp>
      <p:sp>
        <p:nvSpPr>
          <p:cNvPr id="13" name="شكل بيضاوي 12"/>
          <p:cNvSpPr/>
          <p:nvPr/>
        </p:nvSpPr>
        <p:spPr>
          <a:xfrm>
            <a:off x="3302001" y="5072063"/>
            <a:ext cx="2222500" cy="1143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en-US" b="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6.Chemical injuries</a:t>
            </a:r>
          </a:p>
        </p:txBody>
      </p:sp>
      <p:sp>
        <p:nvSpPr>
          <p:cNvPr id="14" name="شكل بيضاوي 13"/>
          <p:cNvSpPr/>
          <p:nvPr/>
        </p:nvSpPr>
        <p:spPr>
          <a:xfrm>
            <a:off x="571500" y="5143500"/>
            <a:ext cx="2222500" cy="1143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en-US" b="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7.Radiation injuries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مستطيل 2"/>
          <p:cNvSpPr>
            <a:spLocks noChangeArrowheads="1"/>
          </p:cNvSpPr>
          <p:nvPr/>
        </p:nvSpPr>
        <p:spPr bwMode="auto">
          <a:xfrm>
            <a:off x="2286000" y="357188"/>
            <a:ext cx="4572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Treatment options:</a:t>
            </a: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91723" y="1214438"/>
            <a:ext cx="4480277" cy="5435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Non surgical:</a:t>
            </a:r>
          </a:p>
          <a:p>
            <a:pPr algn="l"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sz="20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Initial management: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> Ice on affected area for 48 hrs.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> Elevation of Head On Bed.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> Use of nasal decongestants.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> Broad spectrum antibiotics like </a:t>
            </a:r>
            <a:r>
              <a:rPr lang="en-US" sz="2000" b="0" dirty="0" err="1">
                <a:latin typeface="Arial" pitchFamily="34" charset="0"/>
                <a:cs typeface="Arial" pitchFamily="34" charset="0"/>
              </a:rPr>
              <a:t>Augmentin</a:t>
            </a:r>
            <a:r>
              <a:rPr lang="en-US" sz="2000" b="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> Oral steroids to prevent fibrosis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> No nose blowing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.</a:t>
            </a:r>
            <a:endParaRPr lang="ar-SA" b="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2000" b="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ar-SA" sz="2000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4381501" y="1214438"/>
            <a:ext cx="4672188" cy="5435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Surgical:</a:t>
            </a:r>
          </a:p>
          <a:p>
            <a:pPr algn="l">
              <a:lnSpc>
                <a:spcPct val="150000"/>
              </a:lnSpc>
              <a:defRPr/>
            </a:pPr>
            <a:r>
              <a:rPr lang="en-US" sz="20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Absolute indications for surgical repair: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0" dirty="0" err="1">
                <a:latin typeface="Arial" pitchFamily="34" charset="0"/>
                <a:cs typeface="Arial" pitchFamily="34" charset="0"/>
              </a:rPr>
              <a:t>Diplopia</a:t>
            </a:r>
            <a:r>
              <a:rPr lang="en-US" sz="2000" b="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0" dirty="0" err="1">
                <a:latin typeface="Arial" pitchFamily="34" charset="0"/>
                <a:cs typeface="Arial" pitchFamily="34" charset="0"/>
              </a:rPr>
              <a:t>Enophthalmos</a:t>
            </a:r>
            <a:r>
              <a:rPr lang="en-US" sz="2000" b="0" dirty="0">
                <a:latin typeface="Arial" pitchFamily="34" charset="0"/>
                <a:cs typeface="Arial" pitchFamily="34" charset="0"/>
              </a:rPr>
              <a:t>  &gt; 2mm.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> Large fracture.</a:t>
            </a:r>
          </a:p>
          <a:p>
            <a:pPr algn="l">
              <a:lnSpc>
                <a:spcPct val="150000"/>
              </a:lnSpc>
              <a:defRPr/>
            </a:pPr>
            <a:r>
              <a:rPr lang="en-US" sz="20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Contraindications to surgery:</a:t>
            </a:r>
            <a:endParaRPr lang="en-US" sz="2000" b="0" dirty="0"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0" dirty="0" err="1">
                <a:latin typeface="Arial" pitchFamily="34" charset="0"/>
                <a:cs typeface="Arial" pitchFamily="34" charset="0"/>
              </a:rPr>
              <a:t>Hyphema</a:t>
            </a:r>
            <a:r>
              <a:rPr lang="en-US" sz="2000" b="0" dirty="0">
                <a:latin typeface="Arial" pitchFamily="34" charset="0"/>
                <a:cs typeface="Arial" pitchFamily="34" charset="0"/>
              </a:rPr>
              <a:t> ,Globe perforation and RD.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> Only seeing eye.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> Medically unstable patients.</a:t>
            </a:r>
          </a:p>
          <a:p>
            <a:pPr algn="l">
              <a:lnSpc>
                <a:spcPct val="150000"/>
              </a:lnSpc>
              <a:defRPr/>
            </a:pPr>
            <a:r>
              <a:rPr lang="en-US" sz="20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Timing of surgery: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> Usually 7-10 days after trauma.</a:t>
            </a:r>
            <a:endParaRPr lang="ar-SA" sz="2000" b="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ar-SA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497667" y="547689"/>
            <a:ext cx="4666342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0">
                <a:solidFill>
                  <a:srgbClr val="DC0081"/>
                </a:solidFill>
                <a:latin typeface="Andalus" pitchFamily="18" charset="-78"/>
                <a:cs typeface="Andalus" pitchFamily="18" charset="-78"/>
              </a:rPr>
              <a:t>Medial wall blow-out fracture</a:t>
            </a:r>
          </a:p>
        </p:txBody>
      </p:sp>
      <p:sp>
        <p:nvSpPr>
          <p:cNvPr id="30723" name="Rectangle 6"/>
          <p:cNvSpPr>
            <a:spLocks noChangeArrowheads="1"/>
          </p:cNvSpPr>
          <p:nvPr/>
        </p:nvSpPr>
        <p:spPr bwMode="auto">
          <a:xfrm>
            <a:off x="1079501" y="5133976"/>
            <a:ext cx="7239000" cy="536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1800" b="0">
                <a:latin typeface="Andalus" pitchFamily="18" charset="-78"/>
                <a:cs typeface="Andalus" pitchFamily="18" charset="-78"/>
              </a:rPr>
              <a:t>Ophthalmoplegia - adduction and abduction if medial rectus muscle is entrapped</a:t>
            </a:r>
          </a:p>
        </p:txBody>
      </p:sp>
      <p:pic>
        <p:nvPicPr>
          <p:cNvPr id="19464" name="Picture 8" descr="D:\slides\Trauma 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3970" y="1285860"/>
            <a:ext cx="4064000" cy="29081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5" name="Picture 9" descr="D:\slides\Trauma 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214422"/>
            <a:ext cx="4192000" cy="29538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4282" y="3244334"/>
            <a:ext cx="84296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DC0081"/>
                </a:solidFill>
              </a:rPr>
              <a:t>Blunt trauma</a:t>
            </a:r>
            <a:endParaRPr lang="ar-SA" sz="8000" b="1" dirty="0">
              <a:solidFill>
                <a:srgbClr val="DC008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scan0003"/>
          <p:cNvPicPr>
            <a:picLocks noChangeAspect="1" noChangeArrowheads="1"/>
          </p:cNvPicPr>
          <p:nvPr/>
        </p:nvPicPr>
        <p:blipFill>
          <a:blip r:embed="rId2"/>
          <a:srcRect l="1474" t="2479" r="2775" b="20044"/>
          <a:stretch>
            <a:fillRect/>
          </a:stretch>
        </p:blipFill>
        <p:spPr bwMode="auto">
          <a:xfrm>
            <a:off x="4064000" y="4071942"/>
            <a:ext cx="4381500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771" name="مستطيل 2"/>
          <p:cNvSpPr>
            <a:spLocks noChangeArrowheads="1"/>
          </p:cNvSpPr>
          <p:nvPr/>
        </p:nvSpPr>
        <p:spPr bwMode="auto">
          <a:xfrm>
            <a:off x="381000" y="438151"/>
            <a:ext cx="816045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600" dirty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Blunt trauma</a:t>
            </a:r>
            <a:r>
              <a:rPr lang="en-US" dirty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2400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Most common cause of blunt trauma are injuries from ball 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Anteroposterior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compression with expansion in equatorial plane 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Transient increase in IOP.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Ocular damage can be in anterior or posterior segment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مستطيل 1"/>
          <p:cNvSpPr>
            <a:spLocks noChangeArrowheads="1"/>
          </p:cNvSpPr>
          <p:nvPr/>
        </p:nvSpPr>
        <p:spPr bwMode="auto">
          <a:xfrm>
            <a:off x="427567" y="1997075"/>
            <a:ext cx="8288867" cy="389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lnSpc>
                <a:spcPct val="150000"/>
              </a:lnSpc>
            </a:pPr>
            <a:r>
              <a:rPr lang="en-US" sz="2800" b="0" dirty="0">
                <a:latin typeface="Arial" pitchFamily="34" charset="0"/>
                <a:cs typeface="Arial" pitchFamily="34" charset="0"/>
              </a:rPr>
              <a:t>Cornea : Corneal abrasion - Acute corneal </a:t>
            </a:r>
            <a:r>
              <a:rPr lang="en-US" sz="2800" b="0" dirty="0" err="1">
                <a:latin typeface="Arial" pitchFamily="34" charset="0"/>
                <a:cs typeface="Arial" pitchFamily="34" charset="0"/>
              </a:rPr>
              <a:t>oedema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 - </a:t>
            </a:r>
            <a:r>
              <a:rPr lang="en-US" sz="2800" b="0" dirty="0" err="1">
                <a:latin typeface="Arial" pitchFamily="34" charset="0"/>
                <a:cs typeface="Arial" pitchFamily="34" charset="0"/>
              </a:rPr>
              <a:t>Descemet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 membrane folds resolve spontaneously - </a:t>
            </a:r>
            <a:r>
              <a:rPr lang="en-US" sz="2800" b="0" dirty="0" err="1">
                <a:latin typeface="Arial" pitchFamily="34" charset="0"/>
                <a:cs typeface="Arial" pitchFamily="34" charset="0"/>
              </a:rPr>
              <a:t>Descemet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 tears .</a:t>
            </a:r>
          </a:p>
          <a:p>
            <a:pPr marL="457200" indent="-457200" algn="l">
              <a:lnSpc>
                <a:spcPct val="150000"/>
              </a:lnSpc>
            </a:pPr>
            <a:r>
              <a:rPr lang="en-US" sz="2800" b="0" dirty="0" err="1">
                <a:latin typeface="Arial" pitchFamily="34" charset="0"/>
                <a:cs typeface="Arial" pitchFamily="34" charset="0"/>
              </a:rPr>
              <a:t>Hyphaema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 : </a:t>
            </a:r>
            <a:r>
              <a:rPr lang="en-US" sz="2800" b="0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Complications: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 Raised IOP , Angle recession , Corneal staining , </a:t>
            </a:r>
            <a:r>
              <a:rPr lang="en-US" sz="2800" b="0" dirty="0" err="1">
                <a:latin typeface="Arial" pitchFamily="34" charset="0"/>
                <a:cs typeface="Arial" pitchFamily="34" charset="0"/>
              </a:rPr>
              <a:t>Rebleeding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914400" lvl="1" indent="-457200" algn="l">
              <a:lnSpc>
                <a:spcPct val="150000"/>
              </a:lnSpc>
            </a:pPr>
            <a:r>
              <a:rPr lang="en-US" sz="2800" b="0" dirty="0">
                <a:latin typeface="Arial" pitchFamily="34" charset="0"/>
                <a:cs typeface="Arial" pitchFamily="34" charset="0"/>
              </a:rPr>
              <a:t>Anterior </a:t>
            </a:r>
            <a:r>
              <a:rPr lang="en-US" sz="2800" b="0" dirty="0" err="1">
                <a:latin typeface="Arial" pitchFamily="34" charset="0"/>
                <a:cs typeface="Arial" pitchFamily="34" charset="0"/>
              </a:rPr>
              <a:t>Uvea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:  </a:t>
            </a:r>
            <a:r>
              <a:rPr lang="en-US" sz="2800" b="0" dirty="0" err="1">
                <a:latin typeface="Arial" pitchFamily="34" charset="0"/>
                <a:cs typeface="Arial" pitchFamily="34" charset="0"/>
              </a:rPr>
              <a:t>Vossius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 ring.</a:t>
            </a:r>
          </a:p>
        </p:txBody>
      </p:sp>
      <p:sp>
        <p:nvSpPr>
          <p:cNvPr id="33795" name="مستطيل 2"/>
          <p:cNvSpPr>
            <a:spLocks noChangeArrowheads="1"/>
          </p:cNvSpPr>
          <p:nvPr/>
        </p:nvSpPr>
        <p:spPr bwMode="auto">
          <a:xfrm>
            <a:off x="285721" y="833439"/>
            <a:ext cx="79989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800" b="0" dirty="0">
                <a:solidFill>
                  <a:srgbClr val="DC0081"/>
                </a:solidFill>
                <a:latin typeface="Arial" pitchFamily="34" charset="0"/>
                <a:cs typeface="Arial" pitchFamily="34" charset="0"/>
              </a:rPr>
              <a:t>Anterior segment complications of </a:t>
            </a:r>
            <a:r>
              <a:rPr lang="en-US" sz="2800" b="0" dirty="0" smtClean="0">
                <a:solidFill>
                  <a:srgbClr val="DC0081"/>
                </a:solidFill>
                <a:latin typeface="Arial" pitchFamily="34" charset="0"/>
                <a:cs typeface="Arial" pitchFamily="34" charset="0"/>
              </a:rPr>
              <a:t>blunt trauma</a:t>
            </a:r>
            <a:endParaRPr lang="en-US" sz="2800" b="0" dirty="0">
              <a:solidFill>
                <a:srgbClr val="DC008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مستطيل 1"/>
          <p:cNvSpPr>
            <a:spLocks noChangeArrowheads="1"/>
          </p:cNvSpPr>
          <p:nvPr/>
        </p:nvSpPr>
        <p:spPr bwMode="auto">
          <a:xfrm>
            <a:off x="444500" y="1997075"/>
            <a:ext cx="8128000" cy="389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lnSpc>
                <a:spcPct val="150000"/>
              </a:lnSpc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Pupil  : Damage to iris sphincter – Traumatic </a:t>
            </a:r>
            <a:r>
              <a:rPr lang="en-US" sz="2800" b="0" dirty="0" err="1">
                <a:latin typeface="Arial" pitchFamily="34" charset="0"/>
                <a:cs typeface="Arial" pitchFamily="34" charset="0"/>
              </a:rPr>
              <a:t>mydriasis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 algn="l">
              <a:lnSpc>
                <a:spcPct val="150000"/>
              </a:lnSpc>
            </a:pP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0" dirty="0" err="1">
                <a:latin typeface="Arial" pitchFamily="34" charset="0"/>
                <a:cs typeface="Arial" pitchFamily="34" charset="0"/>
              </a:rPr>
              <a:t>Iridodialysis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 .</a:t>
            </a:r>
          </a:p>
          <a:p>
            <a:pPr marL="457200" indent="-457200" algn="l">
              <a:lnSpc>
                <a:spcPct val="150000"/>
              </a:lnSpc>
            </a:pP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Angle recession</a:t>
            </a:r>
          </a:p>
          <a:p>
            <a:pPr marL="457200" indent="-457200" algn="l">
              <a:lnSpc>
                <a:spcPct val="150000"/>
              </a:lnSpc>
            </a:pP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Lens 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; Rosette shaped Cataract , Lens </a:t>
            </a:r>
            <a:r>
              <a:rPr lang="en-US" sz="2800" b="0" dirty="0" err="1">
                <a:latin typeface="Arial" pitchFamily="34" charset="0"/>
                <a:cs typeface="Arial" pitchFamily="34" charset="0"/>
              </a:rPr>
              <a:t>subluxation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  &amp; dislocation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نتيجة بحث الصور عن ‪hyphema eye‬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5501" y="904876"/>
            <a:ext cx="3263900" cy="2524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61" name="Picture 13" descr="D:\slides\Trauma 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0" y="3949700"/>
            <a:ext cx="2624667" cy="212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12" descr="نتيجة بحث الصور عن ‪sphincter tear of iris‬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99001" y="852488"/>
            <a:ext cx="2847622" cy="2544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64" name="Picture 16" descr="نتيجة بحث الصور عن ‪vossius ring cataract‬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029075"/>
            <a:ext cx="3167945" cy="2185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747" name="Rectangle 6"/>
          <p:cNvSpPr>
            <a:spLocks noChangeArrowheads="1"/>
          </p:cNvSpPr>
          <p:nvPr/>
        </p:nvSpPr>
        <p:spPr bwMode="auto">
          <a:xfrm>
            <a:off x="1714501" y="674689"/>
            <a:ext cx="1311256" cy="400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2000" dirty="0" err="1"/>
              <a:t>Hyphaema</a:t>
            </a:r>
            <a:endParaRPr lang="en-US" sz="2000" dirty="0"/>
          </a:p>
        </p:txBody>
      </p:sp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5397501" y="663575"/>
            <a:ext cx="1661609" cy="3391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defRPr/>
            </a:pPr>
            <a:r>
              <a:rPr lang="en-US" sz="2000" dirty="0"/>
              <a:t>Sphincter tear</a:t>
            </a:r>
          </a:p>
        </p:txBody>
      </p:sp>
      <p:sp>
        <p:nvSpPr>
          <p:cNvPr id="31748" name="Rectangle 8"/>
          <p:cNvSpPr>
            <a:spLocks noChangeArrowheads="1"/>
          </p:cNvSpPr>
          <p:nvPr/>
        </p:nvSpPr>
        <p:spPr bwMode="auto">
          <a:xfrm>
            <a:off x="1778000" y="3714751"/>
            <a:ext cx="1419491" cy="400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2000" dirty="0" err="1"/>
              <a:t>Iridodialysis</a:t>
            </a:r>
            <a:endParaRPr lang="en-US" sz="2000" dirty="0"/>
          </a:p>
        </p:txBody>
      </p:sp>
      <p:sp>
        <p:nvSpPr>
          <p:cNvPr id="31749" name="Rectangle 9"/>
          <p:cNvSpPr>
            <a:spLocks noChangeArrowheads="1"/>
          </p:cNvSpPr>
          <p:nvPr/>
        </p:nvSpPr>
        <p:spPr bwMode="auto">
          <a:xfrm>
            <a:off x="5524500" y="3817939"/>
            <a:ext cx="1414298" cy="400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2000" dirty="0" err="1"/>
              <a:t>Vossius</a:t>
            </a:r>
            <a:r>
              <a:rPr lang="en-US" sz="2000" dirty="0"/>
              <a:t> ring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3" name="Picture 11" descr="نتيجة بحث الصور عن ‪stellate- or rosette-shaped cataract‬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9000" y="642939"/>
            <a:ext cx="2921000" cy="2663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85" name="Picture 13" descr="نتيجة بحث الصور عن ‪Lens subluxation‬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5501" y="915988"/>
            <a:ext cx="2976033" cy="2227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89" name="Picture 17" descr="نتيجة بحث الصور عن ‪angle recession gonio‬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857628"/>
            <a:ext cx="3039533" cy="2613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770" name="Rectangle 4"/>
          <p:cNvSpPr>
            <a:spLocks noChangeArrowheads="1"/>
          </p:cNvSpPr>
          <p:nvPr/>
        </p:nvSpPr>
        <p:spPr bwMode="auto">
          <a:xfrm>
            <a:off x="571501" y="571501"/>
            <a:ext cx="3455811" cy="53617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80000"/>
              </a:lnSpc>
              <a:defRPr/>
            </a:pPr>
            <a:r>
              <a:rPr lang="en-US" sz="1800" dirty="0"/>
              <a:t>Cataract  </a:t>
            </a:r>
            <a:r>
              <a:rPr lang="en-GB" sz="1800" dirty="0" err="1"/>
              <a:t>stellate</a:t>
            </a:r>
            <a:r>
              <a:rPr lang="en-GB" sz="1800" dirty="0"/>
              <a:t>- or rosette-shaped</a:t>
            </a:r>
            <a:endParaRPr lang="en-US" sz="1800" dirty="0"/>
          </a:p>
        </p:txBody>
      </p:sp>
      <p:sp>
        <p:nvSpPr>
          <p:cNvPr id="32771" name="Rectangle 5"/>
          <p:cNvSpPr>
            <a:spLocks noChangeArrowheads="1"/>
          </p:cNvSpPr>
          <p:nvPr/>
        </p:nvSpPr>
        <p:spPr bwMode="auto">
          <a:xfrm>
            <a:off x="1214414" y="3571876"/>
            <a:ext cx="1652888" cy="31457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defRPr/>
            </a:pPr>
            <a:r>
              <a:rPr lang="en-US" sz="1800" dirty="0"/>
              <a:t>Angle recession</a:t>
            </a:r>
          </a:p>
        </p:txBody>
      </p:sp>
      <p:sp>
        <p:nvSpPr>
          <p:cNvPr id="32772" name="Rectangle 7"/>
          <p:cNvSpPr>
            <a:spLocks noChangeArrowheads="1"/>
          </p:cNvSpPr>
          <p:nvPr/>
        </p:nvSpPr>
        <p:spPr bwMode="auto">
          <a:xfrm>
            <a:off x="5143500" y="663576"/>
            <a:ext cx="1749005" cy="31457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defRPr/>
            </a:pPr>
            <a:r>
              <a:rPr lang="en-US" sz="1800" dirty="0"/>
              <a:t>Lens subluxation</a:t>
            </a:r>
          </a:p>
        </p:txBody>
      </p:sp>
      <p:pic>
        <p:nvPicPr>
          <p:cNvPr id="8" name="Picture 7" descr="صورة ذات صلة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4071942"/>
            <a:ext cx="289083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مستطيل 8"/>
          <p:cNvSpPr/>
          <p:nvPr/>
        </p:nvSpPr>
        <p:spPr>
          <a:xfrm>
            <a:off x="5214942" y="3500438"/>
            <a:ext cx="2643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dirty="0" smtClean="0"/>
              <a:t>Corneal abrasion</a:t>
            </a:r>
            <a:endParaRPr lang="ar-S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51934" y="1120775"/>
            <a:ext cx="7840133" cy="56784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b="0" dirty="0">
                <a:latin typeface="Arial" pitchFamily="34" charset="0"/>
                <a:cs typeface="Arial" pitchFamily="34" charset="0"/>
              </a:rPr>
              <a:t> </a:t>
            </a:r>
            <a:r>
              <a:rPr lang="en-US" sz="2800" dirty="0">
                <a:solidFill>
                  <a:srgbClr val="DC0081"/>
                </a:solidFill>
                <a:latin typeface="Arial" pitchFamily="34" charset="0"/>
                <a:cs typeface="Arial" pitchFamily="34" charset="0"/>
              </a:rPr>
              <a:t>Posterior segment complications of blunt trauma :</a:t>
            </a:r>
            <a:endParaRPr lang="en-US" dirty="0">
              <a:solidFill>
                <a:srgbClr val="DC008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  <a:defRPr/>
            </a:pPr>
            <a:endParaRPr lang="en-US" b="0" dirty="0">
              <a:latin typeface="Arial" pitchFamily="34" charset="0"/>
              <a:cs typeface="Arial" pitchFamily="34" charset="0"/>
            </a:endParaRPr>
          </a:p>
          <a:p>
            <a:pPr marL="457200" indent="-457200" algn="l">
              <a:lnSpc>
                <a:spcPct val="150000"/>
              </a:lnSpc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Damage to the retina (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commotio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retinae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). </a:t>
            </a:r>
          </a:p>
          <a:p>
            <a:pPr marL="457200" indent="-457200" algn="l">
              <a:lnSpc>
                <a:spcPct val="150000"/>
              </a:lnSpc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Choroid (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choroidal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rupture). </a:t>
            </a:r>
          </a:p>
          <a:p>
            <a:pPr marL="457200" indent="-457200" algn="l">
              <a:lnSpc>
                <a:spcPct val="150000"/>
              </a:lnSpc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Optic nerve (optic nerve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evulsion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) alone or in combination Optic neuropathy. </a:t>
            </a:r>
          </a:p>
          <a:p>
            <a:pPr marL="457200" indent="-457200" algn="l">
              <a:lnSpc>
                <a:spcPct val="150000"/>
              </a:lnSpc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Traumatic macular holes.</a:t>
            </a:r>
          </a:p>
          <a:p>
            <a:pPr marL="457200" indent="-457200" algn="l">
              <a:lnSpc>
                <a:spcPct val="150000"/>
              </a:lnSpc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Retinal detachment or dialysis.</a:t>
            </a:r>
          </a:p>
          <a:p>
            <a:pPr marL="457200" indent="-457200" algn="l">
              <a:lnSpc>
                <a:spcPct val="150000"/>
              </a:lnSpc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Rupture globe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0" name="Picture 9" descr="D:\slides\Trauma 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4134" y="762000"/>
            <a:ext cx="2559756" cy="2509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82" name="Picture 12" descr="D:\slides\Trauma 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1745" y="4000500"/>
            <a:ext cx="2559756" cy="2357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84" name="Picture 14" descr="D:\slides\Trauma 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9501" y="4071938"/>
            <a:ext cx="2559756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90" name="Picture 21" descr="C:\My Documents\Aa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13967" y="1285875"/>
            <a:ext cx="2624667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712" name="Picture 16" descr="نتيجة بحث الصور عن ‪Macular hole‬‏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92501" y="3946526"/>
            <a:ext cx="2143477" cy="2411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714" name="Picture 18" descr="صورة ذات صلة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38501" y="785814"/>
            <a:ext cx="2559756" cy="2465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4826" name="Rectangle 7"/>
          <p:cNvSpPr>
            <a:spLocks noChangeArrowheads="1"/>
          </p:cNvSpPr>
          <p:nvPr/>
        </p:nvSpPr>
        <p:spPr bwMode="auto">
          <a:xfrm>
            <a:off x="5753919" y="919164"/>
            <a:ext cx="2846805" cy="5854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000" dirty="0"/>
              <a:t>Avulsion of vitreous base </a:t>
            </a:r>
          </a:p>
          <a:p>
            <a:pPr>
              <a:lnSpc>
                <a:spcPct val="80000"/>
              </a:lnSpc>
              <a:defRPr/>
            </a:pPr>
            <a:r>
              <a:rPr lang="en-US" sz="2000" dirty="0"/>
              <a:t>and retinal dialysis</a:t>
            </a:r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3180978" y="571500"/>
            <a:ext cx="2548133" cy="64697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2000" dirty="0" err="1"/>
              <a:t>Choroidal</a:t>
            </a:r>
            <a:r>
              <a:rPr lang="en-US" sz="2000" dirty="0"/>
              <a:t> rupture and </a:t>
            </a:r>
          </a:p>
          <a:p>
            <a:pPr>
              <a:lnSpc>
                <a:spcPct val="80000"/>
              </a:lnSpc>
              <a:defRPr/>
            </a:pPr>
            <a:r>
              <a:rPr lang="en-US" sz="2000" dirty="0" err="1"/>
              <a:t>haemorrhage</a:t>
            </a:r>
            <a:endParaRPr lang="en-US" sz="2000" dirty="0"/>
          </a:p>
        </p:txBody>
      </p:sp>
      <p:sp>
        <p:nvSpPr>
          <p:cNvPr id="34822" name="Rectangle 8"/>
          <p:cNvSpPr>
            <a:spLocks noChangeArrowheads="1"/>
          </p:cNvSpPr>
          <p:nvPr/>
        </p:nvSpPr>
        <p:spPr bwMode="auto">
          <a:xfrm>
            <a:off x="825501" y="571501"/>
            <a:ext cx="2085571" cy="400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2000" dirty="0" err="1"/>
              <a:t>Commotio</a:t>
            </a:r>
            <a:r>
              <a:rPr lang="en-US" sz="2000" dirty="0"/>
              <a:t> </a:t>
            </a:r>
            <a:r>
              <a:rPr lang="en-US" sz="2000" dirty="0" err="1"/>
              <a:t>retinae</a:t>
            </a:r>
            <a:endParaRPr lang="en-US" sz="2000" dirty="0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6540500" y="3817939"/>
            <a:ext cx="2007409" cy="400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2000" dirty="0"/>
              <a:t>Optic neuropathy</a:t>
            </a: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3810000" y="3746501"/>
            <a:ext cx="1559722" cy="400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2000" dirty="0"/>
              <a:t>Macular hole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016000" y="3806825"/>
            <a:ext cx="1827680" cy="3391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defRPr/>
            </a:pPr>
            <a:r>
              <a:rPr lang="en-US" sz="2000" dirty="0"/>
              <a:t>Equatorial tears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b="1" dirty="0" smtClean="0"/>
              <a:t>THE EYE LID </a:t>
            </a:r>
            <a:endParaRPr lang="ar-SA" sz="8000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6600" b="1" dirty="0" smtClean="0"/>
              <a:t>Penetrating injury</a:t>
            </a:r>
            <a:endParaRPr lang="ar-SA" sz="6600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Open eye injury:</a:t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512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450056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1306" y="1071546"/>
            <a:ext cx="427075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848" y="3784199"/>
            <a:ext cx="5143535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000108"/>
            <a:ext cx="6286544" cy="4653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7567" y="566739"/>
            <a:ext cx="8319911" cy="55861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2800" b="1" u="sng" dirty="0">
                <a:solidFill>
                  <a:srgbClr val="DC0081"/>
                </a:solidFill>
                <a:latin typeface="Arial" pitchFamily="34" charset="0"/>
                <a:cs typeface="Arial" pitchFamily="34" charset="0"/>
              </a:rPr>
              <a:t>Effects of Penetrating ocular injuries</a:t>
            </a:r>
          </a:p>
          <a:p>
            <a:pPr algn="just">
              <a:lnSpc>
                <a:spcPct val="150000"/>
              </a:lnSpc>
              <a:defRPr/>
            </a:pPr>
            <a:r>
              <a:rPr lang="en-US" b="0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l">
              <a:lnSpc>
                <a:spcPct val="150000"/>
              </a:lnSpc>
              <a:defRPr/>
            </a:pPr>
            <a:r>
              <a:rPr lang="en-US" sz="24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Mechanical effects 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:</a:t>
            </a:r>
          </a:p>
          <a:p>
            <a:pPr marL="457200" indent="-457200" algn="l">
              <a:lnSpc>
                <a:spcPct val="150000"/>
              </a:lnSpc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Laceration of the conjunctiva.</a:t>
            </a:r>
          </a:p>
          <a:p>
            <a:pPr marL="457200" indent="-457200" algn="l">
              <a:lnSpc>
                <a:spcPct val="150000"/>
              </a:lnSpc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Corneal lacerations with flat anterior chamber.</a:t>
            </a:r>
          </a:p>
          <a:p>
            <a:pPr marL="457200" indent="-457200" algn="l">
              <a:lnSpc>
                <a:spcPct val="150000"/>
              </a:lnSpc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Vitreous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haemorrage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 algn="l">
              <a:lnSpc>
                <a:spcPct val="150000"/>
              </a:lnSpc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Rupture of globe &amp;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uveal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tissues damage &amp;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prolapse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 algn="l">
              <a:lnSpc>
                <a:spcPct val="150000"/>
              </a:lnSpc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Retinal tears and detachments &amp; macular scarring.</a:t>
            </a:r>
          </a:p>
          <a:p>
            <a:pPr marL="457200" indent="-457200" algn="l">
              <a:lnSpc>
                <a:spcPct val="150000"/>
              </a:lnSpc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Cataract and glaucoma. </a:t>
            </a:r>
          </a:p>
          <a:p>
            <a:pPr marL="457200" indent="-457200" algn="l">
              <a:lnSpc>
                <a:spcPct val="150000"/>
              </a:lnSpc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Intra ocular foreign bodies complications.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0" name="Picture 11" descr="D:\slides\Trauma 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2501" y="1428751"/>
            <a:ext cx="2559756" cy="2214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32" name="Picture 13" descr="D:\slides\Trauma 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51200" y="4017963"/>
            <a:ext cx="2559756" cy="2411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33" name="Picture 14" descr="D:\slides\Trauma 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32501" y="4000501"/>
            <a:ext cx="2559756" cy="2428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4037" name="مربع نص 14"/>
          <p:cNvSpPr txBox="1">
            <a:spLocks noChangeArrowheads="1"/>
          </p:cNvSpPr>
          <p:nvPr/>
        </p:nvSpPr>
        <p:spPr bwMode="auto">
          <a:xfrm>
            <a:off x="1571604" y="214291"/>
            <a:ext cx="55721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C0081"/>
                </a:solidFill>
                <a:latin typeface="Andalus" pitchFamily="18" charset="-78"/>
                <a:cs typeface="Andalus" pitchFamily="18" charset="-78"/>
              </a:rPr>
              <a:t>Complication of penetrating injury</a:t>
            </a:r>
            <a:endParaRPr lang="ar-SA" sz="2800" b="1" dirty="0">
              <a:solidFill>
                <a:srgbClr val="DC008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4038" name="Picture 16" descr="نتيجة بحث الصور عن ‪traumatic Flat anterior chamber‬‏"/>
          <p:cNvPicPr>
            <a:picLocks noChangeAspect="1" noChangeArrowheads="1"/>
          </p:cNvPicPr>
          <p:nvPr/>
        </p:nvPicPr>
        <p:blipFill>
          <a:blip r:embed="rId5"/>
          <a:srcRect l="5151" t="17857" r="9340" b="5219"/>
          <a:stretch>
            <a:fillRect/>
          </a:stretch>
        </p:blipFill>
        <p:spPr bwMode="auto">
          <a:xfrm>
            <a:off x="423333" y="1460501"/>
            <a:ext cx="2688167" cy="21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18" descr="نتيجة بحث الصور عن ‪traumatic Uveal prolapse‬‏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02000" y="1285875"/>
            <a:ext cx="2559756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20" descr="نتيجة بحث الصور عن ‪traumatic Vitreous haemorrhage‬‏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4501" y="4094163"/>
            <a:ext cx="2720622" cy="233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508000" y="1174751"/>
            <a:ext cx="2453107" cy="400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2000" dirty="0"/>
              <a:t>Flat anterior chamber</a:t>
            </a:r>
          </a:p>
        </p:txBody>
      </p:sp>
      <p:sp>
        <p:nvSpPr>
          <p:cNvPr id="39946" name="Rectangle 6"/>
          <p:cNvSpPr>
            <a:spLocks noChangeArrowheads="1"/>
          </p:cNvSpPr>
          <p:nvPr/>
        </p:nvSpPr>
        <p:spPr bwMode="auto">
          <a:xfrm>
            <a:off x="3619501" y="1174751"/>
            <a:ext cx="1732975" cy="400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2000" dirty="0" err="1"/>
              <a:t>Uveal</a:t>
            </a:r>
            <a:r>
              <a:rPr lang="en-US" sz="2000" dirty="0"/>
              <a:t> </a:t>
            </a:r>
            <a:r>
              <a:rPr lang="en-US" sz="2000" dirty="0" err="1"/>
              <a:t>prolapse</a:t>
            </a:r>
            <a:endParaRPr lang="en-US" sz="2000" dirty="0"/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6096001" y="1174751"/>
            <a:ext cx="2616294" cy="400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2000" dirty="0"/>
              <a:t>Damage to lens and iris</a:t>
            </a:r>
          </a:p>
        </p:txBody>
      </p:sp>
      <p:sp>
        <p:nvSpPr>
          <p:cNvPr id="39941" name="Rectangle 7"/>
          <p:cNvSpPr>
            <a:spLocks noChangeArrowheads="1"/>
          </p:cNvSpPr>
          <p:nvPr/>
        </p:nvSpPr>
        <p:spPr bwMode="auto">
          <a:xfrm>
            <a:off x="6413501" y="3817939"/>
            <a:ext cx="1897186" cy="400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2000" dirty="0"/>
              <a:t>Endophthalmitis</a:t>
            </a:r>
          </a:p>
        </p:txBody>
      </p:sp>
      <p:sp>
        <p:nvSpPr>
          <p:cNvPr id="39942" name="Rectangle 8"/>
          <p:cNvSpPr>
            <a:spLocks noChangeArrowheads="1"/>
          </p:cNvSpPr>
          <p:nvPr/>
        </p:nvSpPr>
        <p:spPr bwMode="auto">
          <a:xfrm>
            <a:off x="3726745" y="3757613"/>
            <a:ext cx="1543756" cy="3857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1900" dirty="0" err="1"/>
              <a:t>Tractional</a:t>
            </a:r>
            <a:r>
              <a:rPr lang="en-US" sz="1900" dirty="0"/>
              <a:t>  RD</a:t>
            </a:r>
            <a:endParaRPr lang="en-US" sz="2000" dirty="0"/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574323" y="3817939"/>
            <a:ext cx="2530436" cy="400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2000" dirty="0"/>
              <a:t>Vitreous </a:t>
            </a:r>
            <a:r>
              <a:rPr lang="en-US" sz="2000" dirty="0" err="1"/>
              <a:t>haemorrhage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4000" b="1" u="sng" dirty="0" smtClean="0">
                <a:solidFill>
                  <a:srgbClr val="00B050"/>
                </a:solidFill>
              </a:rPr>
              <a:t>Management:</a:t>
            </a:r>
          </a:p>
          <a:p>
            <a:pPr algn="l">
              <a:buNone/>
            </a:pPr>
            <a:r>
              <a:rPr lang="en-US" dirty="0" smtClean="0"/>
              <a:t>Complete ocular examination;</a:t>
            </a:r>
          </a:p>
          <a:p>
            <a:pPr algn="l">
              <a:buNone/>
            </a:pPr>
            <a:r>
              <a:rPr lang="en-US" dirty="0" smtClean="0"/>
              <a:t>R/O IOFB</a:t>
            </a:r>
          </a:p>
          <a:p>
            <a:pPr algn="l">
              <a:buNone/>
            </a:pPr>
            <a:r>
              <a:rPr lang="en-US" dirty="0" smtClean="0"/>
              <a:t>Slit lamp examination…</a:t>
            </a:r>
          </a:p>
          <a:p>
            <a:pPr algn="l">
              <a:buNone/>
            </a:pPr>
            <a:r>
              <a:rPr lang="en-US" dirty="0" err="1" smtClean="0"/>
              <a:t>Seidal</a:t>
            </a:r>
            <a:r>
              <a:rPr lang="en-US" dirty="0" smtClean="0"/>
              <a:t> test: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0"/>
            <a:ext cx="4038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00438"/>
            <a:ext cx="4038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524272"/>
            <a:ext cx="4038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7200" b="1" dirty="0"/>
              <a:t>Intraocular FB</a:t>
            </a:r>
            <a:endParaRPr lang="ar-SA" sz="7200" b="1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مربع نص 1"/>
          <p:cNvSpPr txBox="1">
            <a:spLocks noChangeArrowheads="1"/>
          </p:cNvSpPr>
          <p:nvPr/>
        </p:nvSpPr>
        <p:spPr bwMode="auto">
          <a:xfrm>
            <a:off x="571501" y="785813"/>
            <a:ext cx="8001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rgbClr val="DC0081"/>
                </a:solidFill>
                <a:latin typeface="Arial" pitchFamily="34" charset="0"/>
                <a:cs typeface="Arial" pitchFamily="34" charset="0"/>
              </a:rPr>
              <a:t>Intraocular FB:</a:t>
            </a:r>
          </a:p>
          <a:p>
            <a:pPr algn="l">
              <a:lnSpc>
                <a:spcPct val="150000"/>
              </a:lnSpc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The seriousness of the injury depends upon the retention of the intraocular foreign body , Common foreign bodies may be chips of iron or steel, particles of glass, stone , lead pellets ,wood chips ,plastic.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The symptoms of a foreign body may range from irritation to intense, excruciating pain , This is dependent on the location, material, and type of injury.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مربع نص 3"/>
          <p:cNvSpPr txBox="1">
            <a:spLocks noChangeArrowheads="1"/>
          </p:cNvSpPr>
          <p:nvPr/>
        </p:nvSpPr>
        <p:spPr bwMode="auto">
          <a:xfrm>
            <a:off x="540456" y="796925"/>
            <a:ext cx="8063089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200" b="1" dirty="0" err="1">
                <a:solidFill>
                  <a:srgbClr val="DC0081"/>
                </a:solidFill>
                <a:latin typeface="Arial" pitchFamily="34" charset="0"/>
                <a:cs typeface="Arial" pitchFamily="34" charset="0"/>
              </a:rPr>
              <a:t>Siderosis</a:t>
            </a:r>
            <a:r>
              <a:rPr lang="en-US" sz="3200" b="1" dirty="0">
                <a:solidFill>
                  <a:srgbClr val="DC008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>
                <a:solidFill>
                  <a:srgbClr val="DC0081"/>
                </a:solidFill>
                <a:latin typeface="Arial" pitchFamily="34" charset="0"/>
                <a:cs typeface="Arial" pitchFamily="34" charset="0"/>
              </a:rPr>
              <a:t>bulbi</a:t>
            </a:r>
            <a:endParaRPr lang="en-US" sz="3200" b="1" dirty="0">
              <a:solidFill>
                <a:srgbClr val="DC008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sz="2800" b="0" dirty="0">
                <a:latin typeface="Arial" pitchFamily="34" charset="0"/>
                <a:cs typeface="Arial" pitchFamily="34" charset="0"/>
              </a:rPr>
              <a:t>Deposition of ionized iron in the intraocular tissues resulting in toxicity.</a:t>
            </a:r>
          </a:p>
          <a:p>
            <a:pPr algn="l">
              <a:lnSpc>
                <a:spcPct val="150000"/>
              </a:lnSpc>
            </a:pPr>
            <a:r>
              <a:rPr lang="en-US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Epithelial tissues :</a:t>
            </a:r>
          </a:p>
          <a:p>
            <a:pPr algn="l">
              <a:lnSpc>
                <a:spcPct val="150000"/>
              </a:lnSpc>
            </a:pPr>
            <a:r>
              <a:rPr lang="en-US" sz="2800" b="0" dirty="0">
                <a:latin typeface="Arial" pitchFamily="34" charset="0"/>
                <a:cs typeface="Arial" pitchFamily="34" charset="0"/>
              </a:rPr>
              <a:t>Iris sphincter.</a:t>
            </a:r>
          </a:p>
          <a:p>
            <a:pPr algn="l">
              <a:lnSpc>
                <a:spcPct val="150000"/>
              </a:lnSpc>
            </a:pPr>
            <a:r>
              <a:rPr lang="en-US" sz="2800" b="0" dirty="0">
                <a:latin typeface="Arial" pitchFamily="34" charset="0"/>
                <a:cs typeface="Arial" pitchFamily="34" charset="0"/>
              </a:rPr>
              <a:t>Dilator muscle.</a:t>
            </a:r>
          </a:p>
          <a:p>
            <a:pPr algn="l">
              <a:lnSpc>
                <a:spcPct val="150000"/>
              </a:lnSpc>
            </a:pP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Non pigmented </a:t>
            </a:r>
            <a:r>
              <a:rPr lang="en-US" sz="2800" b="0" dirty="0" err="1">
                <a:latin typeface="Arial" pitchFamily="34" charset="0"/>
                <a:cs typeface="Arial" pitchFamily="34" charset="0"/>
              </a:rPr>
              <a:t>ciliary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 epithelium.</a:t>
            </a:r>
          </a:p>
          <a:p>
            <a:pPr algn="l">
              <a:lnSpc>
                <a:spcPct val="150000"/>
              </a:lnSpc>
            </a:pPr>
            <a:r>
              <a:rPr lang="en-US" sz="2800" b="0" dirty="0">
                <a:latin typeface="Arial" pitchFamily="34" charset="0"/>
                <a:cs typeface="Arial" pitchFamily="34" charset="0"/>
              </a:rPr>
              <a:t>Lens epithelium.</a:t>
            </a:r>
          </a:p>
          <a:p>
            <a:pPr algn="l">
              <a:lnSpc>
                <a:spcPct val="150000"/>
              </a:lnSpc>
            </a:pPr>
            <a:r>
              <a:rPr lang="en-US" sz="2800" b="0" dirty="0">
                <a:latin typeface="Arial" pitchFamily="34" charset="0"/>
                <a:cs typeface="Arial" pitchFamily="34" charset="0"/>
              </a:rPr>
              <a:t>Retinal photoreceptors &amp; RPE cells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DC0081"/>
                </a:solidFill>
                <a:latin typeface="Andalus" pitchFamily="18" charset="-78"/>
                <a:cs typeface="Andalus" pitchFamily="18" charset="-78"/>
              </a:rPr>
              <a:t>Eyelid </a:t>
            </a:r>
            <a:r>
              <a:rPr lang="en-US" dirty="0" err="1" smtClean="0">
                <a:solidFill>
                  <a:srgbClr val="DC0081"/>
                </a:solidFill>
                <a:latin typeface="Andalus" pitchFamily="18" charset="-78"/>
                <a:cs typeface="Andalus" pitchFamily="18" charset="-78"/>
              </a:rPr>
              <a:t>haematoma</a:t>
            </a:r>
            <a:r>
              <a:rPr lang="en-US" dirty="0" smtClean="0">
                <a:solidFill>
                  <a:srgbClr val="DC0081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solidFill>
                  <a:srgbClr val="DC0081"/>
                </a:solidFill>
                <a:latin typeface="Andalus" pitchFamily="18" charset="-78"/>
                <a:cs typeface="Andalus" pitchFamily="18" charset="-78"/>
              </a:rPr>
            </a:br>
            <a:endParaRPr lang="ar-SA" dirty="0"/>
          </a:p>
        </p:txBody>
      </p:sp>
      <p:pic>
        <p:nvPicPr>
          <p:cNvPr id="4" name="Picture 7" descr="D:\slides\Trauma 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3786214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8" descr="D:\slides\Trauma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071810"/>
            <a:ext cx="4824000" cy="33745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مستطيل 5"/>
          <p:cNvSpPr/>
          <p:nvPr/>
        </p:nvSpPr>
        <p:spPr>
          <a:xfrm>
            <a:off x="214283" y="3571876"/>
            <a:ext cx="378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b="1" dirty="0">
                <a:solidFill>
                  <a:srgbClr val="DC0081"/>
                </a:solidFill>
                <a:cs typeface="Times New Roman" pitchFamily="18" charset="0"/>
              </a:rPr>
              <a:t>LE lower eyelid </a:t>
            </a:r>
            <a:r>
              <a:rPr lang="en-US" b="1" dirty="0" err="1">
                <a:solidFill>
                  <a:srgbClr val="DC0081"/>
                </a:solidFill>
                <a:cs typeface="Times New Roman" pitchFamily="18" charset="0"/>
              </a:rPr>
              <a:t>haematoma</a:t>
            </a:r>
            <a:endParaRPr lang="en-US" b="1" dirty="0">
              <a:solidFill>
                <a:srgbClr val="DC0081"/>
              </a:solidFill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286248" y="2571744"/>
            <a:ext cx="45005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DC0081"/>
                </a:solidFill>
                <a:cs typeface="Times New Roman" pitchFamily="18" charset="0"/>
              </a:rPr>
              <a:t>Bilateral eyelid </a:t>
            </a:r>
            <a:r>
              <a:rPr lang="en-US" b="1" dirty="0" err="1" smtClean="0">
                <a:solidFill>
                  <a:srgbClr val="DC0081"/>
                </a:solidFill>
                <a:cs typeface="Times New Roman" pitchFamily="18" charset="0"/>
              </a:rPr>
              <a:t>haematoma</a:t>
            </a:r>
            <a:endParaRPr lang="ar-SA" b="1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مستطيل 1"/>
          <p:cNvSpPr>
            <a:spLocks noChangeArrowheads="1"/>
          </p:cNvSpPr>
          <p:nvPr/>
        </p:nvSpPr>
        <p:spPr bwMode="auto">
          <a:xfrm>
            <a:off x="2694096" y="571501"/>
            <a:ext cx="37476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66"/>
                </a:solidFill>
              </a:rPr>
              <a:t>Corneal foreign body</a:t>
            </a:r>
            <a:endParaRPr lang="ar-SA" sz="2800" b="1" dirty="0">
              <a:solidFill>
                <a:srgbClr val="FF0066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81000" y="1344613"/>
            <a:ext cx="6976533" cy="33478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eaLnBrk="1" hangingPunct="1">
              <a:lnSpc>
                <a:spcPct val="150000"/>
              </a:lnSpc>
              <a:buClr>
                <a:srgbClr val="DC0081"/>
              </a:buClr>
              <a:defRPr/>
            </a:pPr>
            <a:r>
              <a:rPr lang="en-US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Grinding most common cause.</a:t>
            </a:r>
          </a:p>
          <a:p>
            <a:pPr algn="l" eaLnBrk="1" hangingPunct="1">
              <a:lnSpc>
                <a:spcPct val="150000"/>
              </a:lnSpc>
              <a:buClr>
                <a:srgbClr val="DC0081"/>
              </a:buClr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Usually do not need surgery.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2400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Treatment</a:t>
            </a:r>
          </a:p>
          <a:p>
            <a:pPr lvl="1" algn="l" eaLnBrk="1" hangingPunct="1">
              <a:lnSpc>
                <a:spcPct val="150000"/>
              </a:lnSpc>
              <a:buClr>
                <a:srgbClr val="DC0081"/>
              </a:buClr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Removal of foreign body with needle and/or burr.</a:t>
            </a:r>
          </a:p>
          <a:p>
            <a:pPr lvl="1" algn="l" eaLnBrk="1" hangingPunct="1">
              <a:lnSpc>
                <a:spcPct val="150000"/>
              </a:lnSpc>
              <a:buClr>
                <a:srgbClr val="DC0081"/>
              </a:buClr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Children may require GA.</a:t>
            </a:r>
          </a:p>
        </p:txBody>
      </p:sp>
      <p:pic>
        <p:nvPicPr>
          <p:cNvPr id="102402" name="Picture 2" descr="نتيجة بحث الصور عن ‪corneal foreign body removal‬‏"/>
          <p:cNvPicPr>
            <a:picLocks noChangeAspect="1" noChangeArrowheads="1"/>
          </p:cNvPicPr>
          <p:nvPr/>
        </p:nvPicPr>
        <p:blipFill>
          <a:blip r:embed="rId2"/>
          <a:srcRect t="29102" b="29297"/>
          <a:stretch>
            <a:fillRect/>
          </a:stretch>
        </p:blipFill>
        <p:spPr bwMode="auto">
          <a:xfrm>
            <a:off x="5204178" y="3656014"/>
            <a:ext cx="3503789" cy="2916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7082368" y="3500438"/>
            <a:ext cx="1299633" cy="400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2000" dirty="0"/>
              <a:t>Corneal FB</a:t>
            </a:r>
            <a:endParaRPr lang="ar-SA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نتيجة بحث الصور عن ‪corneal FB‬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928670"/>
            <a:ext cx="4572032" cy="3357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Chemical injury </a:t>
            </a:r>
            <a:endParaRPr lang="ar-SA" sz="80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Chemical eye injury: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3200" dirty="0" smtClean="0"/>
              <a:t>2/3 of accidental burns occurs at work and the remainder at home</a:t>
            </a:r>
          </a:p>
          <a:p>
            <a:pPr algn="l">
              <a:buNone/>
            </a:pPr>
            <a:r>
              <a:rPr lang="en-US" sz="3200" dirty="0" smtClean="0"/>
              <a:t>Alkali are twice as common as acid burns since alkali are more widely used at home and in industry</a:t>
            </a:r>
          </a:p>
          <a:p>
            <a:pPr algn="l">
              <a:buNone/>
            </a:pPr>
            <a:r>
              <a:rPr lang="en-US" sz="3200" dirty="0" smtClean="0"/>
              <a:t>There are </a:t>
            </a:r>
            <a:r>
              <a:rPr lang="en-US" sz="3200" b="1" u="sng" dirty="0" smtClean="0">
                <a:solidFill>
                  <a:srgbClr val="FF0000"/>
                </a:solidFill>
              </a:rPr>
              <a:t>NO ANTIDOTES </a:t>
            </a:r>
            <a:r>
              <a:rPr lang="en-US" sz="3200" dirty="0" smtClean="0"/>
              <a:t>to these chemicals.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مستطيل 1"/>
          <p:cNvSpPr>
            <a:spLocks noChangeArrowheads="1"/>
          </p:cNvSpPr>
          <p:nvPr/>
        </p:nvSpPr>
        <p:spPr bwMode="auto">
          <a:xfrm>
            <a:off x="317501" y="830264"/>
            <a:ext cx="8544277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Alkali Burns: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/>
            </a:r>
            <a:br>
              <a:rPr lang="en-US" i="1" dirty="0">
                <a:latin typeface="Arial" pitchFamily="34" charset="0"/>
                <a:cs typeface="Arial" pitchFamily="34" charset="0"/>
              </a:rPr>
            </a:br>
            <a:r>
              <a:rPr lang="en-US" sz="2000" b="0" i="1" dirty="0">
                <a:latin typeface="Arial" pitchFamily="34" charset="0"/>
                <a:cs typeface="Arial" pitchFamily="34" charset="0"/>
              </a:rPr>
              <a:t>* </a:t>
            </a:r>
            <a:r>
              <a:rPr lang="en-US" sz="2000" b="0" dirty="0">
                <a:latin typeface="Arial" pitchFamily="34" charset="0"/>
                <a:cs typeface="Arial" pitchFamily="34" charset="0"/>
              </a:rPr>
              <a:t>Strong alkalis raise the PH of tissues and cause saponification of fatty acids in cell membranes and cellular disruption</a:t>
            </a:r>
            <a:r>
              <a:rPr lang="en-US" sz="2000" b="0" i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lnSpc>
                <a:spcPct val="150000"/>
              </a:lnSpc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>
                <a:latin typeface="Arial" pitchFamily="34" charset="0"/>
                <a:cs typeface="Arial" pitchFamily="34" charset="0"/>
              </a:rPr>
            </a:br>
            <a:r>
              <a:rPr lang="en-US" sz="2000" b="0" dirty="0">
                <a:latin typeface="Arial" pitchFamily="34" charset="0"/>
                <a:cs typeface="Arial" pitchFamily="34" charset="0"/>
              </a:rPr>
              <a:t>* Once the epithelium is damaged , alkali solutions readily penetrate the corneal stroma and they rapidly destroy the collagen fibers.</a:t>
            </a:r>
          </a:p>
          <a:p>
            <a:pPr algn="l">
              <a:lnSpc>
                <a:spcPct val="150000"/>
              </a:lnSpc>
              <a:defRPr/>
            </a:pPr>
            <a:r>
              <a:rPr lang="en-US" sz="2000" b="0" dirty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>
                <a:latin typeface="Arial" pitchFamily="34" charset="0"/>
                <a:cs typeface="Arial" pitchFamily="34" charset="0"/>
              </a:rPr>
            </a:br>
            <a:r>
              <a:rPr lang="en-US" sz="2000" b="0" dirty="0">
                <a:latin typeface="Arial" pitchFamily="34" charset="0"/>
                <a:cs typeface="Arial" pitchFamily="34" charset="0"/>
              </a:rPr>
              <a:t>* Strong alkaline may also penetrate into the anterior chamber and produce tissue damage and intense inflammation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.</a:t>
            </a:r>
            <a:endParaRPr lang="ar-SA" sz="2800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مستطيل 1"/>
          <p:cNvSpPr>
            <a:spLocks noChangeArrowheads="1"/>
          </p:cNvSpPr>
          <p:nvPr/>
        </p:nvSpPr>
        <p:spPr bwMode="auto">
          <a:xfrm>
            <a:off x="317501" y="857250"/>
            <a:ext cx="8511822" cy="556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limbus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contains the corneal epithelial stem cells , when these are damaged, the surface of the cornea is often resurfaced by neighboring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conjunctival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epithelium and causes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conjunctivalization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of the cornea and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vascularization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, persistent and recurrent epithelial defeats.</a:t>
            </a:r>
          </a:p>
          <a:p>
            <a:pPr algn="l">
              <a:lnSpc>
                <a:spcPct val="150000"/>
              </a:lnSpc>
            </a:pPr>
            <a:endParaRPr lang="en-US" sz="2400" b="0" dirty="0"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Intraocular chemical penetration usually causes cataract and glaucoma.</a:t>
            </a:r>
          </a:p>
          <a:p>
            <a:pPr algn="l">
              <a:lnSpc>
                <a:spcPct val="150000"/>
              </a:lnSpc>
            </a:pPr>
            <a:endParaRPr lang="en-US" sz="2400" b="0" dirty="0"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In the most severe cases, phthisis of the globe may occur. </a:t>
            </a:r>
            <a:endParaRPr lang="ar-SA" sz="2400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مستطيل 1"/>
          <p:cNvSpPr>
            <a:spLocks noChangeArrowheads="1"/>
          </p:cNvSpPr>
          <p:nvPr/>
        </p:nvSpPr>
        <p:spPr bwMode="auto">
          <a:xfrm>
            <a:off x="300567" y="1350964"/>
            <a:ext cx="8542867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lnSpc>
                <a:spcPct val="150000"/>
              </a:lnSpc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Acid Burns :</a:t>
            </a:r>
          </a:p>
          <a:p>
            <a:pPr algn="l" eaLnBrk="1" hangingPunct="1">
              <a:lnSpc>
                <a:spcPct val="150000"/>
              </a:lnSpc>
              <a:defRPr/>
            </a:pPr>
            <a:endParaRPr lang="en-US" sz="2800" b="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l"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Acids denature and precipitate proteins in tissues they contact.</a:t>
            </a:r>
          </a:p>
          <a:p>
            <a:pPr algn="l"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Acidic solutions tend to cause less severe tissue damage than alkaline solutions.</a:t>
            </a:r>
          </a:p>
          <a:p>
            <a:pPr algn="l"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Because of the buffering capacity of tissues, as well as the barrier to penetration formed by precipitated protein.</a:t>
            </a:r>
            <a:endParaRPr lang="en-US" sz="2400" b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00174"/>
            <a:ext cx="4040188" cy="185738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Alkali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1608136"/>
          </a:xfrm>
        </p:spPr>
        <p:txBody>
          <a:bodyPr/>
          <a:lstStyle/>
          <a:p>
            <a:pPr algn="ctr"/>
            <a:r>
              <a:rPr lang="en-US" dirty="0" smtClean="0"/>
              <a:t>Acid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Liquefactive necrosis</a:t>
            </a:r>
          </a:p>
          <a:p>
            <a:r>
              <a:rPr lang="en-US" b="1" dirty="0" smtClean="0"/>
              <a:t>Penetration deep</a:t>
            </a:r>
          </a:p>
          <a:p>
            <a:r>
              <a:rPr lang="en-US" b="1" dirty="0" smtClean="0"/>
              <a:t>More sever</a:t>
            </a:r>
          </a:p>
          <a:p>
            <a:r>
              <a:rPr lang="en-US" b="1" dirty="0" smtClean="0"/>
              <a:t>(</a:t>
            </a:r>
            <a:r>
              <a:rPr lang="en-US" b="1" dirty="0" err="1" smtClean="0"/>
              <a:t>amonia</a:t>
            </a:r>
            <a:r>
              <a:rPr lang="en-US" b="1" dirty="0" smtClean="0"/>
              <a:t>- sodium </a:t>
            </a:r>
            <a:r>
              <a:rPr lang="en-US" b="1" dirty="0" err="1" smtClean="0"/>
              <a:t>hyroxide</a:t>
            </a:r>
            <a:r>
              <a:rPr lang="en-US" b="1" dirty="0" smtClean="0"/>
              <a:t>- cement – lime)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err="1" smtClean="0"/>
              <a:t>Coagulative</a:t>
            </a:r>
            <a:r>
              <a:rPr lang="en-US" b="1" dirty="0" smtClean="0"/>
              <a:t> necrosis.</a:t>
            </a:r>
          </a:p>
          <a:p>
            <a:r>
              <a:rPr lang="en-US" b="1" dirty="0" smtClean="0"/>
              <a:t>Impede progress</a:t>
            </a:r>
          </a:p>
          <a:p>
            <a:r>
              <a:rPr lang="en-US" b="1" dirty="0" smtClean="0"/>
              <a:t>Less severe</a:t>
            </a:r>
          </a:p>
          <a:p>
            <a:r>
              <a:rPr lang="en-US" b="1" dirty="0" smtClean="0"/>
              <a:t>(buttery explosion ) hydrochloric acid. </a:t>
            </a:r>
            <a:endParaRPr lang="en-US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3745172" cy="2519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71612"/>
            <a:ext cx="407196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b="1" dirty="0" smtClean="0">
                <a:solidFill>
                  <a:srgbClr val="C00000"/>
                </a:solidFill>
              </a:rPr>
              <a:t>Classification of severity:</a:t>
            </a:r>
          </a:p>
          <a:p>
            <a:pPr algn="l"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Grade I: </a:t>
            </a:r>
            <a:r>
              <a:rPr lang="en-US" b="1" dirty="0" smtClean="0"/>
              <a:t>.</a:t>
            </a:r>
            <a:r>
              <a:rPr lang="en-US" dirty="0" smtClean="0"/>
              <a:t> Injuries confined to the corneal epithelium; there is no </a:t>
            </a:r>
            <a:r>
              <a:rPr lang="en-US" dirty="0" err="1" smtClean="0"/>
              <a:t>limbal</a:t>
            </a:r>
            <a:r>
              <a:rPr lang="en-US" dirty="0" smtClean="0"/>
              <a:t> ischemia, and the cornea is totally clear. These injuries carry an excellent long-term visual prognosis.</a:t>
            </a:r>
          </a:p>
          <a:p>
            <a:pPr algn="l"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Grade II: </a:t>
            </a:r>
            <a:r>
              <a:rPr lang="en-US" dirty="0" smtClean="0"/>
              <a:t>mild corneal haze, and focal </a:t>
            </a:r>
            <a:r>
              <a:rPr lang="en-US" dirty="0" err="1" smtClean="0"/>
              <a:t>limbal</a:t>
            </a:r>
            <a:r>
              <a:rPr lang="en-US" dirty="0" smtClean="0"/>
              <a:t> ischemia. The prognosis is good, although the cornea may develop focal haze and </a:t>
            </a:r>
            <a:r>
              <a:rPr lang="en-US" dirty="0" err="1" smtClean="0"/>
              <a:t>neovascularization</a:t>
            </a:r>
            <a:r>
              <a:rPr lang="en-US" dirty="0" smtClean="0"/>
              <a:t> at the site of </a:t>
            </a:r>
            <a:r>
              <a:rPr lang="en-US" dirty="0" err="1" smtClean="0"/>
              <a:t>limbal</a:t>
            </a:r>
            <a:r>
              <a:rPr lang="en-US" dirty="0" smtClean="0"/>
              <a:t> stem cell loss.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Grade III : </a:t>
            </a:r>
            <a:r>
              <a:rPr lang="en-US" dirty="0" smtClean="0"/>
              <a:t>significant ischemia of most of the </a:t>
            </a:r>
            <a:r>
              <a:rPr lang="en-US" dirty="0" err="1" smtClean="0"/>
              <a:t>limbus</a:t>
            </a:r>
            <a:r>
              <a:rPr lang="en-US" dirty="0" smtClean="0"/>
              <a:t>, as well as profound corneal haze ,have a guarded prognosis.</a:t>
            </a:r>
          </a:p>
          <a:p>
            <a:pPr algn="l"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Grade IV : </a:t>
            </a:r>
            <a:r>
              <a:rPr lang="en-US" dirty="0" smtClean="0"/>
              <a:t>carry the worst prognosis. In addition to total loss of </a:t>
            </a:r>
            <a:r>
              <a:rPr lang="en-US" dirty="0" err="1" smtClean="0"/>
              <a:t>limbal</a:t>
            </a:r>
            <a:r>
              <a:rPr lang="en-US" dirty="0" smtClean="0"/>
              <a:t> stem cells, there is destruction of the proximal </a:t>
            </a:r>
            <a:r>
              <a:rPr lang="en-US" dirty="0" err="1" smtClean="0"/>
              <a:t>conjunctival</a:t>
            </a:r>
            <a:r>
              <a:rPr lang="en-US" dirty="0" smtClean="0"/>
              <a:t> epithelium. The cornea is completely </a:t>
            </a:r>
            <a:r>
              <a:rPr lang="en-US" dirty="0" err="1" smtClean="0"/>
              <a:t>opaque,Visual</a:t>
            </a:r>
            <a:r>
              <a:rPr lang="en-US" dirty="0" smtClean="0"/>
              <a:t> recovery may not be possible.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3200" b="0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Associated trauma to globe or orbit</a:t>
            </a:r>
          </a:p>
          <a:p>
            <a:pPr algn="l">
              <a:buNone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-Orbital roof fracture if associated with </a:t>
            </a:r>
            <a:r>
              <a:rPr lang="en-US" b="0" dirty="0" err="1" smtClean="0">
                <a:latin typeface="Arial" pitchFamily="34" charset="0"/>
                <a:cs typeface="Arial" pitchFamily="34" charset="0"/>
              </a:rPr>
              <a:t>subconjunctival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0" dirty="0" err="1" smtClean="0">
                <a:latin typeface="Arial" pitchFamily="34" charset="0"/>
                <a:cs typeface="Arial" pitchFamily="34" charset="0"/>
              </a:rPr>
              <a:t>haemorrhage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 without visible posterior limit</a:t>
            </a:r>
          </a:p>
          <a:p>
            <a:pPr algn="l">
              <a:buNone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-Basal skull fracture - bilateral ring </a:t>
            </a:r>
            <a:r>
              <a:rPr lang="en-US" b="0" dirty="0" err="1" smtClean="0">
                <a:latin typeface="Arial" pitchFamily="34" charset="0"/>
                <a:cs typeface="Arial" pitchFamily="34" charset="0"/>
              </a:rPr>
              <a:t>haematomas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 (‘panda eyes’).</a:t>
            </a:r>
          </a:p>
          <a:p>
            <a:pPr algn="l">
              <a:buNone/>
            </a:pPr>
            <a:endParaRPr lang="ar-SA" dirty="0"/>
          </a:p>
        </p:txBody>
      </p:sp>
      <p:pic>
        <p:nvPicPr>
          <p:cNvPr id="4" name="Picture 2" descr="نتيجة بحث الصور عن ‪traumatic basal skull fracture panda eyes‬‏"/>
          <p:cNvPicPr>
            <a:picLocks noChangeAspect="1" noChangeArrowheads="1"/>
          </p:cNvPicPr>
          <p:nvPr/>
        </p:nvPicPr>
        <p:blipFill>
          <a:blip r:embed="rId2"/>
          <a:srcRect t="50677"/>
          <a:stretch>
            <a:fillRect/>
          </a:stretch>
        </p:blipFill>
        <p:spPr bwMode="auto">
          <a:xfrm>
            <a:off x="5857884" y="3786190"/>
            <a:ext cx="3071834" cy="28098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rgbClr val="0070C0"/>
                </a:solidFill>
              </a:rPr>
              <a:t>Recommended Treatment</a:t>
            </a:r>
          </a:p>
          <a:p>
            <a:pPr>
              <a:buNone/>
            </a:pPr>
            <a:r>
              <a:rPr lang="en-US" dirty="0" smtClean="0"/>
              <a:t>Treatment is based on the grade of injury. For most injuries, the goal of treatment is to promote epithelial healing and reduce pain while decreasing inflammation and preventing bacterial </a:t>
            </a:r>
            <a:r>
              <a:rPr lang="en-US" dirty="0" err="1" smtClean="0"/>
              <a:t>superinfection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Emergency treatment:</a:t>
            </a:r>
          </a:p>
          <a:p>
            <a:pPr algn="l">
              <a:buNone/>
            </a:pPr>
            <a:r>
              <a:rPr lang="en-US" sz="3200" dirty="0" smtClean="0"/>
              <a:t>A chemical injury is the only eye injury that requires immediate treatment without first taking a history and performing a careful examination</a:t>
            </a:r>
          </a:p>
          <a:p>
            <a:pPr marL="514350" indent="-514350" algn="l">
              <a:buNone/>
            </a:pPr>
            <a:r>
              <a:rPr lang="en-US" sz="3200" dirty="0" smtClean="0"/>
              <a:t>Copious irrigation: (15-30 min) ringer </a:t>
            </a:r>
            <a:r>
              <a:rPr lang="en-US" sz="3200" dirty="0" err="1" smtClean="0"/>
              <a:t>lactae</a:t>
            </a:r>
            <a:r>
              <a:rPr lang="en-US" sz="3200" dirty="0" smtClean="0"/>
              <a:t> or BSS</a:t>
            </a:r>
          </a:p>
          <a:p>
            <a:pPr marL="514350" indent="-514350" algn="l">
              <a:buNone/>
            </a:pPr>
            <a:r>
              <a:rPr lang="en-US" sz="3200" dirty="0" smtClean="0"/>
              <a:t>double eversion of the eye lids.</a:t>
            </a:r>
          </a:p>
          <a:p>
            <a:pPr marL="514350" indent="-514350" algn="l">
              <a:buNone/>
            </a:pPr>
            <a:r>
              <a:rPr lang="en-US" sz="3200" dirty="0" smtClean="0"/>
              <a:t>Debridement.</a:t>
            </a:r>
          </a:p>
          <a:p>
            <a:pPr marL="514350" indent="-514350">
              <a:buFont typeface="+mj-lt"/>
              <a:buAutoNum type="arabicParenR"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arenR"/>
            </a:pPr>
            <a:endParaRPr lang="en-US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rrigation,peopl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928670"/>
            <a:ext cx="4643470" cy="52332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79637" y="1935163"/>
            <a:ext cx="6184725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200" b="1" dirty="0" smtClean="0">
                <a:solidFill>
                  <a:srgbClr val="00B050"/>
                </a:solidFill>
              </a:rPr>
              <a:t>Update treatment:</a:t>
            </a:r>
          </a:p>
          <a:p>
            <a:pPr algn="l">
              <a:buNone/>
            </a:pPr>
            <a:r>
              <a:rPr lang="en-US" b="1" dirty="0" smtClean="0"/>
              <a:t>Grade I: </a:t>
            </a:r>
          </a:p>
          <a:p>
            <a:pPr algn="l">
              <a:buNone/>
            </a:pPr>
            <a:r>
              <a:rPr lang="en-US" dirty="0" smtClean="0"/>
              <a:t>Topical </a:t>
            </a:r>
            <a:r>
              <a:rPr lang="en-US" dirty="0" err="1" smtClean="0"/>
              <a:t>erythromicine</a:t>
            </a:r>
            <a:r>
              <a:rPr lang="en-US" dirty="0" smtClean="0"/>
              <a:t> </a:t>
            </a:r>
            <a:r>
              <a:rPr lang="en-US" dirty="0" err="1" smtClean="0"/>
              <a:t>oint</a:t>
            </a:r>
            <a:r>
              <a:rPr lang="en-US" dirty="0" smtClean="0"/>
              <a:t>.</a:t>
            </a:r>
          </a:p>
          <a:p>
            <a:pPr algn="l">
              <a:buNone/>
            </a:pPr>
            <a:r>
              <a:rPr lang="en-US" dirty="0" smtClean="0"/>
              <a:t>Preservative free artificial tear</a:t>
            </a:r>
          </a:p>
          <a:p>
            <a:pPr algn="l">
              <a:buNone/>
            </a:pPr>
            <a:r>
              <a:rPr lang="en-US" dirty="0" smtClean="0"/>
              <a:t>Topical steroid 1*4*1wk</a:t>
            </a:r>
          </a:p>
          <a:p>
            <a:pPr algn="l">
              <a:buNone/>
            </a:pPr>
            <a:r>
              <a:rPr lang="en-US" dirty="0" err="1" smtClean="0"/>
              <a:t>Cyclogyl</a:t>
            </a:r>
            <a:r>
              <a:rPr lang="en-US" dirty="0" smtClean="0"/>
              <a:t> ED</a:t>
            </a:r>
          </a:p>
          <a:p>
            <a:pPr algn="l">
              <a:buNone/>
            </a:pPr>
            <a:r>
              <a:rPr lang="en-US" dirty="0" smtClean="0"/>
              <a:t>f/u every other day until the entire ocular surface has healed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b="1" dirty="0" smtClean="0"/>
              <a:t>Grade II –IV:</a:t>
            </a:r>
          </a:p>
          <a:p>
            <a:pPr algn="l">
              <a:buNone/>
            </a:pPr>
            <a:r>
              <a:rPr lang="en-US" dirty="0" smtClean="0"/>
              <a:t>Topical steroid </a:t>
            </a:r>
            <a:r>
              <a:rPr lang="en-US" dirty="0" err="1" smtClean="0"/>
              <a:t>hrly</a:t>
            </a:r>
            <a:r>
              <a:rPr lang="en-US" dirty="0" smtClean="0"/>
              <a:t> for 10 days</a:t>
            </a:r>
          </a:p>
          <a:p>
            <a:pPr algn="l">
              <a:buNone/>
            </a:pPr>
            <a:r>
              <a:rPr lang="en-US" dirty="0" smtClean="0"/>
              <a:t>Atropine ED</a:t>
            </a:r>
          </a:p>
          <a:p>
            <a:pPr algn="l">
              <a:buNone/>
            </a:pPr>
            <a:r>
              <a:rPr lang="en-US" dirty="0" smtClean="0"/>
              <a:t>Topical Broad spectrum antibiotic.                                (</a:t>
            </a:r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dirty="0" err="1" smtClean="0"/>
              <a:t>Fluoroquinolone</a:t>
            </a:r>
            <a:r>
              <a:rPr lang="en-US" dirty="0" smtClean="0"/>
              <a:t>)</a:t>
            </a:r>
          </a:p>
          <a:p>
            <a:pPr algn="l">
              <a:buNone/>
            </a:pPr>
            <a:r>
              <a:rPr lang="en-US" dirty="0" smtClean="0"/>
              <a:t>Oral tetracycline </a:t>
            </a:r>
          </a:p>
          <a:p>
            <a:pPr algn="l">
              <a:buNone/>
            </a:pPr>
            <a:r>
              <a:rPr lang="en-US" dirty="0" err="1" smtClean="0"/>
              <a:t>Vit</a:t>
            </a:r>
            <a:r>
              <a:rPr lang="en-US" dirty="0" smtClean="0"/>
              <a:t>. C prevent ulceration </a:t>
            </a:r>
          </a:p>
          <a:p>
            <a:pPr algn="l">
              <a:buNone/>
            </a:pPr>
            <a:r>
              <a:rPr lang="en-US" dirty="0" smtClean="0"/>
              <a:t>Control IOP </a:t>
            </a:r>
          </a:p>
          <a:p>
            <a:pPr algn="l">
              <a:buNone/>
            </a:pPr>
            <a:r>
              <a:rPr lang="en-US" dirty="0" smtClean="0"/>
              <a:t>Use of amniotic membrane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Initial follow up –daily to assess </a:t>
            </a:r>
            <a:r>
              <a:rPr lang="en-US" dirty="0" err="1" smtClean="0"/>
              <a:t>epith</a:t>
            </a:r>
            <a:r>
              <a:rPr lang="en-US" dirty="0" smtClean="0"/>
              <a:t>. Healing and control IOP </a:t>
            </a:r>
          </a:p>
          <a:p>
            <a:pPr algn="l">
              <a:buNone/>
            </a:pPr>
            <a:r>
              <a:rPr lang="en-US" dirty="0" smtClean="0"/>
              <a:t>Monitoring of corneal melting.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4286280" cy="265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3" y="3286124"/>
            <a:ext cx="395287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286124"/>
            <a:ext cx="434511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8000" b="1" dirty="0"/>
              <a:t>Radiation injury</a:t>
            </a:r>
            <a:endParaRPr lang="ar-SA" sz="8000" b="1" dirty="0"/>
          </a:p>
          <a:p>
            <a:pPr algn="ctr"/>
            <a:endParaRPr lang="ar-SA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08001" y="1428751"/>
            <a:ext cx="8064500" cy="4616648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sz="2800" dirty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Radiation injuries:</a:t>
            </a:r>
          </a:p>
          <a:p>
            <a:pPr algn="l">
              <a:lnSpc>
                <a:spcPct val="150000"/>
              </a:lnSpc>
              <a:defRPr/>
            </a:pPr>
            <a:endParaRPr lang="en-US" sz="2800" dirty="0">
              <a:solidFill>
                <a:srgbClr val="FF3399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l">
              <a:lnSpc>
                <a:spcPct val="150000"/>
              </a:lnSpc>
              <a:defRPr/>
            </a:pPr>
            <a:r>
              <a:rPr lang="en-US" sz="2800" b="0" dirty="0">
                <a:latin typeface="Arial" pitchFamily="34" charset="0"/>
                <a:cs typeface="Arial" pitchFamily="34" charset="0"/>
              </a:rPr>
              <a:t>Ultraviolet radiation: welding arc , sun lamps , carbon arc.</a:t>
            </a:r>
          </a:p>
          <a:p>
            <a:pPr marL="457200" indent="-457200" algn="l">
              <a:lnSpc>
                <a:spcPct val="150000"/>
              </a:lnSpc>
              <a:defRPr/>
            </a:pPr>
            <a:r>
              <a:rPr lang="en-US" sz="2800" b="0" dirty="0">
                <a:latin typeface="Arial" pitchFamily="34" charset="0"/>
                <a:cs typeface="Arial" pitchFamily="34" charset="0"/>
              </a:rPr>
              <a:t>Infrared burns : furnaces.</a:t>
            </a:r>
          </a:p>
          <a:p>
            <a:pPr marL="457200" indent="-457200" algn="l">
              <a:lnSpc>
                <a:spcPct val="150000"/>
              </a:lnSpc>
              <a:defRPr/>
            </a:pPr>
            <a:r>
              <a:rPr lang="en-US" sz="2800" b="0" dirty="0">
                <a:latin typeface="Arial" pitchFamily="34" charset="0"/>
                <a:cs typeface="Arial" pitchFamily="34" charset="0"/>
              </a:rPr>
              <a:t>Ionizing radiation : cyclotron exposure , ß irradiation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.</a:t>
            </a:r>
            <a:endParaRPr lang="ar-SA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DC0081"/>
                </a:solidFill>
                <a:latin typeface="Andalus" pitchFamily="18" charset="-78"/>
                <a:cs typeface="Andalus" pitchFamily="18" charset="-78"/>
              </a:rPr>
              <a:t>Eyelid laceration</a:t>
            </a:r>
            <a:br>
              <a:rPr lang="en-US" dirty="0" smtClean="0">
                <a:solidFill>
                  <a:srgbClr val="DC0081"/>
                </a:solidFill>
                <a:latin typeface="Andalus" pitchFamily="18" charset="-78"/>
                <a:cs typeface="Andalus" pitchFamily="18" charset="-78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>
              <a:lnSpc>
                <a:spcPct val="150000"/>
              </a:lnSpc>
              <a:buNone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Superficial.</a:t>
            </a:r>
          </a:p>
          <a:p>
            <a:pPr marL="457200" indent="-457200" algn="l">
              <a:lnSpc>
                <a:spcPct val="150000"/>
              </a:lnSpc>
              <a:buNone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 Lid margin.</a:t>
            </a:r>
          </a:p>
          <a:p>
            <a:pPr marL="457200" indent="-457200" algn="l">
              <a:lnSpc>
                <a:spcPct val="150000"/>
              </a:lnSpc>
              <a:buNone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Laceration with mild tissue loss.</a:t>
            </a:r>
          </a:p>
          <a:p>
            <a:pPr marL="457200" indent="-457200" algn="l">
              <a:lnSpc>
                <a:spcPct val="150000"/>
              </a:lnSpc>
              <a:buNone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Laceration with extensive tissue loss.</a:t>
            </a:r>
          </a:p>
          <a:p>
            <a:pPr marL="457200" indent="-457200" algn="l">
              <a:lnSpc>
                <a:spcPct val="150000"/>
              </a:lnSpc>
              <a:buNone/>
            </a:pPr>
            <a:r>
              <a:rPr lang="en-US" b="0" dirty="0" err="1" smtClean="0">
                <a:latin typeface="Arial" pitchFamily="34" charset="0"/>
                <a:cs typeface="Arial" pitchFamily="34" charset="0"/>
              </a:rPr>
              <a:t>Canalicular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 laceration.</a:t>
            </a:r>
            <a:endParaRPr lang="ar-SA" b="0" dirty="0" smtClean="0">
              <a:latin typeface="Arial" pitchFamily="34" charset="0"/>
              <a:cs typeface="Arial" pitchFamily="34" charset="0"/>
            </a:endParaRPr>
          </a:p>
          <a:p>
            <a:pPr algn="l"/>
            <a:endParaRPr lang="ar-SA" dirty="0"/>
          </a:p>
        </p:txBody>
      </p:sp>
      <p:pic>
        <p:nvPicPr>
          <p:cNvPr id="4" name="Picture 9" descr="D:\slides\Trauma 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928670"/>
            <a:ext cx="3416302" cy="2519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نتيجة بحث الصور عن ‪welding arc‬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0" y="839789"/>
            <a:ext cx="2976034" cy="2232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4694" name="Picture 6" descr="نتيجة بحث الصور عن ‪sun lamps‬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00" y="3881439"/>
            <a:ext cx="2976034" cy="2346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4696" name="Picture 8" descr="نتيجة بحث الصور عن ‪furnaces‬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928689"/>
            <a:ext cx="4516967" cy="5000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7829" name="مربع نص 5"/>
          <p:cNvSpPr txBox="1">
            <a:spLocks noChangeArrowheads="1"/>
          </p:cNvSpPr>
          <p:nvPr/>
        </p:nvSpPr>
        <p:spPr bwMode="auto">
          <a:xfrm>
            <a:off x="1124657" y="571500"/>
            <a:ext cx="236784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/>
              <a:t>Welding &amp; carbon arc</a:t>
            </a:r>
            <a:endParaRPr lang="ar-SA" sz="2000" dirty="0"/>
          </a:p>
        </p:txBody>
      </p:sp>
      <p:sp>
        <p:nvSpPr>
          <p:cNvPr id="77830" name="مربع نص 6"/>
          <p:cNvSpPr txBox="1">
            <a:spLocks noChangeArrowheads="1"/>
          </p:cNvSpPr>
          <p:nvPr/>
        </p:nvSpPr>
        <p:spPr bwMode="auto">
          <a:xfrm>
            <a:off x="1587501" y="3600450"/>
            <a:ext cx="1841500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/>
              <a:t>Sun lamp</a:t>
            </a:r>
            <a:endParaRPr lang="ar-SA" sz="2000" dirty="0"/>
          </a:p>
        </p:txBody>
      </p:sp>
      <p:sp>
        <p:nvSpPr>
          <p:cNvPr id="77831" name="مربع نص 7"/>
          <p:cNvSpPr txBox="1">
            <a:spLocks noChangeArrowheads="1"/>
          </p:cNvSpPr>
          <p:nvPr/>
        </p:nvSpPr>
        <p:spPr bwMode="auto">
          <a:xfrm>
            <a:off x="6524978" y="742950"/>
            <a:ext cx="1920523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/>
              <a:t>Furnace</a:t>
            </a:r>
            <a:endParaRPr lang="ar-SA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مستطيل 1"/>
          <p:cNvSpPr>
            <a:spLocks noChangeArrowheads="1"/>
          </p:cNvSpPr>
          <p:nvPr/>
        </p:nvSpPr>
        <p:spPr bwMode="auto">
          <a:xfrm>
            <a:off x="508000" y="428625"/>
            <a:ext cx="8191500" cy="6735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u="sng" dirty="0">
                <a:solidFill>
                  <a:srgbClr val="DC0081"/>
                </a:solidFill>
                <a:latin typeface="Arial" pitchFamily="34" charset="0"/>
                <a:cs typeface="Arial" pitchFamily="34" charset="0"/>
              </a:rPr>
              <a:t>Ultraviolet effect on the eye</a:t>
            </a:r>
          </a:p>
          <a:p>
            <a:pPr>
              <a:lnSpc>
                <a:spcPct val="150000"/>
              </a:lnSpc>
            </a:pPr>
            <a:endParaRPr lang="en-US" sz="2800" dirty="0">
              <a:solidFill>
                <a:srgbClr val="DC008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The eyes are most sensitive to UV radiation from 210 nm to 320 nm (UV-C and UV-B).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Maximum absorption by the cornea occurs around 280 nm. Absorption of UV-A in the lens may be a factor in producing cataract.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Examples of eye disorders resulting from UV exposure include "flash burn“ , "welder's flash" and "snow blindness" - depending on the source of the UV light causing the injury.</a:t>
            </a:r>
            <a:endParaRPr lang="ar-SA" sz="2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مستطيل 1"/>
          <p:cNvSpPr>
            <a:spLocks noChangeArrowheads="1"/>
          </p:cNvSpPr>
          <p:nvPr/>
        </p:nvSpPr>
        <p:spPr bwMode="auto">
          <a:xfrm>
            <a:off x="444501" y="1444625"/>
            <a:ext cx="8255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200" u="sng" dirty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1- </a:t>
            </a:r>
            <a:r>
              <a:rPr lang="en-US" sz="3200" u="sng" dirty="0" err="1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Photokeratitis</a:t>
            </a:r>
            <a:r>
              <a:rPr lang="en-US" sz="3200" u="sng" dirty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sz="3200" u="sng" dirty="0" err="1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photoconjunctivitis</a:t>
            </a:r>
            <a:r>
              <a:rPr lang="en-US" dirty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2400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Def: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Photokeratitis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is an inflammation of the cornea, while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photoconjunctivitis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refers to an inflammation of the conjunctiva . 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These inflammatory reactions may be compared to a sunburn of the very sensitive skin-like tissues of the eyeball and eyelids and usually appear within a few hours of exposure.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2698045" y="387350"/>
            <a:ext cx="3747911" cy="830997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Ocular finding</a:t>
            </a:r>
            <a:endParaRPr lang="ar-SA" sz="3200" dirty="0">
              <a:solidFill>
                <a:schemeClr val="tx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مستطيل 1"/>
          <p:cNvSpPr>
            <a:spLocks noChangeArrowheads="1"/>
          </p:cNvSpPr>
          <p:nvPr/>
        </p:nvSpPr>
        <p:spPr bwMode="auto">
          <a:xfrm>
            <a:off x="715434" y="1166814"/>
            <a:ext cx="7713133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Photokeratitis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and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photoconjunctivitis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can be very painful, however, they are reversible and do not seem to result in any long-term damage to the eye or vision.</a:t>
            </a:r>
          </a:p>
          <a:p>
            <a:pPr algn="l">
              <a:lnSpc>
                <a:spcPct val="150000"/>
              </a:lnSpc>
            </a:pPr>
            <a:endParaRPr lang="en-US" sz="2400" b="0" dirty="0"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An extreme form of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photokeratitis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is snow blindness. It sometimes occurs in skiers and climbers who experience extreme UV levels due to high altitude conditions and very strong ground reflection – fresh snow can reflect up to 80 per cent of incident UV radiation.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مستطيل 4"/>
          <p:cNvSpPr>
            <a:spLocks noChangeArrowheads="1"/>
          </p:cNvSpPr>
          <p:nvPr/>
        </p:nvSpPr>
        <p:spPr bwMode="auto">
          <a:xfrm>
            <a:off x="571501" y="520701"/>
            <a:ext cx="799958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400" b="1" dirty="0" err="1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Pterygium</a:t>
            </a:r>
            <a:endParaRPr lang="en-US" sz="24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Is probably linked to prolonged UV exposure.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Pterygium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may extend over the centre of the cornea and thereby reduce vision. It also has a tendency to become inflamed.</a:t>
            </a:r>
          </a:p>
          <a:p>
            <a:pPr algn="l">
              <a:lnSpc>
                <a:spcPct val="150000"/>
              </a:lnSpc>
            </a:pPr>
            <a:r>
              <a:rPr lang="en-US" sz="2400" b="1" dirty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Cataracts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Cataracts are the leading cause of blindness in the world , they appear to be enhanced by exposure to UV. Cataracts can be surgically removed.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WHO estimates suggest that up to 20 per cent of cataracts may be caused by overexposure to UV radiation and are therefore avoidable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مستطيل 1"/>
          <p:cNvSpPr>
            <a:spLocks noChangeArrowheads="1"/>
          </p:cNvSpPr>
          <p:nvPr/>
        </p:nvSpPr>
        <p:spPr bwMode="auto">
          <a:xfrm>
            <a:off x="508000" y="1377951"/>
            <a:ext cx="816045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800" b="1" u="sng" dirty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Cancer of the eye: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Current scientific evidence suggests that different forms of eye cancer may be associated with life-long exposure to the sun. Melanoma is the most frequent malignant cancer of the eyeball and sometimes requires surgical removal. A common location for basal cell carcinoma is on the eyelids.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u="sng" dirty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Retinal diseases </a:t>
            </a:r>
            <a:r>
              <a:rPr lang="en-US" sz="2400" dirty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Macular degeneration &amp; 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edema.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مربع نص 2"/>
          <p:cNvSpPr txBox="1">
            <a:spLocks noChangeArrowheads="1"/>
          </p:cNvSpPr>
          <p:nvPr/>
        </p:nvSpPr>
        <p:spPr bwMode="auto">
          <a:xfrm>
            <a:off x="684390" y="831850"/>
            <a:ext cx="7775222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800" dirty="0">
                <a:solidFill>
                  <a:srgbClr val="DC0081"/>
                </a:solidFill>
                <a:latin typeface="Arial" pitchFamily="34" charset="0"/>
                <a:cs typeface="Arial" pitchFamily="34" charset="0"/>
              </a:rPr>
              <a:t>Infrared burns</a:t>
            </a:r>
            <a:endParaRPr lang="en-US" sz="2400" dirty="0">
              <a:solidFill>
                <a:srgbClr val="DC008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</a:pPr>
            <a:endParaRPr lang="en-US" sz="2400" dirty="0">
              <a:solidFill>
                <a:srgbClr val="FF3399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Acute exposure : 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produces temporary lid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oedema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&amp;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erythema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No damage to the globe.</a:t>
            </a: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Chronic exposure : 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seen in glass blowers &amp; metal furnace stocker.</a:t>
            </a:r>
          </a:p>
          <a:p>
            <a:pPr algn="l">
              <a:lnSpc>
                <a:spcPct val="150000"/>
              </a:lnSpc>
            </a:pPr>
            <a:r>
              <a:rPr lang="en-US" sz="2400" b="0" dirty="0">
                <a:latin typeface="Arial" pitchFamily="34" charset="0"/>
                <a:cs typeface="Arial" pitchFamily="34" charset="0"/>
              </a:rPr>
              <a:t> Develop cataract.</a:t>
            </a:r>
          </a:p>
          <a:p>
            <a:pPr algn="l">
              <a:lnSpc>
                <a:spcPct val="150000"/>
              </a:lnSpc>
            </a:pPr>
            <a:r>
              <a:rPr lang="en-US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No other anterior &amp; posterior segment changes are found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.</a:t>
            </a:r>
            <a:endParaRPr lang="ar-SA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مستطيل 1"/>
          <p:cNvSpPr>
            <a:spLocks noChangeArrowheads="1"/>
          </p:cNvSpPr>
          <p:nvPr/>
        </p:nvSpPr>
        <p:spPr bwMode="auto">
          <a:xfrm>
            <a:off x="651934" y="500064"/>
            <a:ext cx="7840133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b="1" dirty="0">
                <a:solidFill>
                  <a:srgbClr val="DC0081"/>
                </a:solidFill>
                <a:latin typeface="Arial" pitchFamily="34" charset="0"/>
                <a:cs typeface="Arial" pitchFamily="34" charset="0"/>
              </a:rPr>
              <a:t>Laser pointers ocular hazards</a:t>
            </a:r>
          </a:p>
          <a:p>
            <a:pPr eaLnBrk="1" hangingPunct="1">
              <a:lnSpc>
                <a:spcPct val="150000"/>
              </a:lnSpc>
            </a:pPr>
            <a:endParaRPr lang="en-US" sz="2800" dirty="0">
              <a:solidFill>
                <a:srgbClr val="FF0000"/>
              </a:solidFill>
            </a:endParaRPr>
          </a:p>
          <a:p>
            <a:pPr algn="l" eaLnBrk="1" hangingPunct="1">
              <a:lnSpc>
                <a:spcPct val="150000"/>
              </a:lnSpc>
            </a:pPr>
            <a:r>
              <a:rPr lang="en-US" sz="2400" dirty="0"/>
              <a:t>Laser pointers are comprised of a diode emitting laser light, with an energy output between 1 and 5 </a:t>
            </a:r>
            <a:r>
              <a:rPr lang="en-US" sz="2400" dirty="0" err="1"/>
              <a:t>mW</a:t>
            </a:r>
            <a:r>
              <a:rPr lang="en-US" dirty="0"/>
              <a:t>.</a:t>
            </a:r>
          </a:p>
        </p:txBody>
      </p:sp>
      <p:pic>
        <p:nvPicPr>
          <p:cNvPr id="3" name="Picture 4" descr="صورة ذات صلة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500" y="3571875"/>
            <a:ext cx="2222500" cy="2897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نتيجة بحث الصور عن ‪laser pointer‬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2523" y="3571875"/>
            <a:ext cx="2143477" cy="2914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مستطيل 1"/>
          <p:cNvSpPr>
            <a:spLocks noChangeArrowheads="1"/>
          </p:cNvSpPr>
          <p:nvPr/>
        </p:nvSpPr>
        <p:spPr bwMode="auto">
          <a:xfrm>
            <a:off x="876301" y="782639"/>
            <a:ext cx="7391400" cy="5021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en-US" dirty="0"/>
              <a:t> </a:t>
            </a:r>
            <a:r>
              <a:rPr lang="en-US" sz="2400" dirty="0"/>
              <a:t>Strong laser pointers can flash blind a pilot at a distance of more than 10 km, and at shorter distances cause permanent visual dysfunction or even blindness.</a:t>
            </a:r>
          </a:p>
          <a:p>
            <a:pPr algn="just" eaLnBrk="1" hangingPunct="1">
              <a:lnSpc>
                <a:spcPct val="150000"/>
              </a:lnSpc>
            </a:pPr>
            <a:endParaRPr lang="en-US" sz="2400" dirty="0"/>
          </a:p>
          <a:p>
            <a:pPr algn="just" eaLnBrk="1" hangingPunct="1">
              <a:lnSpc>
                <a:spcPct val="150000"/>
              </a:lnSpc>
            </a:pPr>
            <a:r>
              <a:rPr lang="en-US" sz="2400" dirty="0"/>
              <a:t>Retinal damage from very close distance even less than 1 m for red, green and infrared laser pointers occur.</a:t>
            </a:r>
          </a:p>
          <a:p>
            <a:pPr algn="just" eaLnBrk="1" hangingPunct="1">
              <a:lnSpc>
                <a:spcPct val="150000"/>
              </a:lnSpc>
            </a:pPr>
            <a:endParaRPr lang="en-US" sz="2400" dirty="0"/>
          </a:p>
          <a:p>
            <a:pPr algn="just" eaLnBrk="1" hangingPunct="1">
              <a:lnSpc>
                <a:spcPct val="150000"/>
              </a:lnSpc>
            </a:pPr>
            <a:r>
              <a:rPr lang="en-US" sz="2400" dirty="0"/>
              <a:t>Red lasers with ≤5 </a:t>
            </a:r>
            <a:r>
              <a:rPr lang="en-US" sz="2400" dirty="0" err="1"/>
              <a:t>mW</a:t>
            </a:r>
            <a:r>
              <a:rPr lang="en-US" sz="2400" dirty="0"/>
              <a:t> output power can cause a temporary and relative loss of the central vision</a:t>
            </a:r>
            <a:r>
              <a:rPr lang="en-US" dirty="0"/>
              <a:t>.</a:t>
            </a:r>
            <a:endParaRPr lang="ar-S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مستطيل 1"/>
          <p:cNvSpPr>
            <a:spLocks noChangeArrowheads="1"/>
          </p:cNvSpPr>
          <p:nvPr/>
        </p:nvSpPr>
        <p:spPr bwMode="auto">
          <a:xfrm>
            <a:off x="1116190" y="1557339"/>
            <a:ext cx="6911622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lang="en-US" sz="2800" b="1" u="sng" dirty="0">
                <a:solidFill>
                  <a:srgbClr val="C00000"/>
                </a:solidFill>
              </a:rPr>
              <a:t>Ocular symptoms:</a:t>
            </a:r>
          </a:p>
          <a:p>
            <a:pPr algn="l" eaLnBrk="1" hangingPunct="1">
              <a:lnSpc>
                <a:spcPct val="150000"/>
              </a:lnSpc>
            </a:pPr>
            <a:endParaRPr lang="en-US" sz="2400" u="sng" dirty="0"/>
          </a:p>
          <a:p>
            <a:pPr algn="l" eaLnBrk="1" hangingPunct="1">
              <a:lnSpc>
                <a:spcPct val="150000"/>
              </a:lnSpc>
            </a:pPr>
            <a:r>
              <a:rPr lang="en-US" sz="2400" dirty="0"/>
              <a:t> Corneal involvement : pain, redness, irritation.</a:t>
            </a:r>
          </a:p>
          <a:p>
            <a:pPr algn="l" eaLnBrk="1" hangingPunct="1">
              <a:lnSpc>
                <a:spcPct val="150000"/>
              </a:lnSpc>
            </a:pPr>
            <a:r>
              <a:rPr lang="en-US" sz="2400" dirty="0"/>
              <a:t> Retinal involvement : </a:t>
            </a:r>
            <a:r>
              <a:rPr lang="en-US" sz="2400" dirty="0" err="1"/>
              <a:t>Scotoma</a:t>
            </a:r>
            <a:r>
              <a:rPr lang="en-US" sz="2400" dirty="0"/>
              <a:t>, photophobia, </a:t>
            </a:r>
            <a:r>
              <a:rPr lang="en-US" sz="2400" dirty="0" err="1"/>
              <a:t>metamorphopsia</a:t>
            </a:r>
            <a:r>
              <a:rPr lang="en-US" sz="2400" dirty="0"/>
              <a:t>, </a:t>
            </a:r>
            <a:r>
              <a:rPr lang="en-US" sz="2400" dirty="0" err="1"/>
              <a:t>chromatopsia</a:t>
            </a:r>
            <a:r>
              <a:rPr lang="en-US" sz="2400" dirty="0"/>
              <a:t> or decreased visual acuity can occur hours after exposure</a:t>
            </a:r>
            <a:r>
              <a:rPr lang="en-US" dirty="0"/>
              <a:t>.</a:t>
            </a:r>
            <a:endParaRPr lang="en-US" baseline="30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7" descr="نتيجة بحث الصور عن ‪Lid margin laceration‬‏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3790950" cy="2505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8" descr="D:\slides\Trauma 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143248"/>
            <a:ext cx="3903663" cy="2857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10" descr="D:\slides\Trauma 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428604"/>
            <a:ext cx="3201988" cy="2519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3000365" y="6198990"/>
            <a:ext cx="3214710" cy="373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b="1" dirty="0">
                <a:solidFill>
                  <a:srgbClr val="DC0081"/>
                </a:solidFill>
              </a:rPr>
              <a:t>Lid margin laceration repair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مستطيل 1"/>
          <p:cNvSpPr>
            <a:spLocks noChangeArrowheads="1"/>
          </p:cNvSpPr>
          <p:nvPr/>
        </p:nvSpPr>
        <p:spPr bwMode="auto">
          <a:xfrm>
            <a:off x="1212145" y="639764"/>
            <a:ext cx="6719711" cy="61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lang="en-US" sz="2400" dirty="0" err="1"/>
              <a:t>Choroidal</a:t>
            </a:r>
            <a:r>
              <a:rPr lang="en-US" sz="2400" dirty="0"/>
              <a:t> infarction , </a:t>
            </a:r>
            <a:r>
              <a:rPr lang="en-US" sz="2400" dirty="0" err="1"/>
              <a:t>choroidal</a:t>
            </a:r>
            <a:r>
              <a:rPr lang="en-US" sz="2400" dirty="0"/>
              <a:t> </a:t>
            </a:r>
            <a:r>
              <a:rPr lang="en-US" sz="2400" dirty="0" err="1"/>
              <a:t>neovascularization</a:t>
            </a:r>
            <a:r>
              <a:rPr lang="en-US" sz="2400" dirty="0"/>
              <a:t> can occur with associated risk of vision loss.</a:t>
            </a:r>
          </a:p>
          <a:p>
            <a:pPr algn="l" eaLnBrk="1" hangingPunct="1">
              <a:lnSpc>
                <a:spcPct val="150000"/>
              </a:lnSpc>
            </a:pPr>
            <a:endParaRPr lang="en-US" sz="2400" dirty="0"/>
          </a:p>
          <a:p>
            <a:pPr algn="l" eaLnBrk="1" hangingPunct="1">
              <a:lnSpc>
                <a:spcPct val="150000"/>
              </a:lnSpc>
            </a:pPr>
            <a:r>
              <a:rPr lang="en-US" sz="2400" dirty="0"/>
              <a:t>Damage to the retinal pigment epithelium.</a:t>
            </a:r>
          </a:p>
          <a:p>
            <a:pPr algn="l" eaLnBrk="1" hangingPunct="1">
              <a:lnSpc>
                <a:spcPct val="150000"/>
              </a:lnSpc>
            </a:pPr>
            <a:endParaRPr lang="en-US" sz="2400" dirty="0"/>
          </a:p>
          <a:p>
            <a:pPr algn="l" eaLnBrk="1" hangingPunct="1">
              <a:lnSpc>
                <a:spcPct val="150000"/>
              </a:lnSpc>
            </a:pPr>
            <a:r>
              <a:rPr lang="en-US" sz="2400" dirty="0"/>
              <a:t>Retinal edema and hemorrhage, if viewed for more than one second.</a:t>
            </a:r>
          </a:p>
          <a:p>
            <a:pPr algn="l" eaLnBrk="1" hangingPunct="1">
              <a:lnSpc>
                <a:spcPct val="150000"/>
              </a:lnSpc>
            </a:pPr>
            <a:endParaRPr lang="en-US" sz="2400" dirty="0"/>
          </a:p>
          <a:p>
            <a:pPr algn="l" eaLnBrk="1" hangingPunct="1">
              <a:lnSpc>
                <a:spcPct val="150000"/>
              </a:lnSpc>
            </a:pPr>
            <a:r>
              <a:rPr lang="en-US" sz="2400" dirty="0"/>
              <a:t>Focal retinal detachment &amp; sub-</a:t>
            </a:r>
            <a:r>
              <a:rPr lang="en-US" sz="2400" dirty="0" err="1"/>
              <a:t>hyaloid</a:t>
            </a:r>
            <a:r>
              <a:rPr lang="en-US" sz="2400" dirty="0"/>
              <a:t> hemorrhage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n external file that holds a picture, illustration, etc.&#10;Object name is MEAJO-22-399-g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3701" y="925514"/>
            <a:ext cx="4800600" cy="2574925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 descr="نتيجة بحث الصور عن ‪choroidal infarction‬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3701" y="4060826"/>
            <a:ext cx="4800600" cy="2582863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3188" name="مربع نص 2"/>
          <p:cNvSpPr txBox="1">
            <a:spLocks noChangeArrowheads="1"/>
          </p:cNvSpPr>
          <p:nvPr/>
        </p:nvSpPr>
        <p:spPr bwMode="auto">
          <a:xfrm>
            <a:off x="1858434" y="642938"/>
            <a:ext cx="2396067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LE Macular hole</a:t>
            </a:r>
            <a:endParaRPr lang="ar-SA"/>
          </a:p>
        </p:txBody>
      </p:sp>
      <p:sp>
        <p:nvSpPr>
          <p:cNvPr id="93189" name="مربع نص 4"/>
          <p:cNvSpPr txBox="1">
            <a:spLocks noChangeArrowheads="1"/>
          </p:cNvSpPr>
          <p:nvPr/>
        </p:nvSpPr>
        <p:spPr bwMode="auto">
          <a:xfrm>
            <a:off x="1841501" y="3857626"/>
            <a:ext cx="2921000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Choroidal infarction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n external file that holds a picture, illustration, etc.&#10;Object name is MEAJO-22-399-g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2734" y="638175"/>
            <a:ext cx="5198533" cy="5581650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4211" name="مربع نص 2"/>
          <p:cNvSpPr txBox="1">
            <a:spLocks noChangeArrowheads="1"/>
          </p:cNvSpPr>
          <p:nvPr/>
        </p:nvSpPr>
        <p:spPr bwMode="auto">
          <a:xfrm>
            <a:off x="2095501" y="428626"/>
            <a:ext cx="2603500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Subhyaloid hage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نتيجة بحث الصور عن ‪thank you for listening clipart‬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11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DC0081"/>
                </a:solidFill>
                <a:latin typeface="Andalus" pitchFamily="18" charset="-78"/>
                <a:cs typeface="Andalus" pitchFamily="18" charset="-78"/>
              </a:rPr>
              <a:t>Canalicular</a:t>
            </a:r>
            <a:r>
              <a:rPr lang="en-US" dirty="0" smtClean="0">
                <a:solidFill>
                  <a:srgbClr val="DC0081"/>
                </a:solidFill>
                <a:latin typeface="Andalus" pitchFamily="18" charset="-78"/>
                <a:cs typeface="Andalus" pitchFamily="18" charset="-78"/>
              </a:rPr>
              <a:t> laceration</a:t>
            </a:r>
            <a:br>
              <a:rPr lang="en-US" dirty="0" smtClean="0">
                <a:solidFill>
                  <a:srgbClr val="DC0081"/>
                </a:solidFill>
                <a:latin typeface="Andalus" pitchFamily="18" charset="-78"/>
                <a:cs typeface="Andalus" pitchFamily="18" charset="-78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lnSpc>
                <a:spcPct val="150000"/>
              </a:lnSpc>
              <a:buNone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Repair within 24 hours.</a:t>
            </a:r>
          </a:p>
          <a:p>
            <a:pPr algn="l">
              <a:lnSpc>
                <a:spcPct val="150000"/>
              </a:lnSpc>
              <a:buNone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  Locate and approximate ends of laceration.</a:t>
            </a:r>
          </a:p>
          <a:p>
            <a:pPr algn="l">
              <a:lnSpc>
                <a:spcPct val="150000"/>
              </a:lnSpc>
              <a:buNone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  Bridge defect with silicone tubing.</a:t>
            </a:r>
          </a:p>
          <a:p>
            <a:pPr algn="l">
              <a:lnSpc>
                <a:spcPct val="150000"/>
              </a:lnSpc>
              <a:buNone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  Leave in situ for about 3 months.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 descr="نتيجة بحث الصور عن ‪canalicular laceration repair‬‏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4143404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0" descr="C:\My Documents\Aa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5538" y="3071813"/>
            <a:ext cx="3851275" cy="3168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ستطيل 5"/>
          <p:cNvSpPr/>
          <p:nvPr/>
        </p:nvSpPr>
        <p:spPr>
          <a:xfrm>
            <a:off x="4857752" y="1571612"/>
            <a:ext cx="3929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b="1" dirty="0">
                <a:solidFill>
                  <a:srgbClr val="DC0081"/>
                </a:solidFill>
              </a:rPr>
              <a:t>Lower </a:t>
            </a:r>
            <a:r>
              <a:rPr lang="en-US" b="1" dirty="0" err="1">
                <a:solidFill>
                  <a:srgbClr val="DC0081"/>
                </a:solidFill>
              </a:rPr>
              <a:t>canalicular</a:t>
            </a:r>
            <a:r>
              <a:rPr lang="en-US" b="1" dirty="0">
                <a:solidFill>
                  <a:srgbClr val="DC0081"/>
                </a:solidFill>
              </a:rPr>
              <a:t> laceration repair</a:t>
            </a:r>
            <a:r>
              <a:rPr lang="en-US" dirty="0">
                <a:solidFill>
                  <a:srgbClr val="DC0081"/>
                </a:solidFill>
              </a:rPr>
              <a:t>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246</TotalTime>
  <Words>1916</Words>
  <Application>Microsoft Office PowerPoint</Application>
  <PresentationFormat>On-screen Show (4:3)</PresentationFormat>
  <Paragraphs>319</Paragraphs>
  <Slides>73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84" baseType="lpstr">
      <vt:lpstr>Andalus</vt:lpstr>
      <vt:lpstr>Arial</vt:lpstr>
      <vt:lpstr>Calibri</vt:lpstr>
      <vt:lpstr>Constantia</vt:lpstr>
      <vt:lpstr>Majalla UI</vt:lpstr>
      <vt:lpstr>Showcard Gothic</vt:lpstr>
      <vt:lpstr>Times New Roman</vt:lpstr>
      <vt:lpstr>Traditional Arabic</vt:lpstr>
      <vt:lpstr>Wingdings</vt:lpstr>
      <vt:lpstr>Wingdings 2</vt:lpstr>
      <vt:lpstr>تدفق</vt:lpstr>
      <vt:lpstr>The Ocular trauma</vt:lpstr>
      <vt:lpstr>PowerPoint Presentation</vt:lpstr>
      <vt:lpstr>PowerPoint Presentation</vt:lpstr>
      <vt:lpstr>Eyelid haematoma </vt:lpstr>
      <vt:lpstr>PowerPoint Presentation</vt:lpstr>
      <vt:lpstr>Eyelid laceration </vt:lpstr>
      <vt:lpstr>PowerPoint Presentation</vt:lpstr>
      <vt:lpstr>Canalicular laceration 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Open eye injury: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Chemical eye injury: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Ocular trauma</dc:title>
  <dc:creator>HP2020</dc:creator>
  <cp:lastModifiedBy>HP2020</cp:lastModifiedBy>
  <cp:revision>25</cp:revision>
  <dcterms:created xsi:type="dcterms:W3CDTF">2020-11-07T17:36:53Z</dcterms:created>
  <dcterms:modified xsi:type="dcterms:W3CDTF">2020-11-13T13:54:57Z</dcterms:modified>
</cp:coreProperties>
</file>