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95"/>
  </p:notesMasterIdLst>
  <p:sldIdLst>
    <p:sldId id="370" r:id="rId2"/>
    <p:sldId id="256" r:id="rId3"/>
    <p:sldId id="257" r:id="rId4"/>
    <p:sldId id="391" r:id="rId5"/>
    <p:sldId id="258" r:id="rId6"/>
    <p:sldId id="259" r:id="rId7"/>
    <p:sldId id="260" r:id="rId8"/>
    <p:sldId id="338" r:id="rId9"/>
    <p:sldId id="390" r:id="rId10"/>
    <p:sldId id="339" r:id="rId11"/>
    <p:sldId id="261" r:id="rId12"/>
    <p:sldId id="262" r:id="rId13"/>
    <p:sldId id="263" r:id="rId14"/>
    <p:sldId id="341" r:id="rId15"/>
    <p:sldId id="340" r:id="rId16"/>
    <p:sldId id="410" r:id="rId17"/>
    <p:sldId id="408" r:id="rId18"/>
    <p:sldId id="409" r:id="rId19"/>
    <p:sldId id="416" r:id="rId20"/>
    <p:sldId id="399" r:id="rId21"/>
    <p:sldId id="400" r:id="rId22"/>
    <p:sldId id="401" r:id="rId23"/>
    <p:sldId id="402" r:id="rId24"/>
    <p:sldId id="413" r:id="rId25"/>
    <p:sldId id="404" r:id="rId26"/>
    <p:sldId id="405" r:id="rId27"/>
    <p:sldId id="406" r:id="rId28"/>
    <p:sldId id="407" r:id="rId29"/>
    <p:sldId id="305" r:id="rId30"/>
    <p:sldId id="306" r:id="rId31"/>
    <p:sldId id="360" r:id="rId32"/>
    <p:sldId id="355" r:id="rId33"/>
    <p:sldId id="307" r:id="rId34"/>
    <p:sldId id="308" r:id="rId35"/>
    <p:sldId id="309" r:id="rId36"/>
    <p:sldId id="310" r:id="rId37"/>
    <p:sldId id="311" r:id="rId38"/>
    <p:sldId id="312" r:id="rId39"/>
    <p:sldId id="314" r:id="rId40"/>
    <p:sldId id="315" r:id="rId41"/>
    <p:sldId id="316" r:id="rId42"/>
    <p:sldId id="317" r:id="rId43"/>
    <p:sldId id="318" r:id="rId44"/>
    <p:sldId id="319" r:id="rId45"/>
    <p:sldId id="331" r:id="rId46"/>
    <p:sldId id="392" r:id="rId47"/>
    <p:sldId id="414" r:id="rId48"/>
    <p:sldId id="415" r:id="rId49"/>
    <p:sldId id="320" r:id="rId50"/>
    <p:sldId id="321" r:id="rId51"/>
    <p:sldId id="328" r:id="rId52"/>
    <p:sldId id="329" r:id="rId53"/>
    <p:sldId id="332" r:id="rId54"/>
    <p:sldId id="330" r:id="rId55"/>
    <p:sldId id="420" r:id="rId56"/>
    <p:sldId id="418" r:id="rId57"/>
    <p:sldId id="419" r:id="rId58"/>
    <p:sldId id="345" r:id="rId59"/>
    <p:sldId id="371" r:id="rId60"/>
    <p:sldId id="364" r:id="rId61"/>
    <p:sldId id="375" r:id="rId62"/>
    <p:sldId id="346" r:id="rId63"/>
    <p:sldId id="366" r:id="rId64"/>
    <p:sldId id="378" r:id="rId65"/>
    <p:sldId id="369" r:id="rId66"/>
    <p:sldId id="367" r:id="rId67"/>
    <p:sldId id="368" r:id="rId68"/>
    <p:sldId id="347" r:id="rId69"/>
    <p:sldId id="348" r:id="rId70"/>
    <p:sldId id="349" r:id="rId71"/>
    <p:sldId id="350" r:id="rId72"/>
    <p:sldId id="351" r:id="rId73"/>
    <p:sldId id="352" r:id="rId74"/>
    <p:sldId id="393" r:id="rId75"/>
    <p:sldId id="394" r:id="rId76"/>
    <p:sldId id="395" r:id="rId77"/>
    <p:sldId id="411" r:id="rId78"/>
    <p:sldId id="412" r:id="rId79"/>
    <p:sldId id="376" r:id="rId80"/>
    <p:sldId id="377" r:id="rId81"/>
    <p:sldId id="301" r:id="rId82"/>
    <p:sldId id="302" r:id="rId83"/>
    <p:sldId id="303" r:id="rId84"/>
    <p:sldId id="304" r:id="rId85"/>
    <p:sldId id="379" r:id="rId86"/>
    <p:sldId id="382" r:id="rId87"/>
    <p:sldId id="381" r:id="rId88"/>
    <p:sldId id="383" r:id="rId89"/>
    <p:sldId id="385" r:id="rId90"/>
    <p:sldId id="384" r:id="rId91"/>
    <p:sldId id="386" r:id="rId92"/>
    <p:sldId id="387" r:id="rId93"/>
    <p:sldId id="389" r:id="rId9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8" d="100"/>
          <a:sy n="58" d="100"/>
        </p:scale>
        <p:origin x="55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61BF00-ACD2-4505-8B5A-E01DE40C0600}" type="datetimeFigureOut">
              <a:rPr lang="ar-LY" smtClean="0"/>
              <a:pPr/>
              <a:t>19/01/1442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685E56B-B912-4C9A-BCCF-36720C104A14}" type="slidenum">
              <a:rPr lang="ar-LY" smtClean="0"/>
              <a:pPr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65626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E56B-B912-4C9A-BCCF-36720C104A14}" type="slidenum">
              <a:rPr lang="ar-LY" smtClean="0"/>
              <a:pPr/>
              <a:t>64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92013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E56B-B912-4C9A-BCCF-36720C104A14}" type="slidenum">
              <a:rPr lang="ar-LY" smtClean="0"/>
              <a:pPr/>
              <a:t>87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25125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E56B-B912-4C9A-BCCF-36720C104A14}" type="slidenum">
              <a:rPr lang="ar-LY" smtClean="0"/>
              <a:pPr/>
              <a:t>91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8921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19/01/1442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jpe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jpe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huan the shee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647136" cy="511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n-US" sz="4800" i="1" dirty="0" smtClean="0"/>
              <a:t>Good   morning </a:t>
            </a:r>
            <a:endParaRPr lang="ar-LY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VP_norm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490" y="285728"/>
            <a:ext cx="5397021" cy="657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302752" cy="178592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IVU normal anatomy</a:t>
            </a:r>
            <a:br>
              <a:rPr lang="en-US" sz="32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</a:br>
            <a:r>
              <a:rPr lang="en-US" sz="32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/>
            </a:r>
            <a:br>
              <a:rPr lang="en-US" sz="32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</a:br>
            <a:r>
              <a:rPr lang="en-US" sz="3200" b="1" i="1" dirty="0" err="1" smtClean="0">
                <a:solidFill>
                  <a:schemeClr val="tx1"/>
                </a:solidFill>
                <a:effectLst/>
                <a:latin typeface="Garamond" pitchFamily="18" charset="0"/>
              </a:rPr>
              <a:t>nephrogram</a:t>
            </a:r>
            <a:r>
              <a:rPr lang="en-US" sz="32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                                 5 mints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20484" name="Picture 4" descr="normal IV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1989138"/>
            <a:ext cx="8782050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0352" y="214290"/>
            <a:ext cx="7772400" cy="1214446"/>
          </a:xfrm>
          <a:noFill/>
        </p:spPr>
        <p:txBody>
          <a:bodyPr/>
          <a:lstStyle/>
          <a:p>
            <a:pPr algn="ctr"/>
            <a:r>
              <a:rPr lang="en-US" sz="4000" b="1" i="1" dirty="0" smtClean="0">
                <a:solidFill>
                  <a:srgbClr val="FFFF00"/>
                </a:solidFill>
                <a:effectLst/>
                <a:latin typeface="Garamond" pitchFamily="18" charset="0"/>
              </a:rPr>
              <a:t>2.</a:t>
            </a:r>
            <a:r>
              <a:rPr lang="en-US" sz="40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 </a:t>
            </a:r>
            <a:r>
              <a:rPr lang="en-US" sz="4000" b="1" i="1" dirty="0" err="1" smtClean="0">
                <a:solidFill>
                  <a:srgbClr val="FF0000"/>
                </a:solidFill>
                <a:effectLst/>
                <a:latin typeface="Garamond" pitchFamily="18" charset="0"/>
              </a:rPr>
              <a:t>Cystogram</a:t>
            </a:r>
            <a:r>
              <a:rPr lang="en-US" sz="4000" b="1" i="1" dirty="0" smtClean="0">
                <a:solidFill>
                  <a:srgbClr val="FF0000"/>
                </a:solidFill>
                <a:effectLst/>
                <a:latin typeface="Garamond" pitchFamily="18" charset="0"/>
              </a:rPr>
              <a:t> &amp; Voiding </a:t>
            </a:r>
            <a:r>
              <a:rPr lang="en-US" sz="4000" b="1" i="1" dirty="0" err="1" smtClean="0">
                <a:solidFill>
                  <a:srgbClr val="FF0000"/>
                </a:solidFill>
                <a:effectLst/>
                <a:latin typeface="Garamond" pitchFamily="18" charset="0"/>
              </a:rPr>
              <a:t>cystourethrogram</a:t>
            </a:r>
            <a:r>
              <a:rPr lang="en-US" sz="4000" b="1" i="1" dirty="0" smtClean="0">
                <a:solidFill>
                  <a:srgbClr val="FF0000"/>
                </a:solidFill>
                <a:effectLst/>
                <a:latin typeface="Garamond" pitchFamily="18" charset="0"/>
              </a:rPr>
              <a:t> </a:t>
            </a:r>
            <a:r>
              <a:rPr lang="en-US" sz="40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(</a:t>
            </a:r>
            <a:r>
              <a:rPr lang="en-US" sz="4000" b="1" i="1" dirty="0" smtClean="0">
                <a:solidFill>
                  <a:srgbClr val="FFFF00"/>
                </a:solidFill>
                <a:effectLst/>
                <a:latin typeface="Garamond" pitchFamily="18" charset="0"/>
              </a:rPr>
              <a:t>VCUG</a:t>
            </a:r>
            <a:r>
              <a:rPr lang="en-US" sz="4000" b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215370" cy="5072098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90000"/>
              </a:lnSpc>
            </a:pPr>
            <a:endParaRPr lang="en-US" sz="11200" b="1" i="1" dirty="0" smtClean="0">
              <a:latin typeface="Garamond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 </a:t>
            </a:r>
            <a:r>
              <a:rPr lang="en-US" sz="11200" b="1" i="1" dirty="0" err="1" smtClean="0">
                <a:latin typeface="Garamond" pitchFamily="18" charset="0"/>
              </a:rPr>
              <a:t>Cystogram</a:t>
            </a:r>
            <a:r>
              <a:rPr lang="en-US" sz="11200" b="1" i="1" dirty="0" smtClean="0">
                <a:latin typeface="Garamond" pitchFamily="18" charset="0"/>
              </a:rPr>
              <a:t> is  a fluoroscopic study that images the U.B , while VCUG images the post. </a:t>
            </a:r>
            <a:r>
              <a:rPr lang="en-US" sz="11200" b="1" i="1" dirty="0" err="1" smtClean="0">
                <a:latin typeface="Garamond" pitchFamily="18" charset="0"/>
              </a:rPr>
              <a:t>urethera</a:t>
            </a:r>
            <a:r>
              <a:rPr lang="en-US" sz="11200" b="1" i="1" dirty="0" smtClean="0">
                <a:latin typeface="Garamond" pitchFamily="18" charset="0"/>
              </a:rPr>
              <a:t> </a:t>
            </a:r>
          </a:p>
          <a:p>
            <a:pPr algn="l">
              <a:lnSpc>
                <a:spcPct val="90000"/>
              </a:lnSpc>
            </a:pPr>
            <a:r>
              <a:rPr lang="en-US" sz="12800" b="1" i="1" u="sng" dirty="0" smtClean="0">
                <a:solidFill>
                  <a:srgbClr val="FFC000"/>
                </a:solidFill>
                <a:latin typeface="Garamond" pitchFamily="18" charset="0"/>
              </a:rPr>
              <a:t>Indication: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-Recurrent UTI in children to diagnose V.U Reflux.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-Posterior urethral valve in male children.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-Posterior urethral problem in male adults. 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-Post-operative evaluation of  </a:t>
            </a:r>
            <a:r>
              <a:rPr lang="en-US" sz="11200" b="1" i="1" dirty="0" err="1" smtClean="0">
                <a:latin typeface="Garamond" pitchFamily="18" charset="0"/>
              </a:rPr>
              <a:t>ureteric</a:t>
            </a:r>
            <a:r>
              <a:rPr lang="en-US" sz="11200" b="1" i="1" dirty="0" smtClean="0">
                <a:latin typeface="Garamond" pitchFamily="18" charset="0"/>
              </a:rPr>
              <a:t> abnormality .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-Stress incontinence in female, suspected </a:t>
            </a:r>
            <a:r>
              <a:rPr lang="en-US" sz="11200" b="1" i="1" dirty="0" err="1" smtClean="0">
                <a:latin typeface="Garamond" pitchFamily="18" charset="0"/>
              </a:rPr>
              <a:t>vesico</a:t>
            </a:r>
            <a:r>
              <a:rPr lang="en-US" sz="11200" b="1" i="1" dirty="0" smtClean="0">
                <a:latin typeface="Garamond" pitchFamily="18" charset="0"/>
              </a:rPr>
              <a:t>-vaginal or </a:t>
            </a:r>
            <a:r>
              <a:rPr lang="en-US" sz="11200" b="1" i="1" dirty="0" err="1" smtClean="0">
                <a:latin typeface="Garamond" pitchFamily="18" charset="0"/>
              </a:rPr>
              <a:t>vesico</a:t>
            </a:r>
            <a:r>
              <a:rPr lang="en-US" sz="11200" b="1" i="1" dirty="0" smtClean="0">
                <a:latin typeface="Garamond" pitchFamily="18" charset="0"/>
              </a:rPr>
              <a:t>-colic fistula.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-Pelvic trauma specially in # hip bone.</a:t>
            </a:r>
          </a:p>
          <a:p>
            <a:pPr algn="l">
              <a:lnSpc>
                <a:spcPct val="90000"/>
              </a:lnSpc>
            </a:pPr>
            <a:endParaRPr lang="en-US" sz="9600" b="1" i="1" dirty="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428604"/>
            <a:ext cx="8358246" cy="6143668"/>
          </a:xfrm>
        </p:spPr>
        <p:txBody>
          <a:bodyPr>
            <a:normAutofit fontScale="40000" lnSpcReduction="20000"/>
          </a:bodyPr>
          <a:lstStyle/>
          <a:p>
            <a:pPr algn="l">
              <a:lnSpc>
                <a:spcPct val="90000"/>
              </a:lnSpc>
            </a:pPr>
            <a:r>
              <a:rPr lang="en-US" sz="6700" b="1" i="1" u="sng" dirty="0" smtClean="0">
                <a:solidFill>
                  <a:srgbClr val="FFC000"/>
                </a:solidFill>
                <a:latin typeface="Garamond" pitchFamily="18" charset="0"/>
              </a:rPr>
              <a:t>Preparation</a:t>
            </a:r>
            <a:r>
              <a:rPr lang="en-US" sz="5100" b="1" i="1" dirty="0" smtClean="0">
                <a:latin typeface="Garamond" pitchFamily="18" charset="0"/>
              </a:rPr>
              <a:t>: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-Antibiotic coverage  prior to examination to avoid ascending bacterial  Infection</a:t>
            </a:r>
            <a:r>
              <a:rPr lang="en-US" sz="5100" b="1" i="1" dirty="0" smtClean="0">
                <a:latin typeface="Garamond" pitchFamily="18" charset="0"/>
              </a:rPr>
              <a:t>.</a:t>
            </a:r>
            <a:endParaRPr lang="en-US" sz="5100" b="1" i="1" dirty="0" smtClean="0">
              <a:solidFill>
                <a:srgbClr val="FFC000"/>
              </a:solidFill>
              <a:latin typeface="Garamond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6700" b="1" i="1" u="sng" dirty="0" smtClean="0">
                <a:solidFill>
                  <a:srgbClr val="FFC000"/>
                </a:solidFill>
                <a:latin typeface="Garamond" pitchFamily="18" charset="0"/>
              </a:rPr>
              <a:t>Technique :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- AP control film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-Foley-Catheter inserted under aseptic condition into U.B via urethra, filled the </a:t>
            </a:r>
            <a:r>
              <a:rPr lang="en-US" sz="6000" b="1" i="1" dirty="0" err="1" smtClean="0">
                <a:latin typeface="Garamond" pitchFamily="18" charset="0"/>
              </a:rPr>
              <a:t>U.bladder</a:t>
            </a:r>
            <a:r>
              <a:rPr lang="en-US" sz="6000" b="1" i="1" dirty="0" smtClean="0">
                <a:latin typeface="Garamond" pitchFamily="18" charset="0"/>
              </a:rPr>
              <a:t> with diluted water soluble contrast, for children: 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Expected bladder capacity (ml) = (age + 2) × 30 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For adults : till pt. tolerate capacity.( in trauma setting, up to  400 ml instill) inadequate U.B distension gives false-</a:t>
            </a:r>
            <a:r>
              <a:rPr lang="en-US" sz="6000" b="1" i="1" dirty="0" err="1" smtClean="0">
                <a:latin typeface="Garamond" pitchFamily="18" charset="0"/>
              </a:rPr>
              <a:t>ve</a:t>
            </a:r>
            <a:r>
              <a:rPr lang="en-US" sz="6000" b="1" i="1" dirty="0" smtClean="0">
                <a:latin typeface="Garamond" pitchFamily="18" charset="0"/>
              </a:rPr>
              <a:t> results.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- AP early filling image (if injury or postoperative evaluation)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-Remove catheter &amp; take the four phases images:  early filling, before ,during &amp; post-voiding      to assess the degree of empty of residual contrast.</a:t>
            </a:r>
          </a:p>
          <a:p>
            <a:pPr algn="l">
              <a:lnSpc>
                <a:spcPct val="90000"/>
              </a:lnSpc>
            </a:pPr>
            <a:r>
              <a:rPr lang="en-US" sz="6000" b="1" i="1" dirty="0" smtClean="0">
                <a:latin typeface="Garamond" pitchFamily="18" charset="0"/>
              </a:rPr>
              <a:t>-AP &amp; (Rt. Or Lt. anterior oblique views are important in voiding phase for male pt.).</a:t>
            </a:r>
            <a:endParaRPr lang="en-US" sz="5100" b="1" i="1" dirty="0" smtClean="0">
              <a:latin typeface="Garamond" pitchFamily="18" charset="0"/>
            </a:endParaRPr>
          </a:p>
          <a:p>
            <a:pPr algn="l">
              <a:buFont typeface="Wingdings" pitchFamily="2" charset="2"/>
              <a:buNone/>
            </a:pPr>
            <a:r>
              <a:rPr lang="en-US" sz="6800" b="1" i="1" u="sng" dirty="0" smtClean="0">
                <a:solidFill>
                  <a:srgbClr val="FFC000"/>
                </a:solidFill>
                <a:latin typeface="Garamond" pitchFamily="18" charset="0"/>
              </a:rPr>
              <a:t>Contra-indication</a:t>
            </a:r>
            <a:r>
              <a:rPr lang="en-US" sz="5100" b="1" i="1" dirty="0" smtClean="0">
                <a:latin typeface="Garamond" pitchFamily="18" charset="0"/>
              </a:rPr>
              <a:t>:</a:t>
            </a:r>
          </a:p>
          <a:p>
            <a:pPr algn="l">
              <a:buFont typeface="Wingdings" pitchFamily="2" charset="2"/>
              <a:buNone/>
            </a:pPr>
            <a:r>
              <a:rPr lang="en-US" sz="5100" b="1" i="1" dirty="0" smtClean="0">
                <a:latin typeface="Garamond" pitchFamily="18" charset="0"/>
              </a:rPr>
              <a:t>- In acute UTI</a:t>
            </a:r>
            <a:r>
              <a:rPr lang="en-US" sz="2800" b="1" dirty="0" smtClean="0"/>
              <a:t>.</a:t>
            </a:r>
          </a:p>
        </p:txBody>
      </p:sp>
      <p:sp>
        <p:nvSpPr>
          <p:cNvPr id="3" name="سهم إلى اليمين 2"/>
          <p:cNvSpPr/>
          <p:nvPr/>
        </p:nvSpPr>
        <p:spPr>
          <a:xfrm>
            <a:off x="4500562" y="4500570"/>
            <a:ext cx="214314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ua-cystography-1-3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10930"/>
            <a:ext cx="8143932" cy="6114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0352" y="142852"/>
            <a:ext cx="7772400" cy="150019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600" b="1" i="1" dirty="0" err="1" smtClean="0">
                <a:solidFill>
                  <a:schemeClr val="tx1"/>
                </a:solidFill>
                <a:effectLst/>
                <a:latin typeface="Garamond" pitchFamily="18" charset="0"/>
              </a:rPr>
              <a:t>Cystogram</a:t>
            </a:r>
            <a:r>
              <a:rPr lang="en-US" sz="36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 &amp; VCUG</a:t>
            </a:r>
            <a:r>
              <a:rPr sz="3600" b="1" i="1" smtClean="0">
                <a:solidFill>
                  <a:schemeClr val="tx1"/>
                </a:solidFill>
                <a:effectLst/>
                <a:latin typeface="Garamond" pitchFamily="18" charset="0"/>
              </a:rPr>
              <a:t> in male urethra</a:t>
            </a:r>
            <a:r>
              <a:rPr lang="en-US" sz="36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/>
            </a:r>
            <a:br>
              <a:rPr lang="en-US" sz="36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</a:br>
            <a:r>
              <a:rPr lang="en-US" sz="36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Oblique view  </a:t>
            </a:r>
          </a:p>
        </p:txBody>
      </p:sp>
      <p:pic>
        <p:nvPicPr>
          <p:cNvPr id="4" name="صورة 3" descr="anterograderetrograde-urethrography-rgumcu-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85926"/>
            <a:ext cx="6434140" cy="4830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0352" y="357166"/>
            <a:ext cx="7772400" cy="1071570"/>
          </a:xfrm>
          <a:noFill/>
        </p:spPr>
        <p:txBody>
          <a:bodyPr/>
          <a:lstStyle/>
          <a:p>
            <a:pPr algn="ctr"/>
            <a:r>
              <a:rPr sz="4000" i="1" smtClean="0">
                <a:solidFill>
                  <a:srgbClr val="FFFF00"/>
                </a:solidFill>
                <a:effectLst/>
                <a:latin typeface="Garamond" pitchFamily="18" charset="0"/>
              </a:rPr>
              <a:t>3.</a:t>
            </a:r>
            <a:r>
              <a:rPr sz="4000" i="1" smtClean="0">
                <a:solidFill>
                  <a:schemeClr val="tx1"/>
                </a:solidFill>
                <a:effectLst/>
                <a:latin typeface="Garamond" pitchFamily="18" charset="0"/>
              </a:rPr>
              <a:t> </a:t>
            </a:r>
            <a:r>
              <a:rPr sz="4000" i="1" smtClean="0">
                <a:solidFill>
                  <a:srgbClr val="FF0000"/>
                </a:solidFill>
                <a:effectLst/>
                <a:latin typeface="Garamond" pitchFamily="18" charset="0"/>
              </a:rPr>
              <a:t>Ascending</a:t>
            </a:r>
            <a:r>
              <a:rPr lang="en-US" sz="4000" b="1" i="1" dirty="0" smtClean="0">
                <a:solidFill>
                  <a:srgbClr val="FF0000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lang="en-US" sz="4000" b="1" i="1" dirty="0" err="1" smtClean="0">
                <a:solidFill>
                  <a:srgbClr val="FF0000"/>
                </a:solidFill>
                <a:effectLst/>
                <a:latin typeface="Garamond" pitchFamily="18" charset="0"/>
                <a:cs typeface="Times New Roman" pitchFamily="18" charset="0"/>
              </a:rPr>
              <a:t>urothrogram</a:t>
            </a:r>
            <a:endParaRPr lang="en-US" sz="4000" b="1" i="1" dirty="0" smtClean="0">
              <a:solidFill>
                <a:srgbClr val="FF0000"/>
              </a:solidFill>
              <a:effectLst/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0352" y="1428736"/>
            <a:ext cx="8185052" cy="5312632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14400" b="1" i="1" u="sng" dirty="0" smtClean="0">
                <a:solidFill>
                  <a:srgbClr val="FFC000"/>
                </a:solidFill>
                <a:latin typeface="Garamond" pitchFamily="18" charset="0"/>
              </a:rPr>
              <a:t>Indication</a:t>
            </a:r>
            <a:r>
              <a:rPr lang="en-US" sz="11200" b="1" i="1" dirty="0" smtClean="0">
                <a:latin typeface="Garamond" pitchFamily="18" charset="0"/>
              </a:rPr>
              <a:t>: </a:t>
            </a:r>
          </a:p>
          <a:p>
            <a:pPr algn="l">
              <a:lnSpc>
                <a:spcPct val="90000"/>
              </a:lnSpc>
            </a:pPr>
            <a:r>
              <a:rPr lang="en-US" sz="11200" b="1" dirty="0" smtClean="0">
                <a:latin typeface="Garamond" pitchFamily="18" charset="0"/>
              </a:rPr>
              <a:t>-</a:t>
            </a:r>
            <a:r>
              <a:rPr lang="en-US" sz="11200" b="1" i="1" dirty="0" smtClean="0">
                <a:latin typeface="Garamond" pitchFamily="18" charset="0"/>
              </a:rPr>
              <a:t># anterior pelvic / dislocation.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-pre &amp; post. Operative assessment of urethral stricture.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-outline urethral anomalies as </a:t>
            </a:r>
            <a:r>
              <a:rPr lang="en-US" sz="11200" b="1" i="1" dirty="0" err="1" smtClean="0">
                <a:latin typeface="Garamond" pitchFamily="18" charset="0"/>
              </a:rPr>
              <a:t>hypospedia</a:t>
            </a:r>
            <a:r>
              <a:rPr lang="en-US" sz="11200" b="1" i="1" dirty="0" smtClean="0">
                <a:latin typeface="Garamond" pitchFamily="18" charset="0"/>
              </a:rPr>
              <a:t> </a:t>
            </a:r>
            <a:r>
              <a:rPr lang="en-US" sz="8000" b="1" i="1" dirty="0" smtClean="0">
                <a:latin typeface="Garamond" pitchFamily="18" charset="0"/>
              </a:rPr>
              <a:t>“</a:t>
            </a:r>
            <a:r>
              <a:rPr lang="en-US" sz="8000" dirty="0" smtClean="0"/>
              <a:t> </a:t>
            </a:r>
            <a:r>
              <a:rPr lang="en-US" sz="8000" dirty="0"/>
              <a:t> </a:t>
            </a:r>
            <a:r>
              <a:rPr lang="en-US" sz="8000" b="1" i="1" dirty="0">
                <a:latin typeface="Garamond" pitchFamily="18" charset="0"/>
              </a:rPr>
              <a:t>Congenital</a:t>
            </a:r>
          </a:p>
          <a:p>
            <a:pPr algn="l">
              <a:lnSpc>
                <a:spcPct val="90000"/>
              </a:lnSpc>
            </a:pPr>
            <a:r>
              <a:rPr lang="en-US" sz="8000" b="1" i="1" dirty="0">
                <a:latin typeface="Garamond" pitchFamily="18" charset="0"/>
              </a:rPr>
              <a:t> condition in males in which the opening of the urethra is on the</a:t>
            </a:r>
          </a:p>
          <a:p>
            <a:pPr algn="l">
              <a:lnSpc>
                <a:spcPct val="90000"/>
              </a:lnSpc>
            </a:pPr>
            <a:r>
              <a:rPr lang="en-US" sz="8000" b="1" i="1" dirty="0">
                <a:latin typeface="Garamond" pitchFamily="18" charset="0"/>
              </a:rPr>
              <a:t> underside of the penis</a:t>
            </a:r>
            <a:r>
              <a:rPr lang="en-US" sz="8000" b="1" i="1" dirty="0" smtClean="0">
                <a:latin typeface="Garamond" pitchFamily="18" charset="0"/>
              </a:rPr>
              <a:t>. “</a:t>
            </a:r>
            <a:endParaRPr lang="en-US" sz="8000" b="1" i="1" dirty="0">
              <a:latin typeface="Garamond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14400" b="1" i="1" u="sng" dirty="0" smtClean="0">
                <a:solidFill>
                  <a:srgbClr val="FFC000"/>
                </a:solidFill>
                <a:latin typeface="Garamond" pitchFamily="18" charset="0"/>
              </a:rPr>
              <a:t>Method</a:t>
            </a:r>
            <a:r>
              <a:rPr lang="en-US" sz="11200" b="1" i="1" dirty="0" smtClean="0">
                <a:latin typeface="Garamond" pitchFamily="18" charset="0"/>
              </a:rPr>
              <a:t>: 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-catheter is inserted at distal part of urethra .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-inject the contrast slowly , films obtained in oblique position.</a:t>
            </a:r>
          </a:p>
          <a:p>
            <a:pPr algn="l">
              <a:lnSpc>
                <a:spcPct val="90000"/>
              </a:lnSpc>
            </a:pPr>
            <a:r>
              <a:rPr lang="en-US" sz="14400" b="1" i="1" u="sng" dirty="0" smtClean="0">
                <a:solidFill>
                  <a:srgbClr val="FFC000"/>
                </a:solidFill>
                <a:latin typeface="Garamond" pitchFamily="18" charset="0"/>
              </a:rPr>
              <a:t>Contra-indication</a:t>
            </a:r>
            <a:r>
              <a:rPr lang="en-US" sz="11200" b="1" i="1" dirty="0" smtClean="0">
                <a:latin typeface="Garamond" pitchFamily="18" charset="0"/>
              </a:rPr>
              <a:t>:</a:t>
            </a:r>
          </a:p>
          <a:p>
            <a:pPr algn="l">
              <a:lnSpc>
                <a:spcPct val="90000"/>
              </a:lnSpc>
            </a:pPr>
            <a:r>
              <a:rPr lang="en-US" sz="11200" b="1" i="1" dirty="0" smtClean="0">
                <a:latin typeface="Garamond" pitchFamily="18" charset="0"/>
              </a:rPr>
              <a:t>-acute  UTI, recent urethral instrumentation. </a:t>
            </a:r>
          </a:p>
        </p:txBody>
      </p:sp>
    </p:spTree>
    <p:extLst>
      <p:ext uri="{BB962C8B-B14F-4D97-AF65-F5344CB8AC3E}">
        <p14:creationId xmlns:p14="http://schemas.microsoft.com/office/powerpoint/2010/main" val="29613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uss kidney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53619"/>
            <a:ext cx="8120088" cy="609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9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121444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Normal renal anatomy in Cross section CT scan Renal excretory phase</a:t>
            </a:r>
            <a:endParaRPr lang="ar-LY" sz="3600" dirty="0"/>
          </a:p>
        </p:txBody>
      </p:sp>
      <p:pic>
        <p:nvPicPr>
          <p:cNvPr id="3" name="صورة 2" descr="9783131609519_c002_f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71678"/>
            <a:ext cx="5758609" cy="446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228968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Urinary tract obstruction &amp; renal stones.</a:t>
            </a:r>
            <a:endParaRPr lang="ar-LY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880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7166"/>
            <a:ext cx="8101042" cy="18573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i="1" dirty="0" smtClean="0"/>
              <a:t>Radiology of Urinary  System.</a:t>
            </a:r>
            <a:br>
              <a:rPr lang="en-US" altLang="ar-LY" i="1" dirty="0" smtClean="0"/>
            </a:br>
            <a:r>
              <a:rPr lang="en-US" altLang="ar-LY" sz="4000" i="1" smtClean="0"/>
              <a:t>Presented by </a:t>
            </a:r>
            <a:r>
              <a:rPr lang="en-US" altLang="ar-LY" sz="4000" i="1" dirty="0" smtClean="0"/>
              <a:t>: Dr. </a:t>
            </a:r>
            <a:r>
              <a:rPr lang="en-US" altLang="ar-LY" sz="4000" i="1" dirty="0" err="1" smtClean="0"/>
              <a:t>Aliya</a:t>
            </a:r>
            <a:r>
              <a:rPr lang="en-US" altLang="ar-LY" sz="4000" i="1" dirty="0" smtClean="0"/>
              <a:t>  </a:t>
            </a:r>
            <a:r>
              <a:rPr lang="en-US" altLang="ar-LY" sz="4000" i="1" dirty="0" err="1" smtClean="0"/>
              <a:t>Shemisa</a:t>
            </a:r>
            <a:r>
              <a:rPr lang="en-US" altLang="ar-LY" sz="4000" i="1" dirty="0" smtClean="0"/>
              <a:t>.</a:t>
            </a:r>
          </a:p>
        </p:txBody>
      </p:sp>
      <p:pic>
        <p:nvPicPr>
          <p:cNvPr id="3075" name="Picture 4" descr="human-body-kidney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4466" y="2786058"/>
            <a:ext cx="4112222" cy="392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85728"/>
            <a:ext cx="7851648" cy="785818"/>
          </a:xfrm>
          <a:noFill/>
        </p:spPr>
        <p:txBody>
          <a:bodyPr/>
          <a:lstStyle/>
          <a:p>
            <a:pPr algn="ctr"/>
            <a:r>
              <a:rPr lang="en-US" sz="40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Renal colic &amp; acute flank pain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85860"/>
            <a:ext cx="8110566" cy="5072098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dirty="0" smtClean="0"/>
              <a:t>- </a:t>
            </a:r>
            <a:r>
              <a:rPr lang="en-US" sz="2800" b="1" i="1" dirty="0" smtClean="0">
                <a:latin typeface="Garamond" pitchFamily="18" charset="0"/>
              </a:rPr>
              <a:t>It is a Pain in </a:t>
            </a:r>
            <a:r>
              <a:rPr lang="en-US" sz="2800" b="1" i="1" dirty="0" err="1" smtClean="0">
                <a:latin typeface="Garamond" pitchFamily="18" charset="0"/>
              </a:rPr>
              <a:t>posterio-latral</a:t>
            </a:r>
            <a:r>
              <a:rPr lang="en-US" sz="2800" b="1" i="1" dirty="0" smtClean="0">
                <a:latin typeface="Garamond" pitchFamily="18" charset="0"/>
              </a:rPr>
              <a:t> abdomen from the lower thorax to pelvis.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u="sng" dirty="0" smtClean="0">
                <a:solidFill>
                  <a:srgbClr val="FFFF00"/>
                </a:solidFill>
                <a:latin typeface="Garamond" pitchFamily="18" charset="0"/>
              </a:rPr>
              <a:t>-</a:t>
            </a:r>
            <a:r>
              <a:rPr lang="en-US" sz="2800" b="1" i="1" u="sng" dirty="0" smtClean="0">
                <a:solidFill>
                  <a:srgbClr val="FFFF00"/>
                </a:solidFill>
                <a:latin typeface="Garamond" pitchFamily="18" charset="0"/>
                <a:ea typeface="+mj-ea"/>
                <a:cs typeface="+mj-cs"/>
              </a:rPr>
              <a:t>common  renal causes</a:t>
            </a:r>
            <a:r>
              <a:rPr lang="en-US" sz="2800" b="1" i="1" dirty="0" smtClean="0">
                <a:solidFill>
                  <a:schemeClr val="tx2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2800" b="1" i="1" dirty="0" smtClean="0">
                <a:latin typeface="Garamond" pitchFamily="18" charset="0"/>
              </a:rPr>
              <a:t>: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  .ureteric &amp;renal   calculus.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.PUJ obstruction or Ureteric stricture 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n-US" sz="2800" b="1" i="1" dirty="0" smtClean="0">
              <a:latin typeface="Garamond" pitchFamily="18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u="sng" dirty="0" smtClean="0">
                <a:solidFill>
                  <a:srgbClr val="FFFF00"/>
                </a:solidFill>
                <a:latin typeface="Garamond" pitchFamily="18" charset="0"/>
                <a:ea typeface="+mj-ea"/>
                <a:cs typeface="+mj-cs"/>
              </a:rPr>
              <a:t>-non renal cause</a:t>
            </a:r>
            <a:r>
              <a:rPr lang="en-US" sz="2800" b="1" i="1" dirty="0" smtClean="0">
                <a:latin typeface="Garamond" pitchFamily="18" charset="0"/>
              </a:rPr>
              <a:t>: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  . Appendicitis.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  . Torsion or hemorrhagic ovarian cyst.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  . Diverticulitis.</a:t>
            </a:r>
          </a:p>
        </p:txBody>
      </p:sp>
    </p:spTree>
    <p:extLst>
      <p:ext uri="{BB962C8B-B14F-4D97-AF65-F5344CB8AC3E}">
        <p14:creationId xmlns:p14="http://schemas.microsoft.com/office/powerpoint/2010/main" val="318947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0352" y="642918"/>
            <a:ext cx="7772400" cy="928694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Renal  calculi 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(</a:t>
            </a:r>
            <a:r>
              <a:rPr lang="en-US" altLang="ar-LY" sz="4000" i="1" dirty="0" smtClean="0">
                <a:solidFill>
                  <a:srgbClr val="FFFF00"/>
                </a:solidFill>
                <a:latin typeface="Garamond" pitchFamily="18" charset="0"/>
              </a:rPr>
              <a:t>renal stone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916832"/>
            <a:ext cx="8572560" cy="4726878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endParaRPr lang="en-US" altLang="ar-LY" sz="2800" b="1" i="1" dirty="0" smtClean="0">
              <a:latin typeface="Garamond" pitchFamily="18" charset="0"/>
            </a:endParaRP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commonly found in male 30-50 yrs old.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when found with obstruction effect , IVU is indicated.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the stone develop within the collecting system, may be slipped down into : </a:t>
            </a:r>
            <a:r>
              <a:rPr lang="en-US" altLang="ar-LY" sz="2800" b="1" i="1" dirty="0" smtClean="0">
                <a:solidFill>
                  <a:srgbClr val="FFFF00"/>
                </a:solidFill>
                <a:latin typeface="Garamond" pitchFamily="18" charset="0"/>
              </a:rPr>
              <a:t>PUJ , Ureter , UVJ ,Urinary bladder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   </a:t>
            </a:r>
            <a:r>
              <a:rPr lang="en-US" altLang="ar-LY" sz="2800" b="1" i="1" dirty="0" smtClean="0">
                <a:solidFill>
                  <a:srgbClr val="FFFF00"/>
                </a:solidFill>
                <a:latin typeface="Garamond" pitchFamily="18" charset="0"/>
              </a:rPr>
              <a:t>&amp; Urethra</a:t>
            </a:r>
          </a:p>
          <a:p>
            <a:pPr algn="l" eaLnBrk="1" hangingPunct="1">
              <a:defRPr/>
            </a:pPr>
            <a:endParaRPr lang="en-US" altLang="ar-LY" sz="2400" b="1" i="1" dirty="0" smtClean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8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714356"/>
            <a:ext cx="8256490" cy="5666972"/>
          </a:xfrm>
        </p:spPr>
        <p:txBody>
          <a:bodyPr/>
          <a:lstStyle/>
          <a:p>
            <a:pPr algn="l">
              <a:lnSpc>
                <a:spcPct val="90000"/>
              </a:lnSpc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- 80 % of the renal stones are made of calcium  &amp; radio-opaque         in x-ray,  uric acid stones are radio-lucent        in    x-ray.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stones vary in size from small to big enough to cause renal function impairment as </a:t>
            </a:r>
            <a:r>
              <a:rPr lang="en-US" altLang="ar-LY" sz="2400" b="1" i="1" dirty="0" err="1" smtClean="0">
                <a:latin typeface="Garamond" pitchFamily="18" charset="0"/>
              </a:rPr>
              <a:t>Staghorn</a:t>
            </a:r>
            <a:r>
              <a:rPr lang="en-US" altLang="ar-LY" sz="2400" b="1" i="1" dirty="0" smtClean="0">
                <a:latin typeface="Garamond" pitchFamily="18" charset="0"/>
              </a:rPr>
              <a:t> stone. 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sign &amp; symptoms: 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     *flank </a:t>
            </a:r>
            <a:r>
              <a:rPr lang="en-US" altLang="ar-LY" sz="2400" b="1" i="1" dirty="0" smtClean="0">
                <a:latin typeface="Garamond" pitchFamily="18" charset="0"/>
              </a:rPr>
              <a:t>pain, obstructive </a:t>
            </a:r>
            <a:r>
              <a:rPr lang="en-US" altLang="ar-LY" sz="2400" b="1" i="1" dirty="0" err="1" smtClean="0">
                <a:latin typeface="Garamond" pitchFamily="18" charset="0"/>
              </a:rPr>
              <a:t>hydronephrosis</a:t>
            </a:r>
            <a:endParaRPr lang="en-US" altLang="ar-LY" sz="2400" b="1" i="1" dirty="0" smtClean="0">
              <a:latin typeface="Garamond" pitchFamily="18" charset="0"/>
            </a:endParaRPr>
          </a:p>
          <a:p>
            <a:pPr algn="l">
              <a:lnSpc>
                <a:spcPct val="90000"/>
              </a:lnSpc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   </a:t>
            </a:r>
            <a:r>
              <a:rPr lang="en-US" altLang="ar-LY" sz="2400" b="1" i="1" dirty="0" smtClean="0">
                <a:latin typeface="Garamond" pitchFamily="18" charset="0"/>
              </a:rPr>
              <a:t>  </a:t>
            </a:r>
            <a:r>
              <a:rPr lang="en-US" altLang="ar-LY" sz="2400" b="1" i="1" dirty="0" smtClean="0">
                <a:latin typeface="Garamond" pitchFamily="18" charset="0"/>
              </a:rPr>
              <a:t>*infection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  *painful </a:t>
            </a:r>
            <a:r>
              <a:rPr lang="en-US" altLang="ar-LY" sz="2400" b="1" i="1" dirty="0" err="1" smtClean="0">
                <a:latin typeface="Garamond" pitchFamily="18" charset="0"/>
              </a:rPr>
              <a:t>hematuria</a:t>
            </a:r>
            <a:r>
              <a:rPr lang="en-US" altLang="ar-LY" sz="2400" b="1" i="1" dirty="0" smtClean="0">
                <a:latin typeface="Garamond" pitchFamily="18" charset="0"/>
              </a:rPr>
              <a:t> ( blood in urine)</a:t>
            </a:r>
          </a:p>
          <a:p>
            <a:pPr algn="l">
              <a:lnSpc>
                <a:spcPct val="90000"/>
              </a:lnSpc>
              <a:buFontTx/>
              <a:buChar char="-"/>
              <a:defRPr/>
            </a:pPr>
            <a:r>
              <a:rPr lang="en-US" altLang="ar-LY" sz="2400" b="1" i="1" dirty="0" smtClean="0">
                <a:solidFill>
                  <a:srgbClr val="FFC000"/>
                </a:solidFill>
                <a:latin typeface="Garamond" pitchFamily="18" charset="0"/>
              </a:rPr>
              <a:t>Radiological modalities used for diagnosis are :</a:t>
            </a:r>
            <a:r>
              <a:rPr lang="en-US" altLang="ar-LY" sz="2400" b="1" i="1" dirty="0" smtClean="0">
                <a:latin typeface="Garamond" pitchFamily="18" charset="0"/>
              </a:rPr>
              <a:t> USS, IVU,   </a:t>
            </a:r>
            <a:r>
              <a:rPr lang="en-US" altLang="ar-LY" sz="2400" b="1" i="1" dirty="0" smtClean="0">
                <a:solidFill>
                  <a:srgbClr val="FFFF00"/>
                </a:solidFill>
                <a:latin typeface="Garamond" pitchFamily="18" charset="0"/>
              </a:rPr>
              <a:t>CTU =  stone protocol (non contrast CT scan of urinary system) ,all stones are  seen on CT &amp; USS.</a:t>
            </a:r>
          </a:p>
          <a:p>
            <a:pPr algn="l">
              <a:lnSpc>
                <a:spcPct val="90000"/>
              </a:lnSpc>
              <a:buFontTx/>
              <a:buChar char="-"/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Treatment: pain killer, lithotripsy or surgery. </a:t>
            </a:r>
          </a:p>
        </p:txBody>
      </p:sp>
      <p:sp>
        <p:nvSpPr>
          <p:cNvPr id="4" name="شكل بيضاوي 3"/>
          <p:cNvSpPr/>
          <p:nvPr/>
        </p:nvSpPr>
        <p:spPr>
          <a:xfrm>
            <a:off x="1785918" y="1142984"/>
            <a:ext cx="271458" cy="2714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شكل بيضاوي 4"/>
          <p:cNvSpPr/>
          <p:nvPr/>
        </p:nvSpPr>
        <p:spPr>
          <a:xfrm>
            <a:off x="7715272" y="1142984"/>
            <a:ext cx="271458" cy="27145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423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42852"/>
            <a:ext cx="7851648" cy="150019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Renal calculus (stone)</a:t>
            </a:r>
            <a:b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</a:br>
            <a: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  USS                  KUB    </a:t>
            </a:r>
          </a:p>
        </p:txBody>
      </p:sp>
      <p:pic>
        <p:nvPicPr>
          <p:cNvPr id="34820" name="Picture 6" descr="22renalstone uss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85938"/>
            <a:ext cx="3851275" cy="2928937"/>
          </a:xfrm>
        </p:spPr>
      </p:pic>
      <p:pic>
        <p:nvPicPr>
          <p:cNvPr id="34819" name="Picture 4" descr="22renalstoneiv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424815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رابط كسهم مستقيم 11"/>
          <p:cNvCxnSpPr/>
          <p:nvPr/>
        </p:nvCxnSpPr>
        <p:spPr>
          <a:xfrm rot="5400000" flipH="1" flipV="1">
            <a:off x="5072066" y="4786322"/>
            <a:ext cx="571504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 flipH="1" flipV="1">
            <a:off x="785786" y="2928934"/>
            <a:ext cx="571504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V="1">
            <a:off x="1928794" y="2857496"/>
            <a:ext cx="500066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صورة 8" descr="uss renal sotne with hydro.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71942"/>
            <a:ext cx="3714744" cy="2786058"/>
          </a:xfrm>
          <a:prstGeom prst="rect">
            <a:avLst/>
          </a:prstGeom>
        </p:spPr>
      </p:pic>
      <p:cxnSp>
        <p:nvCxnSpPr>
          <p:cNvPr id="15" name="رابط كسهم مستقيم 14"/>
          <p:cNvCxnSpPr/>
          <p:nvPr/>
        </p:nvCxnSpPr>
        <p:spPr>
          <a:xfrm rot="5400000" flipH="1" flipV="1">
            <a:off x="1285852" y="5643578"/>
            <a:ext cx="571504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6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ydronephrosis | Radiology Reference Article | Radiopaedia.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25633"/>
            <a:ext cx="6343560" cy="512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21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785794"/>
            <a:ext cx="785164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000" i="1" dirty="0" err="1" smtClean="0">
                <a:solidFill>
                  <a:schemeClr val="tx1"/>
                </a:solidFill>
                <a:latin typeface="Garamond" pitchFamily="18" charset="0"/>
              </a:rPr>
              <a:t>Staghorn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 renal stone</a:t>
            </a:r>
          </a:p>
        </p:txBody>
      </p:sp>
      <p:pic>
        <p:nvPicPr>
          <p:cNvPr id="30723" name="Picture 5" descr="staghorn de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1989138"/>
            <a:ext cx="3749675" cy="423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staghorn renal stone KU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785926"/>
            <a:ext cx="3287712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renal stone staghorn 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4473575"/>
            <a:ext cx="3636963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Line 8"/>
          <p:cNvSpPr>
            <a:spLocks noChangeShapeType="1"/>
          </p:cNvSpPr>
          <p:nvPr/>
        </p:nvSpPr>
        <p:spPr bwMode="auto">
          <a:xfrm flipH="1">
            <a:off x="7812088" y="2781300"/>
            <a:ext cx="8636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4758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214290"/>
            <a:ext cx="7851648" cy="192882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Stone at </a:t>
            </a:r>
            <a:r>
              <a:rPr lang="en-US" altLang="ar-LY" sz="4000" i="1" dirty="0" err="1" smtClean="0">
                <a:solidFill>
                  <a:schemeClr val="tx1"/>
                </a:solidFill>
                <a:latin typeface="Garamond" pitchFamily="18" charset="0"/>
              </a:rPr>
              <a:t>uretrovesicle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junction </a:t>
            </a:r>
            <a:r>
              <a:rPr lang="en-US" altLang="ar-LY" sz="3200" i="1" dirty="0" smtClean="0">
                <a:solidFill>
                  <a:srgbClr val="FF0000"/>
                </a:solidFill>
                <a:latin typeface="Garamond" pitchFamily="18" charset="0"/>
              </a:rPr>
              <a:t>(VUJ)</a:t>
            </a: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/>
            </a:r>
            <a:b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</a:b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CTU</a:t>
            </a:r>
          </a:p>
        </p:txBody>
      </p:sp>
      <p:pic>
        <p:nvPicPr>
          <p:cNvPr id="31747" name="Picture 4" descr="renal stone lower urter  CT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2207" y="2571744"/>
            <a:ext cx="480690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ureterocelestone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620"/>
            <a:ext cx="41485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06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500042"/>
            <a:ext cx="7851648" cy="18573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Urinary bladder stone (UB stone) </a:t>
            </a:r>
            <a:r>
              <a:rPr lang="en-US" altLang="ar-LY" sz="24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24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400" i="1" dirty="0" smtClean="0">
                <a:solidFill>
                  <a:schemeClr val="tx1"/>
                </a:solidFill>
                <a:latin typeface="Garamond" pitchFamily="18" charset="0"/>
              </a:rPr>
              <a:t>KUB                                             non contrast CT axial view  </a:t>
            </a:r>
            <a:endParaRPr lang="en-US" altLang="ar-LY" sz="3600" i="1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32771" name="Picture 4" descr="UB st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496"/>
            <a:ext cx="4356100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UB stone  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571744"/>
            <a:ext cx="38163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AutoShape 8"/>
          <p:cNvSpPr>
            <a:spLocks noChangeArrowheads="1"/>
          </p:cNvSpPr>
          <p:nvPr/>
        </p:nvSpPr>
        <p:spPr bwMode="auto">
          <a:xfrm>
            <a:off x="1500166" y="4857760"/>
            <a:ext cx="544513" cy="198437"/>
          </a:xfrm>
          <a:prstGeom prst="rightArrow">
            <a:avLst>
              <a:gd name="adj1" fmla="val 50000"/>
              <a:gd name="adj2" fmla="val 686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32774" name="AutoShape 10"/>
          <p:cNvSpPr>
            <a:spLocks noChangeArrowheads="1"/>
          </p:cNvSpPr>
          <p:nvPr/>
        </p:nvSpPr>
        <p:spPr bwMode="auto">
          <a:xfrm>
            <a:off x="6357950" y="4357694"/>
            <a:ext cx="544513" cy="198437"/>
          </a:xfrm>
          <a:prstGeom prst="rightArrow">
            <a:avLst>
              <a:gd name="adj1" fmla="val 50000"/>
              <a:gd name="adj2" fmla="val 686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486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07157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    </a:t>
            </a:r>
            <a:r>
              <a:rPr lang="en-US" altLang="ar-LY" sz="4000" b="1" i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Jack stone of U.B</a:t>
            </a:r>
            <a:endParaRPr lang="ar-LY" altLang="ar-LY" sz="4000" b="1" i="1" dirty="0" smtClean="0"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3" name="صورة 2" descr="calculus-disease-renal-stones-radiology-2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143116"/>
            <a:ext cx="6610375" cy="3719631"/>
          </a:xfrm>
          <a:prstGeom prst="rect">
            <a:avLst/>
          </a:prstGeom>
        </p:spPr>
      </p:pic>
      <p:pic>
        <p:nvPicPr>
          <p:cNvPr id="4" name="صورة 3" descr="تنزيل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143247"/>
            <a:ext cx="4395801" cy="3292607"/>
          </a:xfrm>
          <a:prstGeom prst="rect">
            <a:avLst/>
          </a:prstGeom>
        </p:spPr>
      </p:pic>
      <p:pic>
        <p:nvPicPr>
          <p:cNvPr id="5" name="صورة 4" descr="jackst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5819767"/>
            <a:ext cx="1843016" cy="103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2636912"/>
            <a:ext cx="7851648" cy="400679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i="1" dirty="0" smtClean="0"/>
              <a:t/>
            </a:r>
            <a:br>
              <a:rPr lang="en-US" altLang="ar-LY" i="1" dirty="0" smtClean="0"/>
            </a:br>
            <a:r>
              <a:rPr lang="en-US" altLang="ar-LY" i="1" dirty="0" smtClean="0"/>
              <a:t/>
            </a:r>
            <a:br>
              <a:rPr lang="en-US" altLang="ar-LY" i="1" dirty="0" smtClean="0"/>
            </a:br>
            <a:r>
              <a:rPr lang="en-US" altLang="ar-LY" i="1" dirty="0" smtClean="0"/>
              <a:t/>
            </a:r>
            <a:br>
              <a:rPr lang="en-US" altLang="ar-LY" i="1" dirty="0" smtClean="0"/>
            </a:br>
            <a:r>
              <a:rPr lang="en-US" altLang="ar-LY" i="1" dirty="0"/>
              <a:t/>
            </a:r>
            <a:br>
              <a:rPr lang="en-US" altLang="ar-LY" i="1" dirty="0"/>
            </a:br>
            <a:r>
              <a:rPr lang="en-US" altLang="ar-LY" i="1" dirty="0" smtClean="0"/>
              <a:t/>
            </a:r>
            <a:br>
              <a:rPr lang="en-US" altLang="ar-LY" i="1" dirty="0" smtClean="0"/>
            </a:br>
            <a:r>
              <a:rPr lang="en-US" altLang="ar-LY" sz="4900" dirty="0">
                <a:ln w="635">
                  <a:noFill/>
                </a:ln>
                <a:solidFill>
                  <a:srgbClr val="92D050"/>
                </a:solidFill>
              </a:rPr>
              <a:t>Genitourinary disease and anomaly in pediatrics </a:t>
            </a:r>
            <a:r>
              <a:rPr lang="en-US" altLang="ar-LY" sz="4900" i="1" dirty="0" smtClean="0">
                <a:latin typeface="Garamond" pitchFamily="18" charset="0"/>
              </a:rPr>
              <a:t/>
            </a:r>
            <a:br>
              <a:rPr lang="en-US" altLang="ar-LY" sz="4900" i="1" dirty="0" smtClean="0">
                <a:latin typeface="Garamond" pitchFamily="18" charset="0"/>
              </a:rPr>
            </a:br>
            <a:r>
              <a:rPr lang="en-US" altLang="ar-LY" i="1" dirty="0" smtClean="0">
                <a:latin typeface="Garamond" pitchFamily="18" charset="0"/>
              </a:rPr>
              <a:t/>
            </a:r>
            <a:br>
              <a:rPr lang="en-US" altLang="ar-LY" i="1" dirty="0" smtClean="0">
                <a:latin typeface="Garamond" pitchFamily="18" charset="0"/>
              </a:rPr>
            </a:br>
            <a:r>
              <a:rPr lang="en-US" altLang="ar-LY" i="1" dirty="0" smtClean="0">
                <a:latin typeface="Garamond" pitchFamily="18" charset="0"/>
              </a:rPr>
              <a:t>    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1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. Renal agenesis.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        2. Renal </a:t>
            </a:r>
            <a:r>
              <a:rPr lang="en-US" altLang="ar-LY" sz="4000" i="1" dirty="0" err="1" smtClean="0">
                <a:solidFill>
                  <a:schemeClr val="tx1"/>
                </a:solidFill>
                <a:latin typeface="Garamond" pitchFamily="18" charset="0"/>
              </a:rPr>
              <a:t>hypoplesia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.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3.Renal </a:t>
            </a:r>
            <a:r>
              <a:rPr lang="en-US" altLang="ar-LY" sz="4000" i="1" dirty="0" err="1" smtClean="0">
                <a:solidFill>
                  <a:schemeClr val="tx1"/>
                </a:solidFill>
                <a:latin typeface="Garamond" pitchFamily="18" charset="0"/>
              </a:rPr>
              <a:t>ectopia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        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      4. Horse shoe kidney. 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5. Duplicate collecting 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system.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i="1" dirty="0" smtClean="0">
                <a:solidFill>
                  <a:schemeClr val="tx1"/>
                </a:solidFill>
              </a:rPr>
              <a:t/>
            </a:r>
            <a:br>
              <a:rPr lang="en-US" altLang="ar-LY" i="1" dirty="0" smtClean="0">
                <a:solidFill>
                  <a:schemeClr val="tx1"/>
                </a:solidFill>
              </a:rPr>
            </a:br>
            <a:endParaRPr lang="en-US" altLang="ar-LY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4400" dirty="0">
                <a:ln w="635">
                  <a:noFill/>
                </a:ln>
                <a:solidFill>
                  <a:srgbClr val="92D050"/>
                </a:solidFill>
              </a:rPr>
              <a:t>URINARY TRACT</a:t>
            </a:r>
            <a:br>
              <a:rPr lang="en-US" sz="4400" dirty="0">
                <a:ln w="635">
                  <a:noFill/>
                </a:ln>
                <a:solidFill>
                  <a:srgbClr val="92D050"/>
                </a:solidFill>
              </a:rPr>
            </a:br>
            <a:r>
              <a:rPr lang="en-US" sz="4400" dirty="0">
                <a:ln w="635">
                  <a:noFill/>
                </a:ln>
                <a:solidFill>
                  <a:srgbClr val="92D050"/>
                </a:solidFill>
              </a:rPr>
              <a:t>SYSTEM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 algn="ctr" rtl="0">
              <a:spcBef>
                <a:spcPct val="0"/>
              </a:spcBef>
            </a:pPr>
            <a:r>
              <a:rPr lang="en-US" sz="4400" b="1" dirty="0">
                <a:ln w="635">
                  <a:noFill/>
                </a:ln>
                <a:solidFill>
                  <a:srgbClr val="92D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Radiological procedure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0"/>
            <a:ext cx="8324880" cy="185736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>Normal kidney appearance in: </a:t>
            </a:r>
            <a:b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>IVU                       CT scan excretory phase</a:t>
            </a:r>
            <a:b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</a:br>
            <a:endParaRPr lang="en-US" altLang="ar-LY" sz="3200" i="1" dirty="0" smtClean="0">
              <a:latin typeface="Garamond" pitchFamily="18" charset="0"/>
            </a:endParaRPr>
          </a:p>
        </p:txBody>
      </p:sp>
      <p:pic>
        <p:nvPicPr>
          <p:cNvPr id="5124" name="Picture 5" descr="normal_iv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060575"/>
            <a:ext cx="28733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normal_ct kidney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857496"/>
            <a:ext cx="4709121" cy="314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7"/>
          <p:cNvSpPr>
            <a:spLocks noChangeArrowheads="1"/>
          </p:cNvSpPr>
          <p:nvPr/>
        </p:nvSpPr>
        <p:spPr bwMode="auto">
          <a:xfrm flipH="1">
            <a:off x="6643702" y="1428736"/>
            <a:ext cx="285752" cy="1143008"/>
          </a:xfrm>
          <a:prstGeom prst="upDownArrow">
            <a:avLst>
              <a:gd name="adj1" fmla="val 50000"/>
              <a:gd name="adj2" fmla="val 11562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 flipH="1">
            <a:off x="1428728" y="1428736"/>
            <a:ext cx="285752" cy="1143008"/>
          </a:xfrm>
          <a:prstGeom prst="upDownArrow">
            <a:avLst>
              <a:gd name="adj1" fmla="val 50000"/>
              <a:gd name="adj2" fmla="val 11562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uss kidney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53619"/>
            <a:ext cx="8120088" cy="6090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121444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Normal renal anatomy in Cross section CT scan Renal excretory phase</a:t>
            </a:r>
            <a:endParaRPr lang="ar-LY" sz="3600" dirty="0"/>
          </a:p>
        </p:txBody>
      </p:sp>
      <p:pic>
        <p:nvPicPr>
          <p:cNvPr id="3" name="صورة 2" descr="9783131609519_c002_f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71678"/>
            <a:ext cx="5758609" cy="4460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714348" y="357166"/>
            <a:ext cx="7670700" cy="928694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rgbClr val="FFFF00"/>
                </a:solidFill>
                <a:latin typeface="Garamond" pitchFamily="18" charset="0"/>
              </a:rPr>
              <a:t>1.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 </a:t>
            </a:r>
            <a:r>
              <a:rPr lang="en-US" altLang="ar-LY" sz="4000" i="1" dirty="0" smtClean="0">
                <a:solidFill>
                  <a:srgbClr val="C00000"/>
                </a:solidFill>
                <a:latin typeface="Garamond" pitchFamily="18" charset="0"/>
              </a:rPr>
              <a:t>Renal agenesis or  </a:t>
            </a:r>
            <a:r>
              <a:rPr lang="en-US" altLang="ar-LY" sz="4000" i="1" dirty="0" err="1" smtClean="0">
                <a:solidFill>
                  <a:srgbClr val="C00000"/>
                </a:solidFill>
                <a:latin typeface="Garamond" pitchFamily="18" charset="0"/>
              </a:rPr>
              <a:t>atresia</a:t>
            </a:r>
            <a:endParaRPr lang="en-US" altLang="ar-LY" sz="4000" i="1" dirty="0" smtClean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500174"/>
            <a:ext cx="8253442" cy="500066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agenesis= </a:t>
            </a:r>
            <a:r>
              <a:rPr lang="en-US" altLang="ar-LY" sz="2800" b="1" i="1" dirty="0" err="1" smtClean="0">
                <a:latin typeface="Garamond" pitchFamily="18" charset="0"/>
              </a:rPr>
              <a:t>atresia</a:t>
            </a:r>
            <a:r>
              <a:rPr lang="en-US" altLang="ar-LY" sz="2800" b="1" i="1" dirty="0" smtClean="0">
                <a:latin typeface="Garamond" pitchFamily="18" charset="0"/>
              </a:rPr>
              <a:t>= congenital defect where an organ is not formed.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it is a congenital absence of kidney with contra-lateral compensatory renal hypertrophy.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usually unilateral  &amp; pt. has normal life expectancy ; (if bilateral : it is incompatible with life).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latin typeface="Garamond" pitchFamily="18" charset="0"/>
              </a:rPr>
              <a:t>no sign or symptoms unless there is UTI; usually accidentally discovered.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USS, IVU, CT scan &amp; MRI  followed by Radionuclide scan 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are the modality of choice for diagnosis.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428604"/>
            <a:ext cx="8786842" cy="128588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Renal agenesis </a:t>
            </a:r>
            <a: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  <a:t>IVU             contrast CT coronal         contrast CT. axial</a:t>
            </a:r>
          </a:p>
        </p:txBody>
      </p:sp>
      <p:pic>
        <p:nvPicPr>
          <p:cNvPr id="7171" name="Picture 4" descr="renal agene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65400"/>
            <a:ext cx="25590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 descr="renal agenesis co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2565400"/>
            <a:ext cx="3103562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renal agenesis co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565400"/>
            <a:ext cx="32766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AutoShape 8"/>
          <p:cNvSpPr>
            <a:spLocks noChangeArrowheads="1"/>
          </p:cNvSpPr>
          <p:nvPr/>
        </p:nvSpPr>
        <p:spPr bwMode="auto">
          <a:xfrm>
            <a:off x="179388" y="3068638"/>
            <a:ext cx="431800" cy="431800"/>
          </a:xfrm>
          <a:custGeom>
            <a:avLst/>
            <a:gdLst>
              <a:gd name="T0" fmla="*/ 4316001 w 21600"/>
              <a:gd name="T1" fmla="*/ 0 h 21600"/>
              <a:gd name="T2" fmla="*/ 1264035 w 21600"/>
              <a:gd name="T3" fmla="*/ 1264035 h 21600"/>
              <a:gd name="T4" fmla="*/ 0 w 21600"/>
              <a:gd name="T5" fmla="*/ 4316001 h 21600"/>
              <a:gd name="T6" fmla="*/ 1264035 w 21600"/>
              <a:gd name="T7" fmla="*/ 7367967 h 21600"/>
              <a:gd name="T8" fmla="*/ 4316001 w 21600"/>
              <a:gd name="T9" fmla="*/ 8632002 h 21600"/>
              <a:gd name="T10" fmla="*/ 7367967 w 21600"/>
              <a:gd name="T11" fmla="*/ 7367967 h 21600"/>
              <a:gd name="T12" fmla="*/ 8632002 w 21600"/>
              <a:gd name="T13" fmla="*/ 4316001 h 21600"/>
              <a:gd name="T14" fmla="*/ 7367967 w 21600"/>
              <a:gd name="T15" fmla="*/ 126403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7175" name="AutoShape 9"/>
          <p:cNvSpPr>
            <a:spLocks noChangeArrowheads="1"/>
          </p:cNvSpPr>
          <p:nvPr/>
        </p:nvSpPr>
        <p:spPr bwMode="auto">
          <a:xfrm>
            <a:off x="7715272" y="4643446"/>
            <a:ext cx="288925" cy="288925"/>
          </a:xfrm>
          <a:custGeom>
            <a:avLst/>
            <a:gdLst>
              <a:gd name="T0" fmla="*/ 1932360 w 21600"/>
              <a:gd name="T1" fmla="*/ 0 h 21600"/>
              <a:gd name="T2" fmla="*/ 565932 w 21600"/>
              <a:gd name="T3" fmla="*/ 565932 h 21600"/>
              <a:gd name="T4" fmla="*/ 0 w 21600"/>
              <a:gd name="T5" fmla="*/ 1932360 h 21600"/>
              <a:gd name="T6" fmla="*/ 565932 w 21600"/>
              <a:gd name="T7" fmla="*/ 3298774 h 21600"/>
              <a:gd name="T8" fmla="*/ 1932360 w 21600"/>
              <a:gd name="T9" fmla="*/ 3864706 h 21600"/>
              <a:gd name="T10" fmla="*/ 3298774 w 21600"/>
              <a:gd name="T11" fmla="*/ 3298774 h 21600"/>
              <a:gd name="T12" fmla="*/ 3864706 w 21600"/>
              <a:gd name="T13" fmla="*/ 1932360 h 21600"/>
              <a:gd name="T14" fmla="*/ 3298774 w 21600"/>
              <a:gd name="T15" fmla="*/ 5659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7176" name="AutoShape 10"/>
          <p:cNvSpPr>
            <a:spLocks noChangeArrowheads="1"/>
          </p:cNvSpPr>
          <p:nvPr/>
        </p:nvSpPr>
        <p:spPr bwMode="auto">
          <a:xfrm>
            <a:off x="4356100" y="3573463"/>
            <a:ext cx="288925" cy="288925"/>
          </a:xfrm>
          <a:custGeom>
            <a:avLst/>
            <a:gdLst>
              <a:gd name="T0" fmla="*/ 1932360 w 21600"/>
              <a:gd name="T1" fmla="*/ 0 h 21600"/>
              <a:gd name="T2" fmla="*/ 565932 w 21600"/>
              <a:gd name="T3" fmla="*/ 565932 h 21600"/>
              <a:gd name="T4" fmla="*/ 0 w 21600"/>
              <a:gd name="T5" fmla="*/ 1932360 h 21600"/>
              <a:gd name="T6" fmla="*/ 565932 w 21600"/>
              <a:gd name="T7" fmla="*/ 3298774 h 21600"/>
              <a:gd name="T8" fmla="*/ 1932360 w 21600"/>
              <a:gd name="T9" fmla="*/ 3864706 h 21600"/>
              <a:gd name="T10" fmla="*/ 3298774 w 21600"/>
              <a:gd name="T11" fmla="*/ 3298774 h 21600"/>
              <a:gd name="T12" fmla="*/ 3864706 w 21600"/>
              <a:gd name="T13" fmla="*/ 1932360 h 21600"/>
              <a:gd name="T14" fmla="*/ 3298774 w 21600"/>
              <a:gd name="T15" fmla="*/ 5659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7177" name="AutoShape 11"/>
          <p:cNvSpPr>
            <a:spLocks noChangeArrowheads="1"/>
          </p:cNvSpPr>
          <p:nvPr/>
        </p:nvSpPr>
        <p:spPr bwMode="auto">
          <a:xfrm>
            <a:off x="6143636" y="857232"/>
            <a:ext cx="288925" cy="288925"/>
          </a:xfrm>
          <a:custGeom>
            <a:avLst/>
            <a:gdLst>
              <a:gd name="T0" fmla="*/ 1932360 w 21600"/>
              <a:gd name="T1" fmla="*/ 0 h 21600"/>
              <a:gd name="T2" fmla="*/ 565932 w 21600"/>
              <a:gd name="T3" fmla="*/ 565932 h 21600"/>
              <a:gd name="T4" fmla="*/ 0 w 21600"/>
              <a:gd name="T5" fmla="*/ 1932360 h 21600"/>
              <a:gd name="T6" fmla="*/ 565932 w 21600"/>
              <a:gd name="T7" fmla="*/ 3298774 h 21600"/>
              <a:gd name="T8" fmla="*/ 1932360 w 21600"/>
              <a:gd name="T9" fmla="*/ 3864706 h 21600"/>
              <a:gd name="T10" fmla="*/ 3298774 w 21600"/>
              <a:gd name="T11" fmla="*/ 3298774 h 21600"/>
              <a:gd name="T12" fmla="*/ 3864706 w 21600"/>
              <a:gd name="T13" fmla="*/ 1932360 h 21600"/>
              <a:gd name="T14" fmla="*/ 3298774 w 21600"/>
              <a:gd name="T15" fmla="*/ 5659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357166"/>
            <a:ext cx="7851648" cy="85725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rgbClr val="FFFF00"/>
                </a:solidFill>
                <a:latin typeface="Garamond" pitchFamily="18" charset="0"/>
              </a:rPr>
              <a:t>2.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en-US" altLang="ar-LY" sz="4000" i="1" dirty="0" smtClean="0">
                <a:solidFill>
                  <a:srgbClr val="C00000"/>
                </a:solidFill>
                <a:latin typeface="Garamond" pitchFamily="18" charset="0"/>
              </a:rPr>
              <a:t>Renal  </a:t>
            </a:r>
            <a:r>
              <a:rPr lang="en-US" altLang="ar-LY" sz="4000" i="1" dirty="0" err="1" smtClean="0">
                <a:solidFill>
                  <a:srgbClr val="C00000"/>
                </a:solidFill>
                <a:latin typeface="Garamond" pitchFamily="18" charset="0"/>
              </a:rPr>
              <a:t>hypoplasia</a:t>
            </a:r>
            <a:r>
              <a:rPr lang="en-US" altLang="ar-LY" sz="4000" i="1" dirty="0" smtClean="0">
                <a:solidFill>
                  <a:srgbClr val="C00000"/>
                </a:solidFill>
                <a:latin typeface="Garamond" pitchFamily="18" charset="0"/>
              </a:rPr>
              <a:t>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43050"/>
            <a:ext cx="7967690" cy="4500594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err="1" smtClean="0">
                <a:latin typeface="Garamond" pitchFamily="18" charset="0"/>
              </a:rPr>
              <a:t>hypoplasia</a:t>
            </a:r>
            <a:r>
              <a:rPr lang="en-US" altLang="ar-LY" sz="2800" b="1" i="1" dirty="0" smtClean="0">
                <a:latin typeface="Garamond" pitchFamily="18" charset="0"/>
              </a:rPr>
              <a:t>= decrease in growth= small in size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may be of congenital defect or chronic infection.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no sign or symptoms unless there is UTI, discovered accidentally 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USS, IVU, CT scan , MRI &amp; radionuclide scan are 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the choice of modality.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no treatment, just treat the UTI.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714356"/>
            <a:ext cx="8039128" cy="121444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Renal </a:t>
            </a:r>
            <a:r>
              <a:rPr lang="en-US" altLang="ar-LY" sz="4000" i="1" dirty="0" err="1" smtClean="0">
                <a:solidFill>
                  <a:schemeClr val="tx1"/>
                </a:solidFill>
                <a:latin typeface="Garamond" pitchFamily="18" charset="0"/>
              </a:rPr>
              <a:t>hypoplasia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>IVU                                      contrast  CT scan </a:t>
            </a:r>
            <a:endParaRPr lang="en-US" altLang="ar-LY" sz="4000" i="1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9219" name="Picture 4" descr="renal hypoplasia topo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60600"/>
            <a:ext cx="4679950" cy="43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renal hypoplasia ct coronal contra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3025" y="2133600"/>
            <a:ext cx="39909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AutoShape 6"/>
          <p:cNvSpPr>
            <a:spLocks noChangeArrowheads="1"/>
          </p:cNvSpPr>
          <p:nvPr/>
        </p:nvSpPr>
        <p:spPr bwMode="auto">
          <a:xfrm>
            <a:off x="827088" y="5157788"/>
            <a:ext cx="485775" cy="976312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9222" name="AutoShape 7"/>
          <p:cNvSpPr>
            <a:spLocks noChangeArrowheads="1"/>
          </p:cNvSpPr>
          <p:nvPr/>
        </p:nvSpPr>
        <p:spPr bwMode="auto">
          <a:xfrm>
            <a:off x="6011863" y="3716338"/>
            <a:ext cx="485775" cy="976312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285728"/>
            <a:ext cx="785164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rgbClr val="FFFF00"/>
                </a:solidFill>
                <a:latin typeface="Garamond" pitchFamily="18" charset="0"/>
              </a:rPr>
              <a:t>3.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en-US" altLang="ar-LY" sz="4000" i="1" dirty="0" smtClean="0">
                <a:solidFill>
                  <a:srgbClr val="C00000"/>
                </a:solidFill>
                <a:latin typeface="Garamond" pitchFamily="18" charset="0"/>
              </a:rPr>
              <a:t>Renal </a:t>
            </a:r>
            <a:r>
              <a:rPr lang="en-US" altLang="ar-LY" sz="4000" i="1" dirty="0" err="1" smtClean="0">
                <a:solidFill>
                  <a:srgbClr val="C00000"/>
                </a:solidFill>
                <a:latin typeface="Garamond" pitchFamily="18" charset="0"/>
              </a:rPr>
              <a:t>ectopia</a:t>
            </a:r>
            <a:r>
              <a:rPr lang="en-US" altLang="ar-LY" sz="4000" i="1" dirty="0" smtClean="0">
                <a:solidFill>
                  <a:srgbClr val="C00000"/>
                </a:solidFill>
                <a:latin typeface="Garamond" pitchFamily="18" charset="0"/>
              </a:rPr>
              <a:t>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1500174"/>
            <a:ext cx="8572560" cy="5000660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err="1" smtClean="0">
                <a:latin typeface="Garamond" pitchFamily="18" charset="0"/>
              </a:rPr>
              <a:t>ectopia</a:t>
            </a:r>
            <a:r>
              <a:rPr lang="en-US" altLang="ar-LY" sz="2800" b="1" i="1" dirty="0" smtClean="0">
                <a:latin typeface="Garamond" pitchFamily="18" charset="0"/>
              </a:rPr>
              <a:t>= abnormal location of the organ 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it is a congenital defect that the kidney arrest at pelvic boundary = pelvic kidney, or immigrate to the contra-lateral side (opposite side) = cross </a:t>
            </a:r>
            <a:r>
              <a:rPr lang="en-US" altLang="ar-LY" sz="2800" b="1" i="1" dirty="0" err="1" smtClean="0">
                <a:latin typeface="Garamond" pitchFamily="18" charset="0"/>
              </a:rPr>
              <a:t>ectopia</a:t>
            </a:r>
            <a:r>
              <a:rPr lang="en-US" altLang="ar-LY" sz="2800" b="1" i="1" dirty="0" smtClean="0">
                <a:latin typeface="Garamond" pitchFamily="18" charset="0"/>
              </a:rPr>
              <a:t> which is fused or non fused, or over immigration to thorax.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latin typeface="Garamond" pitchFamily="18" charset="0"/>
              </a:rPr>
              <a:t>its </a:t>
            </a:r>
            <a:r>
              <a:rPr lang="en-US" altLang="ar-LY" sz="2800" b="1" i="1" dirty="0" smtClean="0">
                <a:latin typeface="Garamond" pitchFamily="18" charset="0"/>
              </a:rPr>
              <a:t>ureter inserted in the normal trigon. 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mal-rotation, UTI, stone formation &amp; </a:t>
            </a:r>
            <a:r>
              <a:rPr lang="en-US" altLang="ar-LY" sz="2800" b="1" i="1" dirty="0" err="1" smtClean="0">
                <a:latin typeface="Garamond" pitchFamily="18" charset="0"/>
              </a:rPr>
              <a:t>hydronephrosis</a:t>
            </a:r>
            <a:r>
              <a:rPr lang="en-US" altLang="ar-LY" sz="2800" b="1" i="1" dirty="0" smtClean="0">
                <a:latin typeface="Garamond" pitchFamily="18" charset="0"/>
              </a:rPr>
              <a:t> is common.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no symptoms or signs unless there is UTI or stone formation.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no treatment except treatment of the infection or stone.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altLang="ar-LY" sz="2800" b="1" i="1" dirty="0" smtClean="0">
              <a:latin typeface="Garamond" pitchFamily="18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altLang="ar-LY" sz="2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285728"/>
            <a:ext cx="8929718" cy="150019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4400" i="1" dirty="0" smtClean="0">
                <a:solidFill>
                  <a:srgbClr val="FF0000"/>
                </a:solidFill>
                <a:latin typeface="Garamond" pitchFamily="18" charset="0"/>
              </a:rPr>
              <a:t>Cross Renal </a:t>
            </a:r>
            <a:r>
              <a:rPr lang="en-US" altLang="ar-LY" sz="4400" i="1" dirty="0" err="1" smtClean="0">
                <a:solidFill>
                  <a:srgbClr val="FF0000"/>
                </a:solidFill>
                <a:latin typeface="Garamond" pitchFamily="18" charset="0"/>
              </a:rPr>
              <a:t>ectopia</a:t>
            </a:r>
            <a:r>
              <a:rPr lang="en-US" altLang="ar-LY" sz="4400" i="1" dirty="0" smtClean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  <a:t>with mal-rotation</a:t>
            </a:r>
            <a:r>
              <a:rPr lang="en-US" altLang="ar-LY" sz="36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36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3100" i="1" dirty="0" smtClean="0">
                <a:solidFill>
                  <a:schemeClr val="tx1"/>
                </a:solidFill>
                <a:latin typeface="Garamond" pitchFamily="18" charset="0"/>
              </a:rPr>
              <a:t>IVU  Cross fused </a:t>
            </a:r>
            <a:r>
              <a:rPr lang="en-US" altLang="ar-LY" sz="3100" i="1" dirty="0" err="1" smtClean="0">
                <a:solidFill>
                  <a:schemeClr val="tx1"/>
                </a:solidFill>
                <a:latin typeface="Garamond" pitchFamily="18" charset="0"/>
              </a:rPr>
              <a:t>ectopia</a:t>
            </a:r>
            <a:r>
              <a:rPr lang="en-US" altLang="ar-LY" sz="3100" i="1" dirty="0" smtClean="0">
                <a:solidFill>
                  <a:schemeClr val="tx1"/>
                </a:solidFill>
                <a:latin typeface="Garamond" pitchFamily="18" charset="0"/>
              </a:rPr>
              <a:t>                         contrast CT scan</a:t>
            </a:r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060575"/>
            <a:ext cx="3889375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8" name="AutoShape 7"/>
          <p:cNvSpPr>
            <a:spLocks noChangeArrowheads="1"/>
          </p:cNvSpPr>
          <p:nvPr/>
        </p:nvSpPr>
        <p:spPr bwMode="auto">
          <a:xfrm>
            <a:off x="323850" y="2852738"/>
            <a:ext cx="914400" cy="914400"/>
          </a:xfrm>
          <a:prstGeom prst="lightningBol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pic>
        <p:nvPicPr>
          <p:cNvPr id="11269" name="Picture 10" descr="renal ectopia pancake_kidny_ct_ pelvic fussed kidne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2349500"/>
            <a:ext cx="457200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AutoShape 11"/>
          <p:cNvSpPr>
            <a:spLocks noChangeArrowheads="1"/>
          </p:cNvSpPr>
          <p:nvPr/>
        </p:nvSpPr>
        <p:spPr bwMode="auto">
          <a:xfrm>
            <a:off x="2843213" y="5157788"/>
            <a:ext cx="1152525" cy="896937"/>
          </a:xfrm>
          <a:prstGeom prst="leftArrowCallout">
            <a:avLst>
              <a:gd name="adj1" fmla="val 25000"/>
              <a:gd name="adj2" fmla="val 12500"/>
              <a:gd name="adj3" fmla="val 21416"/>
              <a:gd name="adj4" fmla="val 6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ar-LY" sz="1400" dirty="0">
                <a:solidFill>
                  <a:schemeClr val="bg2"/>
                </a:solidFill>
              </a:rPr>
              <a:t>Curved </a:t>
            </a:r>
          </a:p>
          <a:p>
            <a:pPr algn="ctr"/>
            <a:r>
              <a:rPr lang="en-US" altLang="ar-LY" sz="1400" dirty="0">
                <a:solidFill>
                  <a:schemeClr val="bg2"/>
                </a:solidFill>
              </a:rPr>
              <a:t>Crossing </a:t>
            </a:r>
          </a:p>
          <a:p>
            <a:pPr algn="ctr"/>
            <a:r>
              <a:rPr lang="en-US" altLang="ar-LY" sz="1400" dirty="0">
                <a:solidFill>
                  <a:schemeClr val="bg2"/>
                </a:solidFill>
              </a:rPr>
              <a:t>Midline </a:t>
            </a:r>
          </a:p>
          <a:p>
            <a:pPr algn="ctr"/>
            <a:r>
              <a:rPr lang="en-US" altLang="ar-LY" sz="1400" dirty="0" err="1">
                <a:solidFill>
                  <a:schemeClr val="bg2"/>
                </a:solidFill>
              </a:rPr>
              <a:t>ureter</a:t>
            </a:r>
            <a:endParaRPr lang="en-US" altLang="ar-LY" sz="1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285728"/>
            <a:ext cx="7851648" cy="107157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rgbClr val="FFFF00"/>
                </a:solidFill>
                <a:latin typeface="Garamond" pitchFamily="18" charset="0"/>
              </a:rPr>
              <a:t>4.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Horseshoe kidney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714488"/>
            <a:ext cx="7854696" cy="4929222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Is an accidentally detected  congenital disease where the lower poles of  both kidneys fuse together ( by fibrous or </a:t>
            </a:r>
            <a:r>
              <a:rPr lang="en-US" altLang="ar-LY" sz="2800" b="1" i="1" dirty="0" err="1" smtClean="0">
                <a:latin typeface="Garamond" pitchFamily="18" charset="0"/>
              </a:rPr>
              <a:t>parenchymal</a:t>
            </a:r>
            <a:r>
              <a:rPr lang="en-US" altLang="ar-LY" sz="2800" b="1" i="1" dirty="0" smtClean="0">
                <a:latin typeface="Garamond" pitchFamily="18" charset="0"/>
              </a:rPr>
              <a:t> tissue) causing angle of renal collecting system.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has risk factor for : UTI, PUJ obstruction , </a:t>
            </a:r>
            <a:r>
              <a:rPr lang="en-US" altLang="ar-LY" sz="2800" b="1" i="1" dirty="0" err="1" smtClean="0">
                <a:latin typeface="Garamond" pitchFamily="18" charset="0"/>
              </a:rPr>
              <a:t>hydronephrosis</a:t>
            </a:r>
            <a:r>
              <a:rPr lang="en-US" altLang="ar-LY" sz="2800" b="1" i="1" dirty="0" smtClean="0">
                <a:latin typeface="Garamond" pitchFamily="18" charset="0"/>
              </a:rPr>
              <a:t> ,stone formation,  transitional cell ca. or renal cell ca. &amp; </a:t>
            </a:r>
            <a:r>
              <a:rPr lang="en-US" altLang="ar-LY" sz="2800" b="1" i="1" dirty="0" err="1" smtClean="0">
                <a:latin typeface="Garamond" pitchFamily="18" charset="0"/>
              </a:rPr>
              <a:t>Wilm’s</a:t>
            </a:r>
            <a:r>
              <a:rPr lang="en-US" altLang="ar-LY" sz="2800" b="1" i="1" dirty="0" smtClean="0">
                <a:latin typeface="Garamond" pitchFamily="18" charset="0"/>
              </a:rPr>
              <a:t> tumor in children </a:t>
            </a:r>
          </a:p>
          <a:p>
            <a:pPr algn="l" eaLnBrk="1" hangingPunct="1"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asymptomatic unless there is </a:t>
            </a:r>
            <a:r>
              <a:rPr lang="en-US" altLang="ar-LY" sz="2800" b="1" i="1" dirty="0" err="1" smtClean="0">
                <a:latin typeface="Garamond" pitchFamily="18" charset="0"/>
              </a:rPr>
              <a:t>hydronephrosis</a:t>
            </a:r>
            <a:r>
              <a:rPr lang="en-US" altLang="ar-LY" sz="2800" b="1" i="1" dirty="0" smtClean="0">
                <a:latin typeface="Garamond" pitchFamily="18" charset="0"/>
              </a:rPr>
              <a:t>, stone or renal mass. </a:t>
            </a:r>
          </a:p>
          <a:p>
            <a:pPr algn="l" eaLnBrk="1" hangingPunct="1"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IVU, CT scan &amp; radioisotope scan are diagnostic</a:t>
            </a:r>
            <a:r>
              <a:rPr lang="en-US" altLang="ar-LY" sz="2400" b="1" i="1" dirty="0" smtClean="0">
                <a:solidFill>
                  <a:srgbClr val="FFC000"/>
                </a:solidFill>
                <a:latin typeface="Garamond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chnology\Desktop\urology\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67779" cy="6500834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7643834" y="357166"/>
            <a:ext cx="1343028" cy="650083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928670"/>
            <a:ext cx="7851648" cy="114300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  <a:t>Horse shoe kidney</a:t>
            </a:r>
          </a:p>
        </p:txBody>
      </p:sp>
      <p:pic>
        <p:nvPicPr>
          <p:cNvPr id="14339" name="Picture 5" descr="horseshoe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205038"/>
            <a:ext cx="4814888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orseshoe leg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133600"/>
            <a:ext cx="30591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horseshoe kidney dra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365625"/>
            <a:ext cx="22352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785794"/>
            <a:ext cx="8253442" cy="121444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Horseshoe kidney 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>normal IVU                     Horseshoe kidney IVU</a:t>
            </a:r>
            <a:endParaRPr lang="en-US" altLang="ar-LY" sz="4000" i="1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5363" name="Picture 4" descr="horseshoe kidney IVU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057400"/>
            <a:ext cx="39322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normal_iv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141538"/>
            <a:ext cx="3190875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رابط كسهم مستقيم 6"/>
          <p:cNvCxnSpPr/>
          <p:nvPr/>
        </p:nvCxnSpPr>
        <p:spPr>
          <a:xfrm rot="16200000" flipV="1">
            <a:off x="6858016" y="3500438"/>
            <a:ext cx="857256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5400000" flipH="1" flipV="1">
            <a:off x="6429388" y="3786190"/>
            <a:ext cx="71438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5400000" flipH="1" flipV="1">
            <a:off x="6000760" y="3571876"/>
            <a:ext cx="642942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7429520" y="4143380"/>
            <a:ext cx="92869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Horse</a:t>
            </a:r>
          </a:p>
          <a:p>
            <a:r>
              <a:rPr lang="en-US" dirty="0" smtClean="0"/>
              <a:t>Shoe kidney 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285728"/>
            <a:ext cx="7851648" cy="17859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Horseshoe kidney 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  <a:t>non contrast axial                   contrast CT scan coronal </a:t>
            </a:r>
            <a:b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  <a:t>DMS </a:t>
            </a:r>
            <a:r>
              <a:rPr lang="en-US" altLang="ar-LY" sz="2800" i="1" dirty="0" err="1" smtClean="0">
                <a:solidFill>
                  <a:schemeClr val="tx1"/>
                </a:solidFill>
                <a:latin typeface="Garamond" pitchFamily="18" charset="0"/>
              </a:rPr>
              <a:t>isotopescan</a:t>
            </a:r>
            <a:endParaRPr lang="en-US" altLang="ar-LY" sz="2800" i="1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6387" name="Picture 4" descr="horseshoe kidney with stone form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3814763" cy="381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horseshoe kidney coronal 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4650" y="2571744"/>
            <a:ext cx="3689350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horseshoe kidney isotope sc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3786188"/>
            <a:ext cx="23653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AutoShape 7"/>
          <p:cNvSpPr>
            <a:spLocks noChangeArrowheads="1"/>
          </p:cNvSpPr>
          <p:nvPr/>
        </p:nvSpPr>
        <p:spPr bwMode="auto">
          <a:xfrm>
            <a:off x="4572000" y="2133600"/>
            <a:ext cx="485775" cy="1800225"/>
          </a:xfrm>
          <a:prstGeom prst="downArrow">
            <a:avLst>
              <a:gd name="adj1" fmla="val 50000"/>
              <a:gd name="adj2" fmla="val 9264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16391" name="AutoShape 8"/>
          <p:cNvSpPr>
            <a:spLocks noChangeArrowheads="1"/>
          </p:cNvSpPr>
          <p:nvPr/>
        </p:nvSpPr>
        <p:spPr bwMode="auto">
          <a:xfrm>
            <a:off x="7164388" y="1773238"/>
            <a:ext cx="485775" cy="719137"/>
          </a:xfrm>
          <a:prstGeom prst="downArrow">
            <a:avLst>
              <a:gd name="adj1" fmla="val 50000"/>
              <a:gd name="adj2" fmla="val 3701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16392" name="AutoShape 9"/>
          <p:cNvSpPr>
            <a:spLocks noChangeArrowheads="1"/>
          </p:cNvSpPr>
          <p:nvPr/>
        </p:nvSpPr>
        <p:spPr bwMode="auto">
          <a:xfrm>
            <a:off x="1547813" y="1700213"/>
            <a:ext cx="485775" cy="719137"/>
          </a:xfrm>
          <a:prstGeom prst="downArrow">
            <a:avLst>
              <a:gd name="adj1" fmla="val 50000"/>
              <a:gd name="adj2" fmla="val 3701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H="1" flipV="1">
            <a:off x="7451725" y="5734050"/>
            <a:ext cx="504825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>
            <a:off x="1428728" y="3429000"/>
            <a:ext cx="2159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85720" y="714356"/>
            <a:ext cx="8643998" cy="128588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>Normal shape kidneys          horseshoe  kidney in CT scan </a:t>
            </a:r>
          </a:p>
        </p:txBody>
      </p:sp>
      <p:pic>
        <p:nvPicPr>
          <p:cNvPr id="17411" name="Picture 4" descr="normal_ct kidney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5654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renal horsehoe ct focus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428868"/>
            <a:ext cx="34290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428604"/>
            <a:ext cx="7851648" cy="150019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400" i="1" dirty="0" smtClean="0">
                <a:solidFill>
                  <a:srgbClr val="FFFF00"/>
                </a:solidFill>
                <a:latin typeface="Garamond" pitchFamily="18" charset="0"/>
              </a:rPr>
              <a:t>5.</a:t>
            </a:r>
            <a: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en-US" altLang="ar-LY" sz="4400" i="1" dirty="0" smtClean="0">
                <a:solidFill>
                  <a:srgbClr val="FF0000"/>
                </a:solidFill>
                <a:latin typeface="Garamond" pitchFamily="18" charset="0"/>
              </a:rPr>
              <a:t>Duplicate collecting system</a:t>
            </a:r>
            <a: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400" i="1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en-US" altLang="ar-LY" sz="4400" i="1" dirty="0" smtClean="0">
                <a:solidFill>
                  <a:srgbClr val="FFFF00"/>
                </a:solidFill>
                <a:latin typeface="Garamond" pitchFamily="18" charset="0"/>
              </a:rPr>
              <a:t>Double moiety </a:t>
            </a: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</a:br>
            <a:endParaRPr lang="en-US" altLang="ar-LY" sz="32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1785926"/>
            <a:ext cx="8643998" cy="4857784"/>
          </a:xfrm>
        </p:spPr>
        <p:txBody>
          <a:bodyPr>
            <a:normAutofit fontScale="92500"/>
          </a:bodyPr>
          <a:lstStyle/>
          <a:p>
            <a:pPr algn="l"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</a:t>
            </a:r>
            <a:r>
              <a:rPr lang="en-US" altLang="ar-LY" sz="3000" b="1" i="1" dirty="0" smtClean="0">
                <a:latin typeface="Garamond" pitchFamily="18" charset="0"/>
              </a:rPr>
              <a:t>most common congenital anomaly </a:t>
            </a:r>
            <a:endParaRPr lang="en-US" altLang="ar-LY" sz="3000" b="1" i="1" dirty="0" smtClean="0">
              <a:latin typeface="Garamond" pitchFamily="18" charset="0"/>
            </a:endParaRPr>
          </a:p>
          <a:p>
            <a:pPr algn="l">
              <a:buFontTx/>
              <a:buChar char="-"/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- </a:t>
            </a:r>
            <a:r>
              <a:rPr lang="en-US" altLang="ar-LY" sz="3000" b="1" i="1" dirty="0" smtClean="0">
                <a:latin typeface="Garamond" pitchFamily="18" charset="0"/>
              </a:rPr>
              <a:t>can be unilateral or bilateral.</a:t>
            </a:r>
          </a:p>
          <a:p>
            <a:pPr algn="l" eaLnBrk="1" hangingPunct="1"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- it is a defect in </a:t>
            </a:r>
            <a:r>
              <a:rPr lang="en-US" altLang="ar-LY" sz="3000" b="1" i="1" dirty="0" smtClean="0">
                <a:latin typeface="Garamond" pitchFamily="18" charset="0"/>
              </a:rPr>
              <a:t>a kidney </a:t>
            </a:r>
            <a:r>
              <a:rPr lang="en-US" altLang="ar-LY" sz="3000" b="1" i="1" dirty="0" smtClean="0">
                <a:latin typeface="Garamond" pitchFamily="18" charset="0"/>
              </a:rPr>
              <a:t>characterize by incomplete fusion of upper &amp; lower pole moiety  forming two renal pelvis drain into one ureter </a:t>
            </a:r>
            <a:r>
              <a:rPr lang="en-US" altLang="ar-LY" sz="3000" b="1" i="1" dirty="0" smtClean="0">
                <a:latin typeface="Garamond" pitchFamily="18" charset="0"/>
              </a:rPr>
              <a:t>,OR </a:t>
            </a:r>
            <a:r>
              <a:rPr lang="en-US" altLang="ar-LY" sz="3000" b="1" i="1" dirty="0" smtClean="0">
                <a:latin typeface="Garamond" pitchFamily="18" charset="0"/>
              </a:rPr>
              <a:t>two renal pelvis &amp; two ureters.</a:t>
            </a:r>
          </a:p>
          <a:p>
            <a:pPr algn="l" eaLnBrk="1" hangingPunct="1">
              <a:buFontTx/>
              <a:buChar char="-"/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-the ureters may </a:t>
            </a:r>
            <a:r>
              <a:rPr lang="en-US" altLang="ar-LY" sz="3000" b="1" i="1" dirty="0" smtClean="0">
                <a:latin typeface="Garamond" pitchFamily="18" charset="0"/>
              </a:rPr>
              <a:t> of Y shape, or </a:t>
            </a:r>
            <a:r>
              <a:rPr lang="en-US" altLang="ar-LY" sz="3000" b="1" i="1" dirty="0" smtClean="0">
                <a:latin typeface="Garamond" pitchFamily="18" charset="0"/>
              </a:rPr>
              <a:t>enter the bladder separately with deferent orifices =complete duplication.</a:t>
            </a:r>
          </a:p>
          <a:p>
            <a:pPr algn="l" eaLnBrk="1" hangingPunct="1">
              <a:buFontTx/>
              <a:buChar char="-"/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- complications:  infection, reflux &amp; obstruction . </a:t>
            </a:r>
          </a:p>
          <a:p>
            <a:pPr algn="l" eaLnBrk="1" hangingPunct="1">
              <a:buFontTx/>
              <a:buChar char="-"/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358246" cy="6215106"/>
          </a:xfrm>
        </p:spPr>
        <p:txBody>
          <a:bodyPr/>
          <a:lstStyle/>
          <a:p>
            <a:pPr algn="l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can be associated with other renal anomalies as </a:t>
            </a:r>
            <a:r>
              <a:rPr lang="en-US" altLang="ar-LY" sz="2800" b="1" i="1" dirty="0" err="1" smtClean="0">
                <a:latin typeface="Garamond" pitchFamily="18" charset="0"/>
              </a:rPr>
              <a:t>ureterocele</a:t>
            </a:r>
            <a:r>
              <a:rPr lang="en-US" altLang="ar-LY" sz="2800" b="1" i="1" dirty="0" smtClean="0">
                <a:latin typeface="Garamond" pitchFamily="18" charset="0"/>
              </a:rPr>
              <a:t> of upper moiety </a:t>
            </a:r>
            <a:r>
              <a:rPr lang="en-US" altLang="ar-LY" sz="2800" b="1" i="1" dirty="0" err="1" smtClean="0">
                <a:latin typeface="Garamond" pitchFamily="18" charset="0"/>
              </a:rPr>
              <a:t>ureter</a:t>
            </a:r>
            <a:r>
              <a:rPr lang="en-US" altLang="ar-LY" sz="2800" b="1" i="1" dirty="0" smtClean="0">
                <a:latin typeface="Garamond" pitchFamily="18" charset="0"/>
              </a:rPr>
              <a:t> &amp; VUR  in lower moiety.. </a:t>
            </a:r>
          </a:p>
          <a:p>
            <a:pPr algn="l"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 </a:t>
            </a:r>
          </a:p>
          <a:p>
            <a:pPr algn="l"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-the upper moiety </a:t>
            </a:r>
            <a:r>
              <a:rPr lang="en-US" altLang="ar-LY" sz="2800" b="1" i="1" dirty="0" err="1" smtClean="0">
                <a:latin typeface="Garamond" pitchFamily="18" charset="0"/>
              </a:rPr>
              <a:t>ureter</a:t>
            </a:r>
            <a:r>
              <a:rPr lang="en-US" altLang="ar-LY" sz="2800" b="1" i="1" dirty="0" smtClean="0">
                <a:latin typeface="Garamond" pitchFamily="18" charset="0"/>
              </a:rPr>
              <a:t> can be of ectopic insertion     ( into prostatic urethra in male &amp; into vagina in female).</a:t>
            </a:r>
          </a:p>
          <a:p>
            <a:pPr algn="l">
              <a:buFontTx/>
              <a:buChar char="-"/>
              <a:defRPr/>
            </a:pPr>
            <a:endParaRPr lang="en-US" altLang="ar-LY" sz="2800" b="1" i="1" dirty="0" smtClean="0">
              <a:latin typeface="Garamond" pitchFamily="18" charset="0"/>
            </a:endParaRPr>
          </a:p>
          <a:p>
            <a:pPr algn="l">
              <a:buFontTx/>
              <a:buChar char="-"/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Excretory </a:t>
            </a:r>
            <a:r>
              <a:rPr lang="en-US" altLang="ar-LY" sz="2800" b="1" i="1" dirty="0" smtClean="0">
                <a:latin typeface="Garamond" pitchFamily="18" charset="0"/>
              </a:rPr>
              <a:t>CT scan , </a:t>
            </a:r>
            <a:r>
              <a:rPr lang="en-US" altLang="ar-LY" sz="2800" b="1" i="1" dirty="0">
                <a:latin typeface="Garamond" pitchFamily="18" charset="0"/>
              </a:rPr>
              <a:t>IVU with </a:t>
            </a:r>
            <a:r>
              <a:rPr lang="en-US" altLang="ar-LY" sz="2800" b="1" i="1" dirty="0" smtClean="0">
                <a:latin typeface="Garamond" pitchFamily="18" charset="0"/>
              </a:rPr>
              <a:t>dropping Lily sign of the lower moiety in case of non functioning obstructed upper moiety..</a:t>
            </a:r>
          </a:p>
          <a:p>
            <a:pPr algn="l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does not require treatment, just treat the infection &amp; obstruction.</a:t>
            </a: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chnology\Desktop\urology\uss double collecting illustra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6357982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548718" cy="105561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  </a:t>
            </a:r>
            <a:r>
              <a:rPr lang="en-US" altLang="ar-LY" sz="3200" b="1" i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USS of </a:t>
            </a:r>
            <a:r>
              <a:rPr lang="en-US" altLang="ar-LY" sz="3200" b="1" i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 non complicated Duplicated  </a:t>
            </a:r>
            <a:r>
              <a:rPr lang="en-US" altLang="ar-LY" sz="3200" b="1" i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collecting system</a:t>
            </a:r>
            <a:endParaRPr lang="ar-LY" altLang="ar-LY" sz="3200" b="1" i="1" dirty="0" smtClean="0"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صورة 4" descr="uss double collecting lt. kidn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85926"/>
            <a:ext cx="8636017" cy="485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8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ar-LY" sz="3200" b="1" i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USS of duplicated collecting system with </a:t>
            </a:r>
            <a:r>
              <a:rPr lang="en-US" altLang="ar-LY" sz="3200" b="1" i="1" dirty="0" smtClean="0"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upper moiety </a:t>
            </a:r>
            <a:r>
              <a:rPr lang="en-US" altLang="ar-LY" sz="3200" b="1" i="1" dirty="0" err="1" smtClean="0"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hydronephrosis</a:t>
            </a:r>
            <a:r>
              <a:rPr lang="en-US" altLang="ar-LY" sz="3200" b="1" i="1" dirty="0" smtClean="0"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” complicated “</a:t>
            </a:r>
            <a:endParaRPr lang="ar-LY" altLang="ar-LY" sz="3200" b="1" i="1" dirty="0" smtClean="0"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3" name="صورة 2" descr="uss  double collecting syst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214554"/>
            <a:ext cx="5905531" cy="4429149"/>
          </a:xfrm>
          <a:prstGeom prst="rect">
            <a:avLst/>
          </a:prstGeom>
        </p:spPr>
      </p:pic>
      <p:sp>
        <p:nvSpPr>
          <p:cNvPr id="4" name="سهم للأسفل 3"/>
          <p:cNvSpPr/>
          <p:nvPr/>
        </p:nvSpPr>
        <p:spPr>
          <a:xfrm>
            <a:off x="2571736" y="1785926"/>
            <a:ext cx="357190" cy="221457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92134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357166"/>
            <a:ext cx="8396318" cy="1500198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Duplicate collecting system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200" i="1" dirty="0" smtClean="0">
                <a:solidFill>
                  <a:schemeClr val="tx1"/>
                </a:solidFill>
                <a:latin typeface="Garamond" pitchFamily="18" charset="0"/>
              </a:rPr>
              <a:t>IVU  ( uncompleted duplicated Y shape </a:t>
            </a:r>
            <a:r>
              <a:rPr lang="en-US" altLang="ar-LY" sz="2200" i="1" dirty="0" err="1" smtClean="0">
                <a:solidFill>
                  <a:schemeClr val="tx1"/>
                </a:solidFill>
                <a:latin typeface="Garamond" pitchFamily="18" charset="0"/>
              </a:rPr>
              <a:t>ureter</a:t>
            </a:r>
            <a:r>
              <a:rPr lang="en-US" altLang="ar-LY" sz="2200" i="1" dirty="0" smtClean="0">
                <a:solidFill>
                  <a:schemeClr val="tx1"/>
                </a:solidFill>
                <a:latin typeface="Garamond" pitchFamily="18" charset="0"/>
              </a:rPr>
              <a:t>)  </a:t>
            </a:r>
            <a: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  <a:t>    </a:t>
            </a:r>
            <a:r>
              <a:rPr lang="en-US" altLang="ar-LY" sz="2000" i="1" dirty="0" smtClean="0">
                <a:solidFill>
                  <a:srgbClr val="FFFF00"/>
                </a:solidFill>
                <a:latin typeface="Garamond" pitchFamily="18" charset="0"/>
              </a:rPr>
              <a:t>dropping Lily sign</a:t>
            </a:r>
          </a:p>
        </p:txBody>
      </p:sp>
      <p:pic>
        <p:nvPicPr>
          <p:cNvPr id="19459" name="Picture 5" descr="duoblex kidney  IVU   Y shape ure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24940"/>
            <a:ext cx="4298964" cy="433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Line 7"/>
          <p:cNvSpPr>
            <a:spLocks noChangeShapeType="1"/>
          </p:cNvSpPr>
          <p:nvPr/>
        </p:nvSpPr>
        <p:spPr bwMode="auto">
          <a:xfrm flipH="1">
            <a:off x="2786050" y="4929198"/>
            <a:ext cx="13684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19461" name="Line 8"/>
          <p:cNvSpPr>
            <a:spLocks noChangeShapeType="1"/>
          </p:cNvSpPr>
          <p:nvPr/>
        </p:nvSpPr>
        <p:spPr bwMode="auto">
          <a:xfrm flipH="1">
            <a:off x="2857488" y="4214818"/>
            <a:ext cx="93503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19462" name="Line 9"/>
          <p:cNvSpPr>
            <a:spLocks noChangeShapeType="1"/>
          </p:cNvSpPr>
          <p:nvPr/>
        </p:nvSpPr>
        <p:spPr bwMode="auto">
          <a:xfrm flipH="1">
            <a:off x="2857488" y="3786190"/>
            <a:ext cx="9366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19463" name="Line 10"/>
          <p:cNvSpPr>
            <a:spLocks noChangeShapeType="1"/>
          </p:cNvSpPr>
          <p:nvPr/>
        </p:nvSpPr>
        <p:spPr bwMode="auto">
          <a:xfrm flipH="1">
            <a:off x="2857488" y="3500438"/>
            <a:ext cx="57467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pic>
        <p:nvPicPr>
          <p:cNvPr id="12290" name="Picture 2" descr="http://images.radiopaedia.org/images/630568/ad435eca21cca5052e397caecd968d_big_galle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643182"/>
            <a:ext cx="3929090" cy="3929090"/>
          </a:xfrm>
          <a:prstGeom prst="rect">
            <a:avLst/>
          </a:prstGeom>
          <a:noFill/>
        </p:spPr>
      </p:pic>
      <p:sp>
        <p:nvSpPr>
          <p:cNvPr id="12292" name="AutoShape 4" descr="Image result for lily flower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12294" name="AutoShape 6" descr="Image result for lily flower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12296" name="AutoShape 8" descr="Image result for lily flower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12298" name="AutoShape 10" descr="Image result for lily flower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pic>
        <p:nvPicPr>
          <p:cNvPr id="15" name="صورة 14" descr="lily flower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5072074"/>
            <a:ext cx="2052950" cy="1500198"/>
          </a:xfrm>
          <a:prstGeom prst="rect">
            <a:avLst/>
          </a:prstGeom>
        </p:spPr>
      </p:pic>
      <p:sp>
        <p:nvSpPr>
          <p:cNvPr id="14" name="سهم للأسفل 13"/>
          <p:cNvSpPr/>
          <p:nvPr/>
        </p:nvSpPr>
        <p:spPr>
          <a:xfrm>
            <a:off x="6786578" y="1857364"/>
            <a:ext cx="484632" cy="200026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dirty="0">
              <a:solidFill>
                <a:srgbClr val="FFFF00"/>
              </a:solidFill>
            </a:endParaRPr>
          </a:p>
        </p:txBody>
      </p:sp>
      <p:sp>
        <p:nvSpPr>
          <p:cNvPr id="16" name="سهم للأسفل 15"/>
          <p:cNvSpPr/>
          <p:nvPr/>
        </p:nvSpPr>
        <p:spPr>
          <a:xfrm>
            <a:off x="2428860" y="2000240"/>
            <a:ext cx="357190" cy="171451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85728"/>
            <a:ext cx="7851648" cy="78581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rgbClr val="FF0000"/>
                </a:solidFill>
                <a:effectLst/>
                <a:latin typeface="Garamond" pitchFamily="18" charset="0"/>
              </a:rPr>
              <a:t>1. </a:t>
            </a:r>
            <a:r>
              <a:rPr lang="en-US" sz="4400" b="1" i="1" dirty="0" err="1" smtClean="0">
                <a:solidFill>
                  <a:srgbClr val="FF0000"/>
                </a:solidFill>
                <a:effectLst/>
                <a:latin typeface="Garamond" pitchFamily="18" charset="0"/>
              </a:rPr>
              <a:t>IntraVenous</a:t>
            </a:r>
            <a:r>
              <a:rPr lang="en-US" sz="4400" b="1" i="1" dirty="0" smtClean="0">
                <a:solidFill>
                  <a:srgbClr val="FF0000"/>
                </a:solidFill>
                <a:effectLst/>
                <a:latin typeface="Garamond" pitchFamily="18" charset="0"/>
              </a:rPr>
              <a:t> </a:t>
            </a:r>
            <a:r>
              <a:rPr lang="en-US" sz="4400" b="1" i="1" dirty="0" err="1" smtClean="0">
                <a:solidFill>
                  <a:srgbClr val="FF0000"/>
                </a:solidFill>
                <a:effectLst/>
                <a:latin typeface="Garamond" pitchFamily="18" charset="0"/>
              </a:rPr>
              <a:t>Urogram</a:t>
            </a:r>
            <a:r>
              <a:rPr lang="en-US" sz="4400" b="1" i="1" dirty="0" smtClean="0">
                <a:effectLst/>
                <a:latin typeface="Garamond" pitchFamily="18" charset="0"/>
              </a:rPr>
              <a:t> (</a:t>
            </a:r>
            <a:r>
              <a:rPr lang="en-US" sz="4400" b="1" i="1" dirty="0" smtClean="0">
                <a:solidFill>
                  <a:srgbClr val="FFC000"/>
                </a:solidFill>
                <a:effectLst/>
                <a:latin typeface="Garamond" pitchFamily="18" charset="0"/>
              </a:rPr>
              <a:t>IVU</a:t>
            </a:r>
            <a:r>
              <a:rPr lang="en-US" sz="4400" b="1" i="1" dirty="0" smtClean="0">
                <a:effectLst/>
                <a:latin typeface="Garamond" pitchFamily="18" charset="0"/>
              </a:rPr>
              <a:t>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85860"/>
            <a:ext cx="7854696" cy="5286412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ar-LY" sz="12800" i="1" dirty="0" smtClean="0">
                <a:latin typeface="Garamond" pitchFamily="18" charset="0"/>
              </a:rPr>
              <a:t> </a:t>
            </a:r>
            <a:r>
              <a:rPr lang="en-US" sz="12800" i="1" dirty="0" smtClean="0">
                <a:latin typeface="Garamond" pitchFamily="18" charset="0"/>
              </a:rPr>
              <a:t>- </a:t>
            </a:r>
            <a:r>
              <a:rPr lang="en-US" sz="9500" b="1" i="1" dirty="0" smtClean="0">
                <a:latin typeface="Garamond" pitchFamily="18" charset="0"/>
              </a:rPr>
              <a:t>Is a radiographic study of the renal  parenchyma, </a:t>
            </a:r>
            <a:r>
              <a:rPr lang="en-US" sz="9500" b="1" i="1" dirty="0" err="1" smtClean="0">
                <a:latin typeface="Garamond" pitchFamily="18" charset="0"/>
              </a:rPr>
              <a:t>pelvicayceal</a:t>
            </a:r>
            <a:r>
              <a:rPr lang="en-US" sz="9500" b="1" i="1" dirty="0" smtClean="0">
                <a:latin typeface="Garamond" pitchFamily="18" charset="0"/>
              </a:rPr>
              <a:t> system, </a:t>
            </a:r>
            <a:r>
              <a:rPr lang="en-US" sz="9500" b="1" i="1" dirty="0" err="1" smtClean="0">
                <a:latin typeface="Garamond" pitchFamily="18" charset="0"/>
              </a:rPr>
              <a:t>ureters</a:t>
            </a:r>
            <a:r>
              <a:rPr lang="en-US" sz="9500" b="1" i="1" dirty="0" smtClean="0">
                <a:latin typeface="Garamond" pitchFamily="18" charset="0"/>
              </a:rPr>
              <a:t> &amp; U. bladder.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14400" b="1" i="1" u="sng" dirty="0" smtClean="0">
                <a:solidFill>
                  <a:srgbClr val="FFC000"/>
                </a:solidFill>
                <a:latin typeface="Garamond" pitchFamily="18" charset="0"/>
              </a:rPr>
              <a:t>Indication </a:t>
            </a:r>
            <a:r>
              <a:rPr lang="en-US" sz="9600" b="1" i="1" dirty="0" smtClean="0">
                <a:latin typeface="Garamond" pitchFamily="18" charset="0"/>
              </a:rPr>
              <a:t>: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9600" b="1" i="1" dirty="0" smtClean="0">
                <a:latin typeface="Garamond" pitchFamily="18" charset="0"/>
              </a:rPr>
              <a:t>Check for normal function of kidneys, Renal colic, UTI.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9600" b="1" i="1" dirty="0" smtClean="0">
                <a:latin typeface="Garamond" pitchFamily="18" charset="0"/>
              </a:rPr>
              <a:t>Check for course of </a:t>
            </a:r>
            <a:r>
              <a:rPr lang="en-US" sz="9600" b="1" i="1" dirty="0" err="1" smtClean="0">
                <a:latin typeface="Garamond" pitchFamily="18" charset="0"/>
              </a:rPr>
              <a:t>ureters</a:t>
            </a:r>
            <a:endParaRPr lang="en-US" sz="9600" b="1" i="1" dirty="0" smtClean="0">
              <a:latin typeface="Garamond" pitchFamily="18" charset="0"/>
            </a:endParaRP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9600" b="1" i="1" dirty="0" smtClean="0">
                <a:latin typeface="Garamond" pitchFamily="18" charset="0"/>
              </a:rPr>
              <a:t>Detect &amp; localize the </a:t>
            </a:r>
            <a:r>
              <a:rPr lang="en-US" sz="9600" b="1" i="1" dirty="0" err="1" smtClean="0">
                <a:latin typeface="Garamond" pitchFamily="18" charset="0"/>
              </a:rPr>
              <a:t>ureteric</a:t>
            </a:r>
            <a:r>
              <a:rPr lang="en-US" sz="9600" b="1" i="1" dirty="0" smtClean="0">
                <a:latin typeface="Garamond" pitchFamily="18" charset="0"/>
              </a:rPr>
              <a:t> obstruction  &amp; </a:t>
            </a:r>
            <a:r>
              <a:rPr lang="en-US" sz="9600" b="1" i="1" dirty="0" err="1" smtClean="0">
                <a:latin typeface="Garamond" pitchFamily="18" charset="0"/>
              </a:rPr>
              <a:t>urolithiasis</a:t>
            </a:r>
            <a:r>
              <a:rPr lang="en-US" sz="9600" b="1" i="1" dirty="0" smtClean="0">
                <a:latin typeface="Garamond" pitchFamily="18" charset="0"/>
              </a:rPr>
              <a:t>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9600" b="1" i="1" dirty="0" smtClean="0">
                <a:latin typeface="Garamond" pitchFamily="18" charset="0"/>
              </a:rPr>
              <a:t>Check for Congenital renal anomalies.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14400" b="1" i="1" u="sng" dirty="0" smtClean="0">
                <a:solidFill>
                  <a:srgbClr val="FFC000"/>
                </a:solidFill>
                <a:latin typeface="Garamond" pitchFamily="18" charset="0"/>
              </a:rPr>
              <a:t>Pt. preparation</a:t>
            </a:r>
            <a:r>
              <a:rPr lang="en-US" sz="9600" b="1" i="1" dirty="0" smtClean="0">
                <a:latin typeface="Garamond" pitchFamily="18" charset="0"/>
              </a:rPr>
              <a:t>: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9600" b="1" i="1" dirty="0" smtClean="0">
                <a:latin typeface="Garamond" pitchFamily="18" charset="0"/>
              </a:rPr>
              <a:t>-bowel preparation with laxative  in young pt. ( avoided in children &amp; elderly) - </a:t>
            </a:r>
          </a:p>
          <a:p>
            <a:pPr algn="l">
              <a:lnSpc>
                <a:spcPct val="90000"/>
              </a:lnSpc>
            </a:pPr>
            <a:r>
              <a:rPr lang="en-US" sz="9600" b="1" i="1" dirty="0" smtClean="0">
                <a:latin typeface="Garamond" pitchFamily="18" charset="0"/>
              </a:rPr>
              <a:t>- Take H/O the pt. for any known drug allergy  or previous contrast reaction.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9600" b="1" i="1" dirty="0" smtClean="0">
                <a:latin typeface="Garamond" pitchFamily="18" charset="0"/>
              </a:rPr>
              <a:t>-pt. must be fasting at day of examination.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9600" b="1" i="1" dirty="0" smtClean="0">
                <a:latin typeface="Garamond" pitchFamily="18" charset="0"/>
              </a:rPr>
              <a:t>- Check serum creatinine level</a:t>
            </a:r>
            <a:r>
              <a:rPr lang="en-US" sz="2400" b="1" dirty="0" smtClean="0">
                <a:latin typeface="Garamond" pitchFamily="18" charset="0"/>
              </a:rPr>
              <a:t>.</a:t>
            </a:r>
            <a:r>
              <a:rPr lang="en-US" sz="2400" b="1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0"/>
            <a:ext cx="7851648" cy="171448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Duplicate collecting system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>coronal CT scan                    3D CT </a:t>
            </a:r>
            <a:endParaRPr lang="en-US" altLang="ar-LY" sz="4000" i="1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20483" name="Picture 4" descr="douplex kidney conronal 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00240"/>
            <a:ext cx="4656137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douplex kidney bilateral  3D 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357430"/>
            <a:ext cx="3995737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Line 6"/>
          <p:cNvSpPr>
            <a:spLocks noChangeShapeType="1"/>
          </p:cNvSpPr>
          <p:nvPr/>
        </p:nvSpPr>
        <p:spPr bwMode="auto">
          <a:xfrm flipH="1" flipV="1">
            <a:off x="3276600" y="3933825"/>
            <a:ext cx="71913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 flipV="1">
            <a:off x="1042988" y="3644900"/>
            <a:ext cx="8651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285728"/>
            <a:ext cx="7851648" cy="105504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4000" i="1" dirty="0" err="1" smtClean="0">
                <a:solidFill>
                  <a:srgbClr val="FF0000"/>
                </a:solidFill>
                <a:latin typeface="Garamond" pitchFamily="18" charset="0"/>
              </a:rPr>
              <a:t>Vesico</a:t>
            </a: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-ureteric Reflux 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(</a:t>
            </a:r>
            <a:r>
              <a:rPr lang="en-US" altLang="ar-LY" sz="4000" i="1" dirty="0" smtClean="0">
                <a:solidFill>
                  <a:srgbClr val="FFFF00"/>
                </a:solidFill>
                <a:latin typeface="Garamond" pitchFamily="18" charset="0"/>
              </a:rPr>
              <a:t>VUR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) and 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post. Urethral valve </a:t>
            </a:r>
            <a:r>
              <a:rPr lang="en-US" altLang="ar-LY" sz="4000" i="1" dirty="0">
                <a:solidFill>
                  <a:schemeClr val="tx1"/>
                </a:solidFill>
                <a:latin typeface="Garamond" pitchFamily="18" charset="0"/>
              </a:rPr>
              <a:t>( </a:t>
            </a:r>
            <a:r>
              <a:rPr lang="en-US" altLang="ar-LY" sz="4000" i="1" dirty="0">
                <a:solidFill>
                  <a:srgbClr val="FFFF00"/>
                </a:solidFill>
                <a:latin typeface="Garamond" pitchFamily="18" charset="0"/>
              </a:rPr>
              <a:t>PUV</a:t>
            </a:r>
            <a:r>
              <a:rPr lang="en-US" altLang="ar-LY" sz="4000" i="1" dirty="0">
                <a:solidFill>
                  <a:schemeClr val="tx1"/>
                </a:solidFill>
                <a:latin typeface="Garamond" pitchFamily="18" charset="0"/>
              </a:rPr>
              <a:t>)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596" y="1500174"/>
            <a:ext cx="8358246" cy="4929222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- </a:t>
            </a:r>
            <a:r>
              <a:rPr lang="en-US" altLang="ar-LY" sz="3000" b="1" i="1" dirty="0" smtClean="0">
                <a:solidFill>
                  <a:srgbClr val="FFFF00"/>
                </a:solidFill>
                <a:latin typeface="Garamond" pitchFamily="18" charset="0"/>
              </a:rPr>
              <a:t>VUR</a:t>
            </a:r>
            <a:r>
              <a:rPr lang="en-US" altLang="ar-LY" sz="3000" b="1" i="1" dirty="0" smtClean="0">
                <a:latin typeface="Garamond" pitchFamily="18" charset="0"/>
              </a:rPr>
              <a:t> : is an abnormal flow of the urine from the U.B back to the </a:t>
            </a:r>
            <a:r>
              <a:rPr lang="en-US" altLang="ar-LY" sz="3000" b="1" i="1" dirty="0" err="1" smtClean="0">
                <a:latin typeface="Garamond" pitchFamily="18" charset="0"/>
              </a:rPr>
              <a:t>ureter</a:t>
            </a:r>
            <a:r>
              <a:rPr lang="en-US" altLang="ar-LY" sz="3000" b="1" i="1" dirty="0" smtClean="0">
                <a:latin typeface="Garamond" pitchFamily="18" charset="0"/>
              </a:rPr>
              <a:t> &amp; to the </a:t>
            </a:r>
            <a:r>
              <a:rPr lang="en-US" altLang="ar-LY" sz="3000" b="1" i="1" dirty="0" err="1" smtClean="0">
                <a:latin typeface="Garamond" pitchFamily="18" charset="0"/>
              </a:rPr>
              <a:t>pelvicalyceal</a:t>
            </a:r>
            <a:r>
              <a:rPr lang="en-US" altLang="ar-LY" sz="3000" b="1" i="1" dirty="0" smtClean="0">
                <a:latin typeface="Garamond" pitchFamily="18" charset="0"/>
              </a:rPr>
              <a:t>  system.</a:t>
            </a:r>
          </a:p>
          <a:p>
            <a:pPr algn="l" eaLnBrk="1" hangingPunct="1">
              <a:buFontTx/>
              <a:buChar char="-"/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can be congenital or due to bladder infection, bladder dysfunction “neurogenic bladder” or outflow obstruction</a:t>
            </a:r>
            <a:r>
              <a:rPr lang="en-US" altLang="ar-LY" sz="3000" b="1" i="1" dirty="0" smtClean="0">
                <a:latin typeface="Garamond" pitchFamily="18" charset="0"/>
              </a:rPr>
              <a:t>.</a:t>
            </a:r>
            <a:endParaRPr lang="en-US" altLang="ar-LY" sz="3000" b="1" i="1" dirty="0" smtClean="0">
              <a:latin typeface="Garamond" pitchFamily="18" charset="0"/>
            </a:endParaRPr>
          </a:p>
          <a:p>
            <a:pPr algn="l" eaLnBrk="1" hangingPunct="1"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-most common cause of  UTI  in children &amp; male children with </a:t>
            </a:r>
            <a:r>
              <a:rPr lang="en-US" altLang="ar-LY" sz="3000" b="1" i="1" dirty="0" smtClean="0">
                <a:solidFill>
                  <a:srgbClr val="FFFF00"/>
                </a:solidFill>
                <a:latin typeface="Garamond" pitchFamily="18" charset="0"/>
              </a:rPr>
              <a:t>posterior urethral valve </a:t>
            </a:r>
          </a:p>
          <a:p>
            <a:pPr algn="l" eaLnBrk="1" hangingPunct="1">
              <a:defRPr/>
            </a:pPr>
            <a:r>
              <a:rPr lang="en-US" altLang="ar-LY" sz="3000" b="1" i="1" dirty="0" smtClean="0">
                <a:latin typeface="Garamond" pitchFamily="18" charset="0"/>
              </a:rPr>
              <a:t>- sign &amp; symptoms of  UTI (including </a:t>
            </a:r>
            <a:r>
              <a:rPr lang="en-US" altLang="ar-LY" sz="3000" b="1" i="1" dirty="0" err="1" smtClean="0">
                <a:latin typeface="Garamond" pitchFamily="18" charset="0"/>
              </a:rPr>
              <a:t>pyuria</a:t>
            </a:r>
            <a:r>
              <a:rPr lang="en-US" altLang="ar-LY" sz="3000" b="1" i="1" dirty="0" smtClean="0">
                <a:latin typeface="Garamond" pitchFamily="18" charset="0"/>
              </a:rPr>
              <a:t> &amp; </a:t>
            </a:r>
            <a:r>
              <a:rPr lang="en-US" altLang="ar-LY" sz="3000" b="1" i="1" dirty="0" err="1" smtClean="0">
                <a:latin typeface="Garamond" pitchFamily="18" charset="0"/>
              </a:rPr>
              <a:t>hematuria</a:t>
            </a:r>
            <a:r>
              <a:rPr lang="en-US" altLang="ar-LY" sz="3000" b="1" i="1" dirty="0" smtClean="0">
                <a:latin typeface="Garamond" pitchFamily="18" charset="0"/>
              </a:rPr>
              <a:t>), </a:t>
            </a:r>
            <a:r>
              <a:rPr lang="en-US" altLang="ar-LY" sz="3000" b="1" i="1" dirty="0" err="1" smtClean="0">
                <a:latin typeface="Garamond" pitchFamily="18" charset="0"/>
              </a:rPr>
              <a:t>hydroureter</a:t>
            </a:r>
            <a:r>
              <a:rPr lang="en-US" altLang="ar-LY" sz="3000" b="1" i="1" dirty="0" smtClean="0">
                <a:latin typeface="Garamond" pitchFamily="18" charset="0"/>
              </a:rPr>
              <a:t> &amp; </a:t>
            </a:r>
            <a:r>
              <a:rPr lang="en-US" altLang="ar-LY" sz="3000" b="1" i="1" dirty="0" err="1" smtClean="0">
                <a:latin typeface="Garamond" pitchFamily="18" charset="0"/>
              </a:rPr>
              <a:t>hydronephrosis</a:t>
            </a:r>
            <a:r>
              <a:rPr lang="en-US" altLang="ar-LY" sz="3000" b="1" i="1" dirty="0" smtClean="0">
                <a:latin typeface="Garamond" pitchFamily="18" charset="0"/>
              </a:rPr>
              <a:t>.</a:t>
            </a:r>
          </a:p>
          <a:p>
            <a:pPr algn="l" eaLnBrk="1" hangingPunct="1">
              <a:defRPr/>
            </a:pPr>
            <a:endParaRPr lang="en-US" altLang="ar-LY" sz="3000" b="1" i="1" dirty="0" smtClean="0">
              <a:latin typeface="Garamond" pitchFamily="18" charset="0"/>
            </a:endParaRPr>
          </a:p>
          <a:p>
            <a:pPr algn="l" eaLnBrk="1" hangingPunct="1">
              <a:defRPr/>
            </a:pPr>
            <a:endParaRPr lang="en-US" altLang="ar-LY" sz="3000" b="1" i="1" dirty="0" smtClean="0"/>
          </a:p>
          <a:p>
            <a:pPr algn="l" eaLnBrk="1" hangingPunct="1">
              <a:defRPr/>
            </a:pPr>
            <a:endParaRPr lang="en-US" altLang="ar-LY" sz="2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571480"/>
            <a:ext cx="8319868" cy="6000792"/>
          </a:xfrm>
        </p:spPr>
        <p:txBody>
          <a:bodyPr>
            <a:normAutofit fontScale="92500" lnSpcReduction="20000"/>
          </a:bodyPr>
          <a:lstStyle/>
          <a:p>
            <a:pPr algn="l" eaLnBrk="1" hangingPunct="1">
              <a:defRPr/>
            </a:pPr>
            <a:endParaRPr lang="en-US" altLang="ar-LY" sz="2800" b="1" i="1" dirty="0" smtClean="0"/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solidFill>
                  <a:srgbClr val="FFFF00"/>
                </a:solidFill>
                <a:latin typeface="Garamond" pitchFamily="18" charset="0"/>
              </a:rPr>
              <a:t>VCUG  ( voiding </a:t>
            </a:r>
            <a:r>
              <a:rPr lang="en-US" altLang="ar-LY" sz="2800" b="1" i="1" dirty="0" err="1" smtClean="0">
                <a:solidFill>
                  <a:srgbClr val="FFFF00"/>
                </a:solidFill>
                <a:latin typeface="Garamond" pitchFamily="18" charset="0"/>
              </a:rPr>
              <a:t>cyto-urethrogram</a:t>
            </a:r>
            <a:r>
              <a:rPr lang="en-US" altLang="ar-LY" sz="2800" b="1" i="1" dirty="0" smtClean="0">
                <a:solidFill>
                  <a:srgbClr val="FFFF00"/>
                </a:solidFill>
                <a:latin typeface="Garamond" pitchFamily="18" charset="0"/>
              </a:rPr>
              <a:t>)</a:t>
            </a:r>
            <a:r>
              <a:rPr lang="en-US" altLang="ar-LY" sz="2800" b="1" i="1" dirty="0" smtClean="0">
                <a:latin typeface="Garamond" pitchFamily="18" charset="0"/>
              </a:rPr>
              <a:t> or named as </a:t>
            </a:r>
            <a:r>
              <a:rPr lang="en-US" altLang="ar-LY" sz="2800" b="1" i="1" dirty="0" smtClean="0">
                <a:solidFill>
                  <a:srgbClr val="FFFF00"/>
                </a:solidFill>
                <a:latin typeface="Garamond" pitchFamily="18" charset="0"/>
              </a:rPr>
              <a:t>MCUG         ( </a:t>
            </a:r>
            <a:r>
              <a:rPr lang="en-US" altLang="ar-LY" sz="2800" b="1" i="1" dirty="0" err="1" smtClean="0">
                <a:solidFill>
                  <a:srgbClr val="FFFF00"/>
                </a:solidFill>
                <a:latin typeface="Garamond" pitchFamily="18" charset="0"/>
              </a:rPr>
              <a:t>micturating</a:t>
            </a:r>
            <a:r>
              <a:rPr lang="en-US" altLang="ar-LY" sz="2800" b="1" i="1" dirty="0" smtClean="0">
                <a:solidFill>
                  <a:srgbClr val="FFFF00"/>
                </a:solidFill>
                <a:latin typeface="Garamond" pitchFamily="18" charset="0"/>
              </a:rPr>
              <a:t> </a:t>
            </a:r>
            <a:r>
              <a:rPr lang="en-US" altLang="ar-LY" sz="2800" b="1" i="1" dirty="0" err="1" smtClean="0">
                <a:solidFill>
                  <a:srgbClr val="FFFF00"/>
                </a:solidFill>
                <a:latin typeface="Garamond" pitchFamily="18" charset="0"/>
              </a:rPr>
              <a:t>cysto-urethrogram</a:t>
            </a:r>
            <a:r>
              <a:rPr lang="en-US" altLang="ar-LY" sz="2800" b="1" i="1" dirty="0" smtClean="0">
                <a:solidFill>
                  <a:srgbClr val="FFFF00"/>
                </a:solidFill>
                <a:latin typeface="Garamond" pitchFamily="18" charset="0"/>
              </a:rPr>
              <a:t>)</a:t>
            </a:r>
            <a:r>
              <a:rPr lang="en-US" altLang="ar-LY" sz="2800" b="1" i="1" dirty="0" smtClean="0">
                <a:latin typeface="Garamond" pitchFamily="18" charset="0"/>
              </a:rPr>
              <a:t> </a:t>
            </a:r>
            <a:r>
              <a:rPr lang="en-US" altLang="ar-LY" sz="2800" b="1" i="1" dirty="0" smtClean="0">
                <a:latin typeface="Garamond" pitchFamily="18" charset="0"/>
              </a:rPr>
              <a:t>modality </a:t>
            </a:r>
            <a:r>
              <a:rPr lang="en-US" altLang="ar-LY" sz="2800" b="1" i="1" dirty="0" smtClean="0">
                <a:latin typeface="Garamond" pitchFamily="18" charset="0"/>
              </a:rPr>
              <a:t>of choice for diagnosis  &amp; staging : I,II, III, IV, V. </a:t>
            </a: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en-US" altLang="ar-LY" sz="2800" b="1" i="1" dirty="0" err="1" smtClean="0">
                <a:latin typeface="Garamond" pitchFamily="18" charset="0"/>
              </a:rPr>
              <a:t>Hydroureter</a:t>
            </a:r>
            <a:r>
              <a:rPr lang="en-US" altLang="ar-LY" sz="2800" b="1" i="1" dirty="0" smtClean="0">
                <a:latin typeface="Garamond" pitchFamily="18" charset="0"/>
              </a:rPr>
              <a:t> </a:t>
            </a:r>
            <a:r>
              <a:rPr lang="en-US" altLang="ar-LY" sz="2800" b="1" i="1" dirty="0" smtClean="0">
                <a:latin typeface="Garamond" pitchFamily="18" charset="0"/>
              </a:rPr>
              <a:t>&amp; </a:t>
            </a:r>
            <a:r>
              <a:rPr lang="en-US" altLang="ar-LY" sz="2800" b="1" i="1" dirty="0" err="1" smtClean="0">
                <a:latin typeface="Garamond" pitchFamily="18" charset="0"/>
              </a:rPr>
              <a:t>hydronephrosis</a:t>
            </a:r>
            <a:r>
              <a:rPr lang="en-US" altLang="ar-LY" sz="2800" b="1" i="1" dirty="0" smtClean="0">
                <a:latin typeface="Garamond" pitchFamily="18" charset="0"/>
              </a:rPr>
              <a:t> are seen in grade </a:t>
            </a:r>
            <a:r>
              <a:rPr lang="en-US" altLang="ar-LY" sz="2400" b="1" i="1" dirty="0" smtClean="0">
                <a:latin typeface="Garamond" pitchFamily="18" charset="0"/>
              </a:rPr>
              <a:t>III, IV, </a:t>
            </a:r>
            <a:r>
              <a:rPr lang="en-US" altLang="ar-LY" sz="2400" b="1" i="1" dirty="0" smtClean="0">
                <a:latin typeface="Garamond" pitchFamily="18" charset="0"/>
              </a:rPr>
              <a:t>V .</a:t>
            </a:r>
          </a:p>
          <a:p>
            <a:pPr algn="l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</a:t>
            </a:r>
            <a:r>
              <a:rPr lang="en-US" altLang="ar-LY" sz="3200" b="1" i="1" dirty="0">
                <a:solidFill>
                  <a:srgbClr val="FFFF00"/>
                </a:solidFill>
                <a:latin typeface="Garamond" pitchFamily="18" charset="0"/>
              </a:rPr>
              <a:t>PUV</a:t>
            </a:r>
            <a:r>
              <a:rPr lang="en-US" altLang="ar-LY" sz="2400" b="1" i="1" dirty="0" smtClean="0">
                <a:latin typeface="Garamond" pitchFamily="18" charset="0"/>
              </a:rPr>
              <a:t> : </a:t>
            </a:r>
            <a:r>
              <a:rPr lang="en-US" sz="2800" b="1" i="1" dirty="0">
                <a:latin typeface="Garamond" pitchFamily="18" charset="0"/>
              </a:rPr>
              <a:t>is an obstructing membrane in the posterior male urethra as a result of abnormal in utero development. It is the most common cause of bladder outlet obstruction in male newborns.</a:t>
            </a:r>
            <a:r>
              <a:rPr lang="en-US" altLang="ar-LY" sz="2800" b="1" i="1" dirty="0">
                <a:latin typeface="Garamond" pitchFamily="18" charset="0"/>
              </a:rPr>
              <a:t> </a:t>
            </a:r>
            <a:endParaRPr lang="ar-LY" altLang="ar-LY" sz="2800" b="1" i="1" dirty="0">
              <a:latin typeface="Garamond" pitchFamily="18" charset="0"/>
            </a:endParaRPr>
          </a:p>
          <a:p>
            <a:pPr algn="l" eaLnBrk="1" hangingPunct="1">
              <a:defRPr/>
            </a:pPr>
            <a:endParaRPr lang="en-US" altLang="ar-LY" sz="2800" b="1" i="1" dirty="0" smtClean="0">
              <a:latin typeface="Garamond" pitchFamily="18" charset="0"/>
            </a:endParaRP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nuclear medicine is useful for follow up because of its low radiation effect </a:t>
            </a:r>
            <a:r>
              <a:rPr lang="en-US" altLang="ar-LY" sz="2800" b="1" i="1" dirty="0" smtClean="0">
                <a:latin typeface="Garamond" pitchFamily="18" charset="0"/>
              </a:rPr>
              <a:t>on the pt.&amp; to detect scaring effect of ascending renal infection.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treatment: antibiotics for UTI , severe grades cases must be treated by surgery</a:t>
            </a:r>
            <a:r>
              <a:rPr lang="en-US" altLang="ar-LY" sz="2800" b="1" i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795645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i="1" dirty="0" smtClean="0">
                <a:solidFill>
                  <a:schemeClr val="tx1"/>
                </a:solidFill>
                <a:latin typeface="Garamond" pitchFamily="18" charset="0"/>
              </a:rPr>
              <a:t>illustrated diagram of grades of  VUR </a:t>
            </a:r>
            <a:endParaRPr lang="ar-LY" sz="4000" i="1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5" name="صورة 4" descr="nternational-classification-of-Vesicoureteral-reflux-11-used-with-permiss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000240"/>
            <a:ext cx="7504294" cy="4582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57158" y="285728"/>
            <a:ext cx="8027890" cy="128588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3600" i="1" dirty="0" err="1" smtClean="0">
                <a:solidFill>
                  <a:schemeClr val="tx2"/>
                </a:solidFill>
                <a:effectLst/>
                <a:latin typeface="Garamond" pitchFamily="18" charset="0"/>
              </a:rPr>
              <a:t>Vesicoureteric</a:t>
            </a:r>
            <a: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  <a:t> reflux</a:t>
            </a:r>
            <a:r>
              <a:rPr lang="en-US" altLang="ar-LY" sz="4000" i="1" dirty="0" smtClean="0"/>
              <a:t> </a:t>
            </a: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VUR</a:t>
            </a:r>
            <a:r>
              <a:rPr lang="en-US" altLang="ar-LY" sz="4000" i="1" dirty="0" smtClean="0">
                <a:solidFill>
                  <a:srgbClr val="FF0000"/>
                </a:solidFill>
              </a:rPr>
              <a:t/>
            </a:r>
            <a:br>
              <a:rPr lang="en-US" altLang="ar-LY" sz="4000" i="1" dirty="0" smtClean="0">
                <a:solidFill>
                  <a:srgbClr val="FF0000"/>
                </a:solidFill>
              </a:rPr>
            </a:br>
            <a:r>
              <a:rPr lang="en-US" altLang="ar-LY" sz="3100" i="1" dirty="0" smtClean="0">
                <a:solidFill>
                  <a:srgbClr val="FF0000"/>
                </a:solidFill>
                <a:latin typeface="Garamond" pitchFamily="18" charset="0"/>
              </a:rPr>
              <a:t>VCUG  reflux grade I              VCUG reflux grade V</a:t>
            </a:r>
          </a:p>
        </p:txBody>
      </p:sp>
      <p:pic>
        <p:nvPicPr>
          <p:cNvPr id="35843" name="Picture 4" descr="VUR grade 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6139"/>
            <a:ext cx="3636963" cy="46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5" descr="VUR  grade 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201863"/>
            <a:ext cx="3370263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AutoShape 6"/>
          <p:cNvSpPr>
            <a:spLocks noChangeArrowheads="1"/>
          </p:cNvSpPr>
          <p:nvPr/>
        </p:nvSpPr>
        <p:spPr bwMode="auto">
          <a:xfrm>
            <a:off x="179388" y="4221163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35846" name="AutoShape 7"/>
          <p:cNvSpPr>
            <a:spLocks noChangeArrowheads="1"/>
          </p:cNvSpPr>
          <p:nvPr/>
        </p:nvSpPr>
        <p:spPr bwMode="auto">
          <a:xfrm>
            <a:off x="179388" y="4941888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35847" name="AutoShape 8"/>
          <p:cNvSpPr>
            <a:spLocks noChangeArrowheads="1"/>
          </p:cNvSpPr>
          <p:nvPr/>
        </p:nvSpPr>
        <p:spPr bwMode="auto">
          <a:xfrm>
            <a:off x="395288" y="3068638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35848" name="AutoShape 9"/>
          <p:cNvSpPr>
            <a:spLocks noChangeArrowheads="1"/>
          </p:cNvSpPr>
          <p:nvPr/>
        </p:nvSpPr>
        <p:spPr bwMode="auto">
          <a:xfrm>
            <a:off x="5148263" y="4724400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35849" name="AutoShape 10"/>
          <p:cNvSpPr>
            <a:spLocks noChangeArrowheads="1"/>
          </p:cNvSpPr>
          <p:nvPr/>
        </p:nvSpPr>
        <p:spPr bwMode="auto">
          <a:xfrm>
            <a:off x="7956550" y="4581525"/>
            <a:ext cx="503238" cy="287338"/>
          </a:xfrm>
          <a:prstGeom prst="leftArrow">
            <a:avLst>
              <a:gd name="adj1" fmla="val 50000"/>
              <a:gd name="adj2" fmla="val 4378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57157" y="260648"/>
            <a:ext cx="8027890" cy="151216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  <a:t/>
            </a:r>
            <a:b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</a:br>
            <a:r>
              <a:rPr lang="en-US" altLang="ar-LY" sz="3600" i="1" dirty="0">
                <a:solidFill>
                  <a:schemeClr val="tx2"/>
                </a:solidFill>
                <a:effectLst/>
                <a:latin typeface="Garamond" pitchFamily="18" charset="0"/>
              </a:rPr>
              <a:t/>
            </a:r>
            <a:br>
              <a:rPr lang="en-US" altLang="ar-LY" sz="3600" i="1" dirty="0">
                <a:solidFill>
                  <a:schemeClr val="tx2"/>
                </a:solidFill>
                <a:effectLst/>
                <a:latin typeface="Garamond" pitchFamily="18" charset="0"/>
              </a:rPr>
            </a:br>
            <a: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  <a:t/>
            </a:r>
            <a:b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</a:br>
            <a:r>
              <a:rPr lang="en-US" altLang="ar-LY" sz="3600" i="1" dirty="0">
                <a:solidFill>
                  <a:schemeClr val="tx2"/>
                </a:solidFill>
                <a:effectLst/>
                <a:latin typeface="Garamond" pitchFamily="18" charset="0"/>
              </a:rPr>
              <a:t/>
            </a:r>
            <a:br>
              <a:rPr lang="en-US" altLang="ar-LY" sz="3600" i="1" dirty="0">
                <a:solidFill>
                  <a:schemeClr val="tx2"/>
                </a:solidFill>
                <a:effectLst/>
                <a:latin typeface="Garamond" pitchFamily="18" charset="0"/>
              </a:rPr>
            </a:br>
            <a: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  <a:t/>
            </a:r>
            <a:b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</a:br>
            <a:r>
              <a:rPr lang="en-US" altLang="ar-LY" sz="3600" i="1" dirty="0">
                <a:solidFill>
                  <a:schemeClr val="tx2"/>
                </a:solidFill>
                <a:effectLst/>
                <a:latin typeface="Garamond" pitchFamily="18" charset="0"/>
              </a:rPr>
              <a:t/>
            </a:r>
            <a:br>
              <a:rPr lang="en-US" altLang="ar-LY" sz="3600" i="1" dirty="0">
                <a:solidFill>
                  <a:schemeClr val="tx2"/>
                </a:solidFill>
                <a:effectLst/>
                <a:latin typeface="Garamond" pitchFamily="18" charset="0"/>
              </a:rPr>
            </a:br>
            <a: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  <a:t>Posterior urethral valve</a:t>
            </a:r>
            <a:br>
              <a:rPr lang="en-US" altLang="ar-LY" sz="3600" i="1" dirty="0" smtClean="0">
                <a:solidFill>
                  <a:schemeClr val="tx2"/>
                </a:solidFill>
                <a:effectLst/>
                <a:latin typeface="Garamond" pitchFamily="18" charset="0"/>
              </a:rPr>
            </a:br>
            <a:r>
              <a:rPr lang="en-US" altLang="ar-LY" sz="3600" i="1" dirty="0" smtClean="0">
                <a:solidFill>
                  <a:srgbClr val="FFFF00"/>
                </a:solidFill>
                <a:effectLst/>
                <a:latin typeface="Garamond" pitchFamily="18" charset="0"/>
              </a:rPr>
              <a:t>PUV </a:t>
            </a:r>
            <a:r>
              <a:rPr lang="en-US" altLang="ar-LY" sz="4000" i="1" dirty="0" smtClean="0">
                <a:solidFill>
                  <a:srgbClr val="FF0000"/>
                </a:solidFill>
              </a:rPr>
              <a:t/>
            </a:r>
            <a:br>
              <a:rPr lang="en-US" altLang="ar-LY" sz="4000" i="1" dirty="0" smtClean="0">
                <a:solidFill>
                  <a:srgbClr val="FF0000"/>
                </a:solidFill>
              </a:rPr>
            </a:br>
            <a:endParaRPr lang="en-US" altLang="ar-LY" sz="31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39950"/>
            <a:ext cx="6377142" cy="35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76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28985"/>
            <a:ext cx="7200800" cy="54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276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589008"/>
          </a:xfrm>
        </p:spPr>
        <p:txBody>
          <a:bodyPr>
            <a:normAutofit/>
          </a:bodyPr>
          <a:lstStyle/>
          <a:p>
            <a:pPr algn="ctr"/>
            <a:r>
              <a:rPr lang="en-US" sz="5600" b="1" dirty="0">
                <a:ln w="635">
                  <a:noFill/>
                </a:ln>
                <a:solidFill>
                  <a:srgbClr val="92D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Renal lesions and </a:t>
            </a:r>
            <a:r>
              <a:rPr lang="en-US" sz="5600" b="1" dirty="0" err="1">
                <a:ln w="635">
                  <a:noFill/>
                </a:ln>
                <a:solidFill>
                  <a:srgbClr val="92D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urothelial</a:t>
            </a:r>
            <a:r>
              <a:rPr lang="en-US" sz="5600" b="1" dirty="0">
                <a:ln w="635">
                  <a:noFill/>
                </a:ln>
                <a:solidFill>
                  <a:srgbClr val="92D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tumors </a:t>
            </a:r>
            <a:endParaRPr lang="ar-LY" sz="5600" b="1" dirty="0">
              <a:ln w="635">
                <a:noFill/>
              </a:ln>
              <a:solidFill>
                <a:srgbClr val="92D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60253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71472" y="357166"/>
            <a:ext cx="8229600" cy="928694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400" b="1" i="1" dirty="0" smtClean="0">
                <a:solidFill>
                  <a:srgbClr val="FF0000"/>
                </a:solidFill>
                <a:latin typeface="Garamond" pitchFamily="18" charset="0"/>
              </a:rPr>
              <a:t>Renal  cysts</a:t>
            </a:r>
            <a:r>
              <a:rPr lang="en-US" altLang="ar-LY" sz="4000" b="1" i="1" dirty="0" smtClean="0">
                <a:latin typeface="Garamond" pitchFamily="18" charset="0"/>
              </a:rPr>
              <a:t>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428736"/>
            <a:ext cx="8678893" cy="5024452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Cyst=  well </a:t>
            </a:r>
            <a:r>
              <a:rPr lang="en-US" altLang="ar-LY" sz="2800" b="1" i="1" dirty="0" err="1" smtClean="0">
                <a:latin typeface="Garamond" pitchFamily="18" charset="0"/>
              </a:rPr>
              <a:t>margineted</a:t>
            </a:r>
            <a:r>
              <a:rPr lang="en-US" altLang="ar-LY" sz="2800" b="1" i="1" dirty="0" smtClean="0">
                <a:latin typeface="Garamond" pitchFamily="18" charset="0"/>
              </a:rPr>
              <a:t> fluid filled non vascular sac that can form at anywhere of the body.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it is most common renal lesion </a:t>
            </a:r>
            <a:r>
              <a:rPr lang="en-US" altLang="ar-LY" sz="2800" b="1" i="1" dirty="0" smtClean="0">
                <a:latin typeface="Garamond" pitchFamily="18" charset="0"/>
              </a:rPr>
              <a:t>found </a:t>
            </a:r>
            <a:r>
              <a:rPr lang="en-US" altLang="ar-LY" sz="2800" b="1" i="1" dirty="0" smtClean="0">
                <a:latin typeface="Garamond" pitchFamily="18" charset="0"/>
              </a:rPr>
              <a:t>in more than 50% of the general population over 50 yrs.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has two types : Simple &amp; complex           ( abscess or cystic renal cell ca.)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USS is the initial choice of modality </a:t>
            </a:r>
            <a:r>
              <a:rPr lang="en-US" altLang="ar-LY" sz="2800" b="1" i="1" dirty="0" smtClean="0">
                <a:latin typeface="Garamond" pitchFamily="18" charset="0"/>
              </a:rPr>
              <a:t>, simple cysts : appear as anechoic, thin smooth wall, increase thru transmission. </a:t>
            </a:r>
          </a:p>
          <a:p>
            <a:pPr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CT scan  &amp; MRI  are helpful to assess the complex </a:t>
            </a:r>
            <a:r>
              <a:rPr lang="en-US" altLang="ar-LY" sz="2800" b="1" i="1" dirty="0" smtClean="0">
                <a:latin typeface="Garamond" pitchFamily="18" charset="0"/>
              </a:rPr>
              <a:t>cysts.( simple cyst CT scan density: 0-20 HU)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5929322" y="3143248"/>
            <a:ext cx="431800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bosniak classific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520" y="0"/>
            <a:ext cx="3667480" cy="3676649"/>
          </a:xfrm>
          <a:prstGeom prst="rect">
            <a:avLst/>
          </a:prstGeom>
        </p:spPr>
      </p:pic>
      <p:pic>
        <p:nvPicPr>
          <p:cNvPr id="5" name="صورة 4" descr="bosniak class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8670"/>
            <a:ext cx="5429256" cy="5705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214290"/>
            <a:ext cx="8606760" cy="664371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None/>
            </a:pPr>
            <a:r>
              <a:rPr lang="en-US" sz="4000" b="1" i="1" u="sng" dirty="0" smtClean="0">
                <a:solidFill>
                  <a:srgbClr val="FFC000"/>
                </a:solidFill>
                <a:latin typeface="Garamond" pitchFamily="18" charset="0"/>
              </a:rPr>
              <a:t>Technique</a:t>
            </a:r>
            <a:r>
              <a:rPr lang="en-US" sz="4000" b="1" i="1" dirty="0" smtClean="0">
                <a:solidFill>
                  <a:srgbClr val="FFC000"/>
                </a:solidFill>
                <a:latin typeface="Garamond" pitchFamily="18" charset="0"/>
              </a:rPr>
              <a:t> :</a:t>
            </a:r>
          </a:p>
          <a:p>
            <a:pPr algn="l"/>
            <a:r>
              <a:rPr lang="en-US" sz="2400" b="1" i="1" dirty="0" smtClean="0">
                <a:latin typeface="Garamond" pitchFamily="18" charset="0"/>
              </a:rPr>
              <a:t>-Plain (KUB)/ scout film: for pt. preparation,  radio-opaque renal calculi, bone abnormality , soft tissue masses &amp; any calcifications</a:t>
            </a:r>
            <a:endParaRPr lang="en-US" b="1" i="1" dirty="0" smtClean="0">
              <a:latin typeface="Garamond" pitchFamily="18" charset="0"/>
            </a:endParaRPr>
          </a:p>
          <a:p>
            <a:pPr algn="l">
              <a:buFont typeface="Wingdings" pitchFamily="2" charset="2"/>
              <a:buNone/>
            </a:pPr>
            <a:r>
              <a:rPr lang="en-US" sz="2400" b="1" i="1" dirty="0" smtClean="0">
                <a:latin typeface="Garamond" pitchFamily="18" charset="0"/>
              </a:rPr>
              <a:t>- Water soluble non ionic Iodine contrast  media.</a:t>
            </a:r>
          </a:p>
          <a:p>
            <a:pPr algn="l">
              <a:buFont typeface="Wingdings" pitchFamily="2" charset="2"/>
              <a:buNone/>
            </a:pPr>
            <a:r>
              <a:rPr lang="en-US" sz="2400" b="1" i="1" dirty="0" smtClean="0">
                <a:latin typeface="Garamond" pitchFamily="18" charset="0"/>
              </a:rPr>
              <a:t>-Pt. venous </a:t>
            </a:r>
            <a:r>
              <a:rPr lang="en-US" sz="2400" b="1" i="1" dirty="0" err="1" smtClean="0">
                <a:latin typeface="Garamond" pitchFamily="18" charset="0"/>
              </a:rPr>
              <a:t>canula</a:t>
            </a:r>
            <a:r>
              <a:rPr lang="en-US" sz="2400" b="1" i="1" dirty="0" smtClean="0">
                <a:latin typeface="Garamond" pitchFamily="18" charset="0"/>
              </a:rPr>
              <a:t>.</a:t>
            </a:r>
          </a:p>
          <a:p>
            <a:pPr algn="l">
              <a:buFont typeface="Wingdings" pitchFamily="2" charset="2"/>
              <a:buNone/>
            </a:pPr>
            <a:r>
              <a:rPr lang="en-US" sz="2400" b="1" i="1" dirty="0" smtClean="0">
                <a:latin typeface="Garamond" pitchFamily="18" charset="0"/>
              </a:rPr>
              <a:t>- then,  dose will vary  up to 1.5ml/kg body wt.  &amp; I.V contrast is injected as bolus rate.</a:t>
            </a:r>
          </a:p>
          <a:p>
            <a:pPr algn="l">
              <a:buFontTx/>
              <a:buChar char="-"/>
            </a:pPr>
            <a:r>
              <a:rPr lang="en-US" sz="2400" b="1" i="1" dirty="0" smtClean="0">
                <a:latin typeface="Garamond" pitchFamily="18" charset="0"/>
              </a:rPr>
              <a:t>- Antero-posterior views “AP” Films are taken to show kidneys collecting system, </a:t>
            </a:r>
            <a:r>
              <a:rPr lang="en-US" sz="2400" b="1" i="1" dirty="0" err="1" smtClean="0">
                <a:latin typeface="Garamond" pitchFamily="18" charset="0"/>
              </a:rPr>
              <a:t>ureter</a:t>
            </a:r>
            <a:r>
              <a:rPr lang="en-US" sz="2400" b="1" i="1" dirty="0" smtClean="0">
                <a:latin typeface="Garamond" pitchFamily="18" charset="0"/>
              </a:rPr>
              <a:t> &amp; </a:t>
            </a:r>
            <a:r>
              <a:rPr lang="en-US" sz="2400" b="1" i="1" dirty="0" err="1" smtClean="0">
                <a:latin typeface="Garamond" pitchFamily="18" charset="0"/>
              </a:rPr>
              <a:t>U.bladder</a:t>
            </a:r>
            <a:r>
              <a:rPr lang="en-US" sz="2400" b="1" i="1" dirty="0" smtClean="0">
                <a:latin typeface="Garamond" pitchFamily="18" charset="0"/>
              </a:rPr>
              <a:t>.</a:t>
            </a:r>
          </a:p>
          <a:p>
            <a:pPr algn="l">
              <a:buFontTx/>
              <a:buChar char="-"/>
            </a:pPr>
            <a:r>
              <a:rPr lang="en-US" sz="2400" b="1" i="1" dirty="0" smtClean="0">
                <a:latin typeface="Garamond" pitchFamily="18" charset="0"/>
              </a:rPr>
              <a:t> ( Nephrogram,5 mints ,15 mints, 30 mints : to visualize the PCS &amp; </a:t>
            </a:r>
            <a:r>
              <a:rPr lang="en-US" sz="2400" b="1" i="1" dirty="0" err="1" smtClean="0">
                <a:latin typeface="Garamond" pitchFamily="18" charset="0"/>
              </a:rPr>
              <a:t>ureters</a:t>
            </a:r>
            <a:r>
              <a:rPr lang="en-US" sz="2400" b="1" i="1" dirty="0" smtClean="0">
                <a:latin typeface="Garamond" pitchFamily="18" charset="0"/>
              </a:rPr>
              <a:t>) ,( lastly take full bladder &amp;  post-void film), other additional times  &amp;  views like oblique  or prone  are needed if there is some indication as in </a:t>
            </a:r>
            <a:r>
              <a:rPr lang="en-US" sz="2400" b="1" i="1" dirty="0" err="1" smtClean="0">
                <a:latin typeface="Garamond" pitchFamily="18" charset="0"/>
              </a:rPr>
              <a:t>Hydronephrosis</a:t>
            </a:r>
            <a:r>
              <a:rPr lang="en-US" sz="2400" b="1" i="1" dirty="0" smtClean="0">
                <a:latin typeface="Garamond" pitchFamily="18" charset="0"/>
              </a:rPr>
              <a:t> with delayed excretory function.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785818"/>
          </a:xfrm>
        </p:spPr>
        <p:txBody>
          <a:bodyPr>
            <a:normAutofit/>
          </a:bodyPr>
          <a:lstStyle/>
          <a:p>
            <a:pPr algn="ctr"/>
            <a:r>
              <a:rPr lang="en-US" altLang="ar-LY" sz="4000" b="1" i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USS  images of simple renal cyst</a:t>
            </a:r>
            <a:endParaRPr lang="ar-LY" altLang="ar-LY" sz="4000" b="1" i="1" dirty="0"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صورة 4" descr="uss renal cy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428976"/>
            <a:ext cx="4596351" cy="3429024"/>
          </a:xfrm>
          <a:prstGeom prst="rect">
            <a:avLst/>
          </a:prstGeom>
        </p:spPr>
      </p:pic>
      <p:pic>
        <p:nvPicPr>
          <p:cNvPr id="6" name="صورة 5" descr="uss kidney cy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4762500" cy="35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143008"/>
          </a:xfrm>
        </p:spPr>
        <p:txBody>
          <a:bodyPr>
            <a:normAutofit/>
          </a:bodyPr>
          <a:lstStyle/>
          <a:p>
            <a:pPr algn="ctr"/>
            <a:r>
              <a:rPr lang="en-US" altLang="ar-LY" sz="4000" b="1" i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aramond" pitchFamily="18" charset="0"/>
              </a:rPr>
              <a:t>Complicated renal cyst </a:t>
            </a:r>
            <a:endParaRPr lang="ar-LY" altLang="ar-LY" sz="4000" b="1" i="1" dirty="0" smtClean="0"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4" name="صورة 3" descr="bosniak cyst I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357429"/>
            <a:ext cx="6500816" cy="4106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4000" b="1" i="1" dirty="0" smtClean="0">
                <a:latin typeface="Garamond" pitchFamily="18" charset="0"/>
              </a:rPr>
              <a:t>Renal  cysts.</a:t>
            </a:r>
            <a:br>
              <a:rPr lang="en-US" altLang="ar-LY" sz="4000" b="1" i="1" dirty="0" smtClean="0">
                <a:latin typeface="Garamond" pitchFamily="18" charset="0"/>
              </a:rPr>
            </a:br>
            <a:r>
              <a:rPr lang="en-US" altLang="ar-LY" sz="4000" b="1" i="1" dirty="0" smtClean="0">
                <a:latin typeface="Garamond" pitchFamily="18" charset="0"/>
              </a:rPr>
              <a:t>CT scan                     MRI  T2</a:t>
            </a:r>
          </a:p>
        </p:txBody>
      </p:sp>
      <p:pic>
        <p:nvPicPr>
          <p:cNvPr id="25603" name="Picture 4" descr="renal cyst  simple 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89138"/>
            <a:ext cx="4416425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7"/>
          <p:cNvSpPr>
            <a:spLocks noChangeArrowheads="1"/>
          </p:cNvSpPr>
          <p:nvPr/>
        </p:nvSpPr>
        <p:spPr bwMode="auto">
          <a:xfrm>
            <a:off x="395288" y="4365625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25605" name="AutoShape 8"/>
          <p:cNvSpPr>
            <a:spLocks noChangeArrowheads="1"/>
          </p:cNvSpPr>
          <p:nvPr/>
        </p:nvSpPr>
        <p:spPr bwMode="auto">
          <a:xfrm>
            <a:off x="3563938" y="4581525"/>
            <a:ext cx="360362" cy="360363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pic>
        <p:nvPicPr>
          <p:cNvPr id="25606" name="Picture 9" descr="renal cyst  MRI 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2016125"/>
            <a:ext cx="4067175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AutoShape 10"/>
          <p:cNvSpPr>
            <a:spLocks noChangeArrowheads="1"/>
          </p:cNvSpPr>
          <p:nvPr/>
        </p:nvSpPr>
        <p:spPr bwMode="auto">
          <a:xfrm>
            <a:off x="8388350" y="3429000"/>
            <a:ext cx="400050" cy="485775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285728"/>
            <a:ext cx="7851648" cy="85725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ar-LY" sz="4000" i="1" dirty="0" smtClean="0"/>
              <a:t> </a:t>
            </a: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Polycystic kidney disease 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(</a:t>
            </a: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PCKD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596" y="1500174"/>
            <a:ext cx="8429684" cy="5000660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is hereditary disease that characterized by  enlarged kidneys with presence of multiple small  </a:t>
            </a:r>
            <a:r>
              <a:rPr lang="en-US" altLang="ar-LY" sz="2800" b="1" i="1" dirty="0" err="1" smtClean="0">
                <a:latin typeface="Garamond" pitchFamily="18" charset="0"/>
              </a:rPr>
              <a:t>cortico-medullary</a:t>
            </a:r>
            <a:r>
              <a:rPr lang="en-US" altLang="ar-LY" sz="2800" b="1" i="1" dirty="0" smtClean="0">
                <a:latin typeface="Garamond" pitchFamily="18" charset="0"/>
              </a:rPr>
              <a:t> cysts.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has two types:  pediatric PCKD “</a:t>
            </a:r>
            <a:r>
              <a:rPr lang="en-US" altLang="ar-LY" sz="2800" b="1" i="1" dirty="0">
                <a:latin typeface="Garamond" pitchFamily="18" charset="0"/>
              </a:rPr>
              <a:t>autosomal </a:t>
            </a:r>
            <a:r>
              <a:rPr lang="en-US" altLang="ar-LY" sz="2800" b="1" i="1" dirty="0" smtClean="0">
                <a:latin typeface="Garamond" pitchFamily="18" charset="0"/>
              </a:rPr>
              <a:t>recessive” </a:t>
            </a:r>
            <a:r>
              <a:rPr lang="en-US" altLang="ar-LY" sz="2800" b="1" i="1" dirty="0">
                <a:latin typeface="Garamond" pitchFamily="18" charset="0"/>
              </a:rPr>
              <a:t>”  </a:t>
            </a:r>
            <a:r>
              <a:rPr lang="ar-LY" altLang="ar-LY" sz="2800" b="1" i="1" dirty="0" smtClean="0">
                <a:latin typeface="Garamond" pitchFamily="18" charset="0"/>
              </a:rPr>
              <a:t> </a:t>
            </a:r>
            <a:r>
              <a:rPr lang="en-US" altLang="ar-LY" sz="2800" b="1" i="1" dirty="0" smtClean="0">
                <a:latin typeface="Garamond" pitchFamily="18" charset="0"/>
              </a:rPr>
              <a:t>adult PCKD “ autosomal dominant at age of </a:t>
            </a:r>
            <a:r>
              <a:rPr lang="en-US" altLang="ar-LY" sz="2800" b="1" i="1" dirty="0" smtClean="0">
                <a:latin typeface="Garamond" pitchFamily="18" charset="0"/>
              </a:rPr>
              <a:t>30 </a:t>
            </a:r>
            <a:r>
              <a:rPr lang="en-US" altLang="ar-LY" sz="2800" b="1" i="1" dirty="0" err="1" smtClean="0">
                <a:latin typeface="Garamond" pitchFamily="18" charset="0"/>
              </a:rPr>
              <a:t>yrs</a:t>
            </a:r>
            <a:endParaRPr lang="en-US" altLang="ar-LY" sz="2800" b="1" i="1" dirty="0" smtClean="0">
              <a:latin typeface="Garamond" pitchFamily="18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 Bilateral flank pain, HTN, renal impairment , End by  renal failure.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-can be associated with cysts in the liver ,spleen, </a:t>
            </a:r>
            <a:endParaRPr lang="en-US" altLang="ar-LY" sz="2800" b="1" i="1" dirty="0" smtClean="0">
              <a:latin typeface="Garamond" pitchFamily="18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smtClean="0">
                <a:latin typeface="Garamond" pitchFamily="18" charset="0"/>
              </a:rPr>
              <a:t>Cysts may be complicated by hemorrhage, infection, calcification  &amp; cystic type of Renal cell ca. (RCC)</a:t>
            </a:r>
          </a:p>
          <a:p>
            <a:pPr algn="l">
              <a:lnSpc>
                <a:spcPct val="90000"/>
              </a:lnSpc>
              <a:defRPr/>
            </a:pPr>
            <a:endParaRPr lang="en-US" altLang="ar-LY" sz="2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 algn="l">
              <a:lnSpc>
                <a:spcPct val="90000"/>
              </a:lnSpc>
              <a:defRPr/>
            </a:pPr>
            <a:endParaRPr lang="en-US" altLang="ar-LY" sz="2800" b="1" i="1" dirty="0" smtClean="0">
              <a:latin typeface="Garamond" pitchFamily="18" charset="0"/>
            </a:endParaRPr>
          </a:p>
          <a:p>
            <a:pPr algn="l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(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IVU  &amp; CT scan: in normal renal function) ,USS &amp; MRI  are used for the diagnosis.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USS, CT scan &amp; MRI adult pt. radiological finding: bilateral renal enlargement with multiple variable in size </a:t>
            </a:r>
            <a:r>
              <a:rPr lang="en-US" altLang="ar-LY" sz="2800" b="1" i="1" dirty="0" err="1" smtClean="0">
                <a:latin typeface="Garamond" pitchFamily="18" charset="0"/>
              </a:rPr>
              <a:t>cortico-medulalry</a:t>
            </a:r>
            <a:r>
              <a:rPr lang="en-US" altLang="ar-LY" sz="2800" b="1" i="1" dirty="0" smtClean="0">
                <a:latin typeface="Garamond" pitchFamily="18" charset="0"/>
              </a:rPr>
              <a:t>  non complicated cysts of water density, other associated cysts are seen.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in child pt : normal kidneys at birth  &amp; the small high echo. Cysts develop.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complicated cysts will be recognized easily in CT &amp; MRI</a:t>
            </a:r>
          </a:p>
          <a:p>
            <a:pPr algn="l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 dialysis is used for treatment of renal failure.</a:t>
            </a: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305800" cy="632666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USS  </a:t>
            </a:r>
            <a:r>
              <a:rPr lang="en-US" sz="4000" smtClean="0"/>
              <a:t>ADPKD </a:t>
            </a:r>
            <a:r>
              <a:rPr lang="en-US" sz="2400" smtClean="0"/>
              <a:t> adults  </a:t>
            </a:r>
            <a:r>
              <a:rPr lang="en-US" sz="4000" smtClean="0"/>
              <a:t>           </a:t>
            </a:r>
            <a:r>
              <a:rPr lang="en-US" sz="4000" dirty="0" smtClean="0"/>
              <a:t>USS ARPKD </a:t>
            </a:r>
            <a:r>
              <a:rPr lang="en-US" sz="3100" dirty="0" smtClean="0"/>
              <a:t>children</a:t>
            </a:r>
            <a:endParaRPr lang="ar-LY" sz="3100" dirty="0"/>
          </a:p>
        </p:txBody>
      </p:sp>
      <p:pic>
        <p:nvPicPr>
          <p:cNvPr id="5" name="صورة 4" descr="renal PCK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1810"/>
            <a:ext cx="4572000" cy="305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 descr="renal PCKD childr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643182"/>
            <a:ext cx="3810000" cy="322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428596" y="785794"/>
            <a:ext cx="8110566" cy="135732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ar-LY" sz="3100" i="1" dirty="0" smtClean="0">
                <a:solidFill>
                  <a:schemeClr val="tx1"/>
                </a:solidFill>
                <a:latin typeface="Garamond" pitchFamily="18" charset="0"/>
              </a:rPr>
              <a:t>Polycystic kidney disease (PCKD )  IN CHILDREN</a:t>
            </a:r>
            <a:r>
              <a:rPr lang="en-US" altLang="ar-LY" sz="3600" i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en-US" altLang="ar-LY" sz="36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400" i="1" dirty="0" smtClean="0">
                <a:solidFill>
                  <a:schemeClr val="tx1"/>
                </a:solidFill>
                <a:latin typeface="Garamond" pitchFamily="18" charset="0"/>
              </a:rPr>
              <a:t>CT scan coronal view                                                 IVU     </a:t>
            </a:r>
            <a:r>
              <a:rPr lang="en-US" altLang="ar-LY" sz="2400" i="1" dirty="0" smtClean="0">
                <a:latin typeface="Garamond" pitchFamily="18" charset="0"/>
              </a:rPr>
              <a:t>   </a:t>
            </a:r>
            <a:endParaRPr lang="en-US" altLang="ar-LY" sz="3600" i="1" dirty="0" smtClean="0">
              <a:latin typeface="Garamond" pitchFamily="18" charset="0"/>
            </a:endParaRPr>
          </a:p>
        </p:txBody>
      </p:sp>
      <p:pic>
        <p:nvPicPr>
          <p:cNvPr id="22531" name="Picture 4" descr="PCKD  pediat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420938"/>
            <a:ext cx="3959225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349500"/>
            <a:ext cx="3694112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3" name="Line 14"/>
          <p:cNvSpPr>
            <a:spLocks noChangeShapeType="1"/>
          </p:cNvSpPr>
          <p:nvPr/>
        </p:nvSpPr>
        <p:spPr bwMode="auto">
          <a:xfrm flipH="1">
            <a:off x="7956550" y="3716338"/>
            <a:ext cx="28733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2534" name="Line 15"/>
          <p:cNvSpPr>
            <a:spLocks noChangeShapeType="1"/>
          </p:cNvSpPr>
          <p:nvPr/>
        </p:nvSpPr>
        <p:spPr bwMode="auto">
          <a:xfrm>
            <a:off x="5076825" y="3500438"/>
            <a:ext cx="3587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2535" name="Line 16"/>
          <p:cNvSpPr>
            <a:spLocks noChangeShapeType="1"/>
          </p:cNvSpPr>
          <p:nvPr/>
        </p:nvSpPr>
        <p:spPr bwMode="auto">
          <a:xfrm flipV="1">
            <a:off x="1331913" y="3933825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2536" name="Line 17"/>
          <p:cNvSpPr>
            <a:spLocks noChangeShapeType="1"/>
          </p:cNvSpPr>
          <p:nvPr/>
        </p:nvSpPr>
        <p:spPr bwMode="auto">
          <a:xfrm flipH="1" flipV="1">
            <a:off x="3059113" y="4292600"/>
            <a:ext cx="3603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2537" name="Line 18"/>
          <p:cNvSpPr>
            <a:spLocks noChangeShapeType="1"/>
          </p:cNvSpPr>
          <p:nvPr/>
        </p:nvSpPr>
        <p:spPr bwMode="auto">
          <a:xfrm flipH="1">
            <a:off x="3059113" y="3573463"/>
            <a:ext cx="64928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2538" name="Line 19"/>
          <p:cNvSpPr>
            <a:spLocks noChangeShapeType="1"/>
          </p:cNvSpPr>
          <p:nvPr/>
        </p:nvSpPr>
        <p:spPr bwMode="auto">
          <a:xfrm flipV="1">
            <a:off x="1547813" y="4076700"/>
            <a:ext cx="28733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357166"/>
            <a:ext cx="7851648" cy="128588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Adult Polycystic kidney disease (</a:t>
            </a:r>
            <a: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  <a:t>PCKD )</a:t>
            </a:r>
            <a:br>
              <a:rPr lang="en-US" altLang="ar-LY" sz="32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  <a:t>contrast CT coronal &amp; axial                     MRI T2 coronal </a:t>
            </a:r>
            <a:endParaRPr lang="en-US" altLang="ar-LY" sz="3200" i="1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23555" name="Picture 4" descr="PCKD mr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773238"/>
            <a:ext cx="326072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PCKD adult ct with liver cys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989138"/>
            <a:ext cx="3768725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polycystic kideny disease 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810125"/>
            <a:ext cx="2841625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Line 7"/>
          <p:cNvSpPr>
            <a:spLocks noChangeShapeType="1"/>
          </p:cNvSpPr>
          <p:nvPr/>
        </p:nvSpPr>
        <p:spPr bwMode="auto">
          <a:xfrm>
            <a:off x="1042988" y="3284538"/>
            <a:ext cx="5048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 flipH="1" flipV="1">
            <a:off x="2916238" y="3860800"/>
            <a:ext cx="503237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0" name="Line 9"/>
          <p:cNvSpPr>
            <a:spLocks noChangeShapeType="1"/>
          </p:cNvSpPr>
          <p:nvPr/>
        </p:nvSpPr>
        <p:spPr bwMode="auto">
          <a:xfrm flipH="1" flipV="1">
            <a:off x="3132138" y="3429000"/>
            <a:ext cx="5762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1" name="Line 10"/>
          <p:cNvSpPr>
            <a:spLocks noChangeShapeType="1"/>
          </p:cNvSpPr>
          <p:nvPr/>
        </p:nvSpPr>
        <p:spPr bwMode="auto">
          <a:xfrm flipH="1">
            <a:off x="3059113" y="3068638"/>
            <a:ext cx="5048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827088" y="2708275"/>
            <a:ext cx="5762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 flipH="1" flipV="1">
            <a:off x="1835150" y="2997200"/>
            <a:ext cx="2159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>
            <a:off x="6084888" y="35004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 flipH="1">
            <a:off x="7164388" y="2708275"/>
            <a:ext cx="2159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>
            <a:off x="8316913" y="33575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 flipV="1">
            <a:off x="6227763" y="3860800"/>
            <a:ext cx="2889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  <p:sp>
        <p:nvSpPr>
          <p:cNvPr id="23568" name="Line 17"/>
          <p:cNvSpPr>
            <a:spLocks noChangeShapeType="1"/>
          </p:cNvSpPr>
          <p:nvPr/>
        </p:nvSpPr>
        <p:spPr bwMode="auto">
          <a:xfrm>
            <a:off x="7596188" y="2708275"/>
            <a:ext cx="1444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42918"/>
            <a:ext cx="7851648" cy="928694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i="1" dirty="0" smtClean="0">
                <a:solidFill>
                  <a:srgbClr val="92D050"/>
                </a:solidFill>
                <a:effectLst/>
                <a:latin typeface="Garamond" pitchFamily="18" charset="0"/>
              </a:rPr>
              <a:t>PANILESS</a:t>
            </a:r>
            <a:r>
              <a:rPr lang="en-US" sz="4000" b="0" i="1" dirty="0" smtClean="0">
                <a:solidFill>
                  <a:srgbClr val="92D050"/>
                </a:solidFill>
                <a:effectLst/>
                <a:latin typeface="Garamond" pitchFamily="18" charset="0"/>
              </a:rPr>
              <a:t> </a:t>
            </a:r>
            <a:r>
              <a:rPr lang="en-US" sz="4000" i="1" dirty="0" smtClean="0">
                <a:solidFill>
                  <a:srgbClr val="92D050"/>
                </a:solidFill>
                <a:effectLst/>
                <a:latin typeface="Garamond" pitchFamily="18" charset="0"/>
              </a:rPr>
              <a:t>HAEMATURIA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14554"/>
            <a:ext cx="7854696" cy="428628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None/>
            </a:pPr>
            <a:endParaRPr lang="en-US" sz="2400" b="1" i="1" dirty="0" smtClean="0">
              <a:latin typeface="Garamond" pitchFamily="18" charset="0"/>
            </a:endParaRPr>
          </a:p>
          <a:p>
            <a:pPr algn="l">
              <a:buFont typeface="Wingdings" pitchFamily="2" charset="2"/>
              <a:buNone/>
            </a:pPr>
            <a:r>
              <a:rPr lang="en-US" sz="2400" b="1" i="1" dirty="0" smtClean="0">
                <a:latin typeface="Garamond" pitchFamily="18" charset="0"/>
              </a:rPr>
              <a:t>-</a:t>
            </a:r>
            <a:r>
              <a:rPr lang="en-US" sz="2800" b="1" i="1" dirty="0" smtClean="0">
                <a:latin typeface="Garamond" pitchFamily="18" charset="0"/>
              </a:rPr>
              <a:t>Most common causes:</a:t>
            </a:r>
          </a:p>
          <a:p>
            <a:pPr algn="l"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   . Tumors: - Renal cell ca. RCC</a:t>
            </a:r>
          </a:p>
          <a:p>
            <a:pPr algn="l"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                   -Transitional cell ca. TCC</a:t>
            </a:r>
          </a:p>
          <a:p>
            <a:pPr algn="l">
              <a:buFont typeface="Wingdings" pitchFamily="2" charset="2"/>
              <a:buNone/>
            </a:pPr>
            <a:r>
              <a:rPr lang="ar-LY" sz="2800" b="1" i="1" dirty="0" smtClean="0">
                <a:latin typeface="Garamond" pitchFamily="18" charset="0"/>
              </a:rPr>
              <a:t> </a:t>
            </a:r>
            <a:r>
              <a:rPr lang="en-US" sz="2800" b="1" i="1" dirty="0" smtClean="0">
                <a:latin typeface="Garamond" pitchFamily="18" charset="0"/>
              </a:rPr>
              <a:t>      . </a:t>
            </a:r>
            <a:r>
              <a:rPr lang="en-US" sz="2800" b="1" i="1" dirty="0" err="1" smtClean="0">
                <a:latin typeface="Garamond" pitchFamily="18" charset="0"/>
              </a:rPr>
              <a:t>Prostatomegaly</a:t>
            </a:r>
            <a:r>
              <a:rPr lang="en-US" sz="2800" b="1" i="1" dirty="0" smtClean="0">
                <a:latin typeface="Garamond" pitchFamily="18" charset="0"/>
              </a:rPr>
              <a:t>  BPH</a:t>
            </a:r>
          </a:p>
          <a:p>
            <a:pPr algn="l"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     .Acute </a:t>
            </a:r>
            <a:r>
              <a:rPr lang="en-US" sz="2800" b="1" i="1" dirty="0" err="1" smtClean="0">
                <a:latin typeface="Garamond" pitchFamily="18" charset="0"/>
              </a:rPr>
              <a:t>pylonephritis</a:t>
            </a:r>
            <a:r>
              <a:rPr lang="en-US" sz="2800" b="1" i="1" dirty="0" smtClean="0">
                <a:latin typeface="Garamond" pitchFamily="18" charset="0"/>
              </a:rPr>
              <a:t>.</a:t>
            </a:r>
          </a:p>
          <a:p>
            <a:pPr algn="l">
              <a:buFont typeface="Wingdings" pitchFamily="2" charset="2"/>
              <a:buNone/>
            </a:pPr>
            <a:r>
              <a:rPr lang="en-US" sz="2400" b="1" i="1" dirty="0" smtClean="0">
                <a:latin typeface="Garamond" pitchFamily="18" charset="0"/>
              </a:rPr>
              <a:t>     </a:t>
            </a:r>
            <a:r>
              <a:rPr lang="en-US" sz="2800" b="1" i="1" dirty="0" smtClean="0">
                <a:latin typeface="Garamond" pitchFamily="18" charset="0"/>
              </a:rPr>
              <a:t>. </a:t>
            </a:r>
            <a:r>
              <a:rPr lang="en-US" sz="2800" b="1" i="1" dirty="0" err="1" smtClean="0">
                <a:latin typeface="Garamond" pitchFamily="18" charset="0"/>
              </a:rPr>
              <a:t>Coagulopathy</a:t>
            </a:r>
            <a:r>
              <a:rPr lang="en-US" sz="2800" b="1" i="1" dirty="0" smtClean="0">
                <a:latin typeface="Garamond" pitchFamily="18" charset="0"/>
              </a:rPr>
              <a:t>/  Anticoagulant therapy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571480"/>
            <a:ext cx="7851648" cy="857256"/>
          </a:xfrm>
          <a:noFill/>
        </p:spPr>
        <p:txBody>
          <a:bodyPr/>
          <a:lstStyle/>
          <a:p>
            <a:pPr algn="ctr"/>
            <a:r>
              <a:rPr lang="en-US" sz="4000" b="1" i="1" dirty="0" smtClean="0">
                <a:solidFill>
                  <a:srgbClr val="FF0000"/>
                </a:solidFill>
                <a:effectLst/>
                <a:latin typeface="Garamond" pitchFamily="18" charset="0"/>
              </a:rPr>
              <a:t>Renal cell carcinoma </a:t>
            </a:r>
            <a:r>
              <a:rPr lang="en-US" sz="40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(</a:t>
            </a:r>
            <a:r>
              <a:rPr lang="en-US" sz="4000" b="1" i="1" dirty="0" smtClean="0">
                <a:solidFill>
                  <a:srgbClr val="FF0000"/>
                </a:solidFill>
                <a:effectLst/>
                <a:latin typeface="Garamond" pitchFamily="18" charset="0"/>
              </a:rPr>
              <a:t>RCC</a:t>
            </a:r>
            <a:r>
              <a:rPr lang="en-US" sz="40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58" y="1714488"/>
            <a:ext cx="8358246" cy="471490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ar-LY" sz="2800" b="1" i="1" dirty="0" smtClean="0">
                <a:latin typeface="Garamond" pitchFamily="18" charset="0"/>
              </a:rPr>
              <a:t>-90% of primary malignant renal tumors are </a:t>
            </a:r>
            <a:r>
              <a:rPr lang="en-US" altLang="ar-LY" sz="2800" b="1" i="1" dirty="0" err="1" smtClean="0">
                <a:latin typeface="Garamond" pitchFamily="18" charset="0"/>
              </a:rPr>
              <a:t>adenocarcinoma</a:t>
            </a:r>
            <a:r>
              <a:rPr lang="en-US" altLang="ar-LY" sz="2800" b="1" i="1" dirty="0" smtClean="0">
                <a:latin typeface="Garamond" pitchFamily="18" charset="0"/>
              </a:rPr>
              <a:t> arising from renal tubular epithelium.</a:t>
            </a:r>
          </a:p>
          <a:p>
            <a:pPr algn="l">
              <a:buFont typeface="Wingdings" pitchFamily="2" charset="2"/>
              <a:buNone/>
            </a:pPr>
            <a:r>
              <a:rPr lang="en-US" altLang="ar-LY" sz="2800" b="1" i="1" dirty="0" smtClean="0">
                <a:latin typeface="Garamond" pitchFamily="18" charset="0"/>
              </a:rPr>
              <a:t>- occurs in 50-70 years old with high mortality rate.</a:t>
            </a:r>
          </a:p>
          <a:p>
            <a:pPr algn="l">
              <a:buFont typeface="Wingdings" pitchFamily="2" charset="2"/>
              <a:buNone/>
            </a:pPr>
            <a:r>
              <a:rPr lang="en-US" altLang="ar-LY" sz="2800" b="1" i="1" dirty="0" smtClean="0">
                <a:latin typeface="Garamond" pitchFamily="18" charset="0"/>
              </a:rPr>
              <a:t>-moderate male predilection 2:1</a:t>
            </a:r>
          </a:p>
          <a:p>
            <a:pPr algn="l">
              <a:buFont typeface="Wingdings" pitchFamily="2" charset="2"/>
              <a:buNone/>
            </a:pPr>
            <a:r>
              <a:rPr lang="en-US" altLang="ar-LY" sz="2800" b="1" i="1" dirty="0" smtClean="0">
                <a:latin typeface="Garamond" pitchFamily="18" charset="0"/>
              </a:rPr>
              <a:t>-Typical presentation:  painless </a:t>
            </a:r>
            <a:r>
              <a:rPr lang="en-US" altLang="ar-LY" sz="2800" b="1" i="1" dirty="0" err="1" smtClean="0">
                <a:latin typeface="Garamond" pitchFamily="18" charset="0"/>
              </a:rPr>
              <a:t>haematuria</a:t>
            </a:r>
            <a:r>
              <a:rPr lang="en-US" altLang="ar-LY" sz="2800" b="1" i="1" dirty="0" smtClean="0">
                <a:latin typeface="Garamond" pitchFamily="18" charset="0"/>
              </a:rPr>
              <a:t>, palpable flank mass.</a:t>
            </a:r>
          </a:p>
          <a:p>
            <a:pPr algn="l">
              <a:buNone/>
            </a:pPr>
            <a:r>
              <a:rPr lang="en-US" altLang="ar-LY" sz="2800" b="1" i="1" dirty="0" smtClean="0">
                <a:latin typeface="Garamond" pitchFamily="18" charset="0"/>
              </a:rPr>
              <a:t>- able to invade the renal vein &amp; IVC,  can be metastasize to lung, brain, liver &amp; bones.</a:t>
            </a:r>
          </a:p>
          <a:p>
            <a:pPr algn="l">
              <a:buFont typeface="Wingdings" pitchFamily="2" charset="2"/>
              <a:buNone/>
            </a:pPr>
            <a:endParaRPr lang="en-US" altLang="ar-LY" sz="2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017032" cy="857256"/>
          </a:xfrm>
          <a:noFill/>
        </p:spPr>
        <p:txBody>
          <a:bodyPr/>
          <a:lstStyle/>
          <a:p>
            <a:r>
              <a:rPr lang="en-US" sz="3600" b="1" dirty="0" smtClean="0">
                <a:effectLst/>
                <a:latin typeface="Garamond" pitchFamily="18" charset="0"/>
              </a:rPr>
              <a:t> </a:t>
            </a:r>
            <a:r>
              <a:rPr lang="en-US" sz="4000" b="1" i="1" dirty="0" smtClean="0">
                <a:solidFill>
                  <a:srgbClr val="FFFF00"/>
                </a:solidFill>
                <a:effectLst/>
                <a:latin typeface="Garamond" pitchFamily="18" charset="0"/>
              </a:rPr>
              <a:t>Contra-indication of contrast media</a:t>
            </a:r>
            <a:r>
              <a:rPr lang="en-US" sz="4000" i="1" dirty="0" smtClean="0">
                <a:effectLst/>
                <a:latin typeface="Garamond" pitchFamily="18" charset="0"/>
              </a:rPr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85860"/>
            <a:ext cx="8501122" cy="5572140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800" b="1" i="1" dirty="0" smtClean="0">
                <a:latin typeface="Garamond" pitchFamily="18" charset="0"/>
              </a:rPr>
              <a:t>- pt. with significant decrease renal function because contrast can be </a:t>
            </a:r>
            <a:r>
              <a:rPr lang="en-US" sz="2800" b="1" i="1" dirty="0" err="1" smtClean="0">
                <a:latin typeface="Garamond" pitchFamily="18" charset="0"/>
              </a:rPr>
              <a:t>nephrotoxic</a:t>
            </a:r>
            <a:r>
              <a:rPr lang="en-US" sz="2800" b="1" i="1" dirty="0" smtClean="0">
                <a:latin typeface="Garamond" pitchFamily="18" charset="0"/>
              </a:rPr>
              <a:t> &amp; worse renal function.</a:t>
            </a:r>
            <a:r>
              <a:rPr lang="ar-LY" sz="2800" dirty="0" smtClean="0"/>
              <a:t>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-</a:t>
            </a:r>
            <a:r>
              <a:rPr lang="en-US" sz="2800" b="1" i="1" dirty="0" smtClean="0">
                <a:latin typeface="Garamond" pitchFamily="18" charset="0"/>
              </a:rPr>
              <a:t>Previous contrast reaction.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-H/O allergy to food or drug.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-Asthma.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solidFill>
                  <a:srgbClr val="FFC000"/>
                </a:solidFill>
                <a:latin typeface="Garamond" pitchFamily="18" charset="0"/>
              </a:rPr>
              <a:t>Minor reaction: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-Nausea, vomiting,  cough, sneezing ,skin rash, mild </a:t>
            </a:r>
            <a:r>
              <a:rPr lang="en-US" sz="2800" b="1" i="1" dirty="0" err="1" smtClean="0">
                <a:latin typeface="Garamond" pitchFamily="18" charset="0"/>
              </a:rPr>
              <a:t>urticaria</a:t>
            </a:r>
            <a:r>
              <a:rPr lang="en-US" sz="2800" b="1" i="1" dirty="0" smtClean="0">
                <a:latin typeface="Garamond" pitchFamily="18" charset="0"/>
              </a:rPr>
              <a:t>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solidFill>
                  <a:srgbClr val="FFC000"/>
                </a:solidFill>
                <a:latin typeface="Garamond" pitchFamily="18" charset="0"/>
              </a:rPr>
              <a:t>Major reaction</a:t>
            </a:r>
            <a:r>
              <a:rPr lang="en-US" sz="2800" b="1" i="1" dirty="0" smtClean="0">
                <a:latin typeface="Garamond" pitchFamily="18" charset="0"/>
              </a:rPr>
              <a:t>: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latin typeface="Garamond" pitchFamily="18" charset="0"/>
              </a:rPr>
              <a:t>-</a:t>
            </a:r>
            <a:r>
              <a:rPr lang="en-US" sz="2800" b="1" i="1" dirty="0" err="1" smtClean="0">
                <a:latin typeface="Garamond" pitchFamily="18" charset="0"/>
              </a:rPr>
              <a:t>Bronchospasm</a:t>
            </a:r>
            <a:r>
              <a:rPr lang="en-US" sz="2800" b="1" i="1" dirty="0" smtClean="0">
                <a:latin typeface="Garamond" pitchFamily="18" charset="0"/>
              </a:rPr>
              <a:t>, pulmonary edema, laryngeal edema.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i="1" dirty="0" smtClean="0">
                <a:latin typeface="Garamond" pitchFamily="18" charset="0"/>
              </a:rPr>
              <a:t>-</a:t>
            </a:r>
            <a:r>
              <a:rPr lang="en-US" sz="2800" b="1" i="1" dirty="0" smtClean="0">
                <a:latin typeface="Garamond" pitchFamily="18" charset="0"/>
              </a:rPr>
              <a:t>cardiovascular collapse</a:t>
            </a:r>
            <a:r>
              <a:rPr lang="en-US" sz="2800" b="1" dirty="0" smtClean="0"/>
              <a:t>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429684" cy="6143668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endParaRPr lang="en-US" altLang="ar-LY" sz="2400" b="1" i="1" dirty="0" smtClean="0">
              <a:latin typeface="Garamond" pitchFamily="18" charset="0"/>
            </a:endParaRPr>
          </a:p>
          <a:p>
            <a:pPr algn="l">
              <a:buNone/>
            </a:pPr>
            <a:r>
              <a:rPr lang="en-US" altLang="ar-LY" sz="3000" b="1" i="1" dirty="0" smtClean="0">
                <a:solidFill>
                  <a:srgbClr val="FFC000"/>
                </a:solidFill>
                <a:latin typeface="Garamond" pitchFamily="18" charset="0"/>
              </a:rPr>
              <a:t>Radiological features </a:t>
            </a:r>
            <a:r>
              <a:rPr lang="en-US" altLang="ar-LY" sz="3000" b="1" i="1" dirty="0" smtClean="0">
                <a:latin typeface="Garamond" pitchFamily="18" charset="0"/>
              </a:rPr>
              <a:t>: </a:t>
            </a:r>
          </a:p>
          <a:p>
            <a:pPr algn="l">
              <a:buNone/>
            </a:pPr>
            <a:r>
              <a:rPr lang="en-US" altLang="ar-LY" sz="3000" b="1" i="1" dirty="0" smtClean="0">
                <a:solidFill>
                  <a:srgbClr val="FFC000"/>
                </a:solidFill>
                <a:latin typeface="Garamond" pitchFamily="18" charset="0"/>
              </a:rPr>
              <a:t>USS</a:t>
            </a:r>
            <a:r>
              <a:rPr lang="en-US" altLang="ar-LY" sz="3000" b="1" i="1" u="sng" dirty="0" smtClean="0">
                <a:latin typeface="Garamond" pitchFamily="18" charset="0"/>
              </a:rPr>
              <a:t>:</a:t>
            </a:r>
            <a:r>
              <a:rPr lang="en-US" altLang="ar-LY" sz="3000" b="1" i="1" dirty="0" smtClean="0">
                <a:latin typeface="Garamond" pitchFamily="18" charset="0"/>
              </a:rPr>
              <a:t>  heterogeneous mass with area of high echo. represents calcification &amp; </a:t>
            </a:r>
            <a:r>
              <a:rPr lang="en-US" altLang="ar-LY" sz="3000" b="1" i="1" dirty="0" err="1" smtClean="0">
                <a:latin typeface="Garamond" pitchFamily="18" charset="0"/>
              </a:rPr>
              <a:t>hypoechoic</a:t>
            </a:r>
            <a:r>
              <a:rPr lang="en-US" altLang="ar-LY" sz="3000" b="1" i="1" dirty="0" smtClean="0">
                <a:latin typeface="Garamond" pitchFamily="18" charset="0"/>
              </a:rPr>
              <a:t> areas represents cystic necrosis.</a:t>
            </a:r>
          </a:p>
          <a:p>
            <a:pPr algn="l">
              <a:lnSpc>
                <a:spcPct val="80000"/>
              </a:lnSpc>
              <a:buNone/>
            </a:pPr>
            <a:r>
              <a:rPr lang="en-US" altLang="ar-LY" sz="3000" b="1" i="1" dirty="0" smtClean="0">
                <a:solidFill>
                  <a:srgbClr val="FFC000"/>
                </a:solidFill>
                <a:latin typeface="Garamond" pitchFamily="18" charset="0"/>
              </a:rPr>
              <a:t>Contrast CT. Scan</a:t>
            </a:r>
            <a:r>
              <a:rPr lang="en-US" altLang="ar-LY" sz="3000" b="1" i="1" dirty="0" smtClean="0">
                <a:latin typeface="Garamond" pitchFamily="18" charset="0"/>
              </a:rPr>
              <a:t>: </a:t>
            </a:r>
          </a:p>
          <a:p>
            <a:pPr algn="l">
              <a:lnSpc>
                <a:spcPct val="80000"/>
              </a:lnSpc>
              <a:buFontTx/>
              <a:buChar char="-"/>
            </a:pPr>
            <a:r>
              <a:rPr lang="en-US" altLang="ar-LY" sz="3000" b="1" i="1" dirty="0" smtClean="0">
                <a:latin typeface="Garamond" pitchFamily="18" charset="0"/>
              </a:rPr>
              <a:t>Large  vascular  renal mass of mixed density</a:t>
            </a:r>
          </a:p>
          <a:p>
            <a:pPr algn="l">
              <a:lnSpc>
                <a:spcPct val="80000"/>
              </a:lnSpc>
              <a:buFontTx/>
              <a:buChar char="-"/>
            </a:pPr>
            <a:r>
              <a:rPr lang="en-US" altLang="ar-LY" sz="3000" b="1" i="1" dirty="0" smtClean="0">
                <a:latin typeface="Garamond" pitchFamily="18" charset="0"/>
              </a:rPr>
              <a:t> “heterogeneous” with distorted renal parenchyma, local vessels invasion.</a:t>
            </a:r>
          </a:p>
          <a:p>
            <a:pPr algn="l">
              <a:lnSpc>
                <a:spcPct val="80000"/>
              </a:lnSpc>
              <a:buNone/>
            </a:pPr>
            <a:r>
              <a:rPr lang="en-US" altLang="ar-LY" sz="3000" b="1" i="1" dirty="0" smtClean="0">
                <a:latin typeface="Garamond" pitchFamily="18" charset="0"/>
              </a:rPr>
              <a:t>- Smaller masses are </a:t>
            </a:r>
            <a:r>
              <a:rPr lang="en-US" altLang="ar-LY" sz="3000" b="1" i="1" dirty="0" err="1" smtClean="0">
                <a:latin typeface="Garamond" pitchFamily="18" charset="0"/>
              </a:rPr>
              <a:t>hypoechoic</a:t>
            </a:r>
            <a:r>
              <a:rPr lang="en-US" altLang="ar-LY" sz="3000" b="1" i="1" dirty="0" smtClean="0">
                <a:latin typeface="Garamond" pitchFamily="18" charset="0"/>
              </a:rPr>
              <a:t> &amp; may mimic benign renal lesions.</a:t>
            </a:r>
          </a:p>
          <a:p>
            <a:pPr algn="l">
              <a:lnSpc>
                <a:spcPct val="80000"/>
              </a:lnSpc>
              <a:buNone/>
            </a:pPr>
            <a:r>
              <a:rPr lang="en-US" altLang="ar-LY" sz="3000" b="1" i="1" dirty="0" smtClean="0">
                <a:latin typeface="Garamond" pitchFamily="18" charset="0"/>
              </a:rPr>
              <a:t>-modality of choice for staging &amp; follow up &amp; accurate for distant lung metastasis”85%” &amp; liver metastasis .</a:t>
            </a:r>
          </a:p>
          <a:p>
            <a:pPr algn="l">
              <a:lnSpc>
                <a:spcPct val="80000"/>
              </a:lnSpc>
              <a:buNone/>
            </a:pPr>
            <a:r>
              <a:rPr lang="en-US" altLang="ar-LY" sz="3000" b="1" i="1" dirty="0" smtClean="0">
                <a:solidFill>
                  <a:srgbClr val="FFC000"/>
                </a:solidFill>
                <a:latin typeface="Garamond" pitchFamily="18" charset="0"/>
              </a:rPr>
              <a:t>Angiography</a:t>
            </a:r>
            <a:r>
              <a:rPr lang="en-US" altLang="ar-LY" sz="3000" b="1" i="1" dirty="0" smtClean="0">
                <a:latin typeface="Garamond" pitchFamily="18" charset="0"/>
              </a:rPr>
              <a:t>:- prior to surgery (tumor </a:t>
            </a:r>
            <a:r>
              <a:rPr lang="en-US" altLang="ar-LY" sz="3000" b="1" i="1" dirty="0" err="1" smtClean="0">
                <a:latin typeface="Garamond" pitchFamily="18" charset="0"/>
              </a:rPr>
              <a:t>embolization</a:t>
            </a:r>
            <a:r>
              <a:rPr lang="en-US" altLang="ar-LY" sz="3000" b="1" i="1" dirty="0" smtClean="0">
                <a:latin typeface="Garamond" pitchFamily="18" charset="0"/>
              </a:rPr>
              <a:t>).</a:t>
            </a:r>
          </a:p>
          <a:p>
            <a:pPr algn="l">
              <a:lnSpc>
                <a:spcPct val="80000"/>
              </a:lnSpc>
              <a:buNone/>
            </a:pPr>
            <a:r>
              <a:rPr lang="en-US" altLang="ar-LY" sz="3000" b="1" i="1" dirty="0" smtClean="0">
                <a:latin typeface="Garamond" pitchFamily="18" charset="0"/>
              </a:rPr>
              <a:t>                        - surgical road map.</a:t>
            </a:r>
          </a:p>
          <a:p>
            <a:pPr algn="l">
              <a:buNone/>
            </a:pPr>
            <a:r>
              <a:rPr lang="en-US" altLang="ar-LY" sz="3000" b="1" i="1" dirty="0" smtClean="0">
                <a:latin typeface="Garamond" pitchFamily="18" charset="0"/>
              </a:rPr>
              <a:t>.</a:t>
            </a:r>
            <a:endParaRPr lang="en-US" sz="3000" b="1" i="1" dirty="0" smtClean="0">
              <a:latin typeface="Garamond" pitchFamily="18" charset="0"/>
            </a:endParaRPr>
          </a:p>
          <a:p>
            <a:pPr algn="l"/>
            <a:endParaRPr lang="ar-LY" sz="2800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928670"/>
            <a:ext cx="8039128" cy="50006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Garamond" pitchFamily="18" charset="0"/>
              </a:rPr>
              <a:t> </a:t>
            </a:r>
            <a:r>
              <a:rPr lang="en-US" sz="2400" b="1" dirty="0" smtClean="0">
                <a:latin typeface="Garamond" pitchFamily="18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i="1" u="sng" dirty="0" smtClean="0">
                <a:latin typeface="Garamond" pitchFamily="18" charset="0"/>
              </a:rPr>
              <a:t> 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MRI</a:t>
            </a:r>
            <a:r>
              <a:rPr lang="en-US" sz="2800" b="1" i="1" dirty="0" smtClean="0">
                <a:latin typeface="Garamond" pitchFamily="18" charset="0"/>
              </a:rPr>
              <a:t>:</a:t>
            </a:r>
          </a:p>
          <a:p>
            <a:pPr algn="l">
              <a:lnSpc>
                <a:spcPct val="80000"/>
              </a:lnSpc>
              <a:buFontTx/>
              <a:buChar char="-"/>
            </a:pPr>
            <a:r>
              <a:rPr lang="en-US" altLang="ar-LY" sz="2800" b="1" i="1" dirty="0" smtClean="0">
                <a:latin typeface="Garamond" pitchFamily="18" charset="0"/>
              </a:rPr>
              <a:t>-Most accurate modality in assessing the IVC involvement ; the tumor appears of heterogeneous intensity in T1&amp;T2.</a:t>
            </a:r>
          </a:p>
          <a:p>
            <a:pPr algn="l">
              <a:lnSpc>
                <a:spcPct val="80000"/>
              </a:lnSpc>
              <a:buFontTx/>
              <a:buChar char="-"/>
            </a:pPr>
            <a:endParaRPr lang="en-US" altLang="ar-LY" sz="2800" b="1" i="1" dirty="0" smtClean="0">
              <a:latin typeface="Garamond" pitchFamily="18" charset="0"/>
            </a:endParaRPr>
          </a:p>
          <a:p>
            <a:pPr algn="l">
              <a:lnSpc>
                <a:spcPct val="80000"/>
              </a:lnSpc>
              <a:buFontTx/>
              <a:buChar char="-"/>
            </a:pP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Nuclear medicine</a:t>
            </a:r>
            <a:r>
              <a:rPr lang="en-US" sz="2800" b="1" i="1" dirty="0" smtClean="0">
                <a:latin typeface="Garamond" pitchFamily="18" charset="0"/>
              </a:rPr>
              <a:t>: </a:t>
            </a:r>
          </a:p>
          <a:p>
            <a:pPr algn="l">
              <a:lnSpc>
                <a:spcPct val="80000"/>
              </a:lnSpc>
              <a:buFontTx/>
              <a:buChar char="-"/>
            </a:pPr>
            <a:r>
              <a:rPr lang="en-US" altLang="ar-LY" sz="2800" b="1" i="1" dirty="0" smtClean="0">
                <a:latin typeface="Garamond" pitchFamily="18" charset="0"/>
              </a:rPr>
              <a:t>-bone scan in case of late bony metastasis.</a:t>
            </a:r>
          </a:p>
          <a:p>
            <a:pPr algn="l">
              <a:lnSpc>
                <a:spcPct val="80000"/>
              </a:lnSpc>
              <a:buFontTx/>
              <a:buChar char="-"/>
            </a:pPr>
            <a:r>
              <a:rPr lang="en-US" altLang="ar-LY" sz="2800" b="1" i="1" dirty="0" smtClean="0">
                <a:latin typeface="Garamond" pitchFamily="18" charset="0"/>
              </a:rPr>
              <a:t>-PET/CT to distinguish between scar tissue from residual  recurrent active tumor.</a:t>
            </a:r>
          </a:p>
          <a:p>
            <a:pPr algn="l">
              <a:lnSpc>
                <a:spcPct val="80000"/>
              </a:lnSpc>
              <a:buFontTx/>
              <a:buChar char="-"/>
            </a:pPr>
            <a:endParaRPr lang="en-US" altLang="ar-LY" sz="2800" b="1" i="1" dirty="0" smtClean="0">
              <a:latin typeface="Garamond" pitchFamily="18" charset="0"/>
            </a:endParaRPr>
          </a:p>
          <a:p>
            <a:pPr algn="l">
              <a:lnSpc>
                <a:spcPct val="80000"/>
              </a:lnSpc>
              <a:buFontTx/>
              <a:buChar char="-"/>
            </a:pP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Treatment</a:t>
            </a:r>
            <a:r>
              <a:rPr lang="en-US" altLang="ar-LY" sz="2800" b="1" i="1" dirty="0" smtClean="0">
                <a:latin typeface="Garamond" pitchFamily="18" charset="0"/>
              </a:rPr>
              <a:t>: </a:t>
            </a:r>
            <a:r>
              <a:rPr lang="en-US" altLang="ar-LY" sz="2800" b="1" i="1" dirty="0" err="1" smtClean="0">
                <a:latin typeface="Garamond" pitchFamily="18" charset="0"/>
              </a:rPr>
              <a:t>nephrectomy</a:t>
            </a:r>
            <a:r>
              <a:rPr lang="en-US" altLang="ar-LY" sz="2800" b="1" i="1" dirty="0" smtClean="0">
                <a:latin typeface="Garamond" pitchFamily="18" charset="0"/>
              </a:rPr>
              <a:t> &amp; chemotherapy.</a:t>
            </a:r>
          </a:p>
          <a:p>
            <a:pPr algn="l">
              <a:lnSpc>
                <a:spcPct val="80000"/>
              </a:lnSpc>
              <a:buFontTx/>
              <a:buChar char="-"/>
            </a:pPr>
            <a:endParaRPr lang="en-US" altLang="ar-LY" sz="2800" b="1" i="1" dirty="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357166"/>
            <a:ext cx="8286808" cy="135732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RCC</a:t>
            </a:r>
            <a:b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</a:br>
            <a:r>
              <a:rPr lang="en-US" sz="28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contrast CT.                                                                   USS                                       USS   </a:t>
            </a:r>
            <a:r>
              <a:rPr lang="en-US" sz="2800" i="1" dirty="0" smtClean="0">
                <a:effectLst/>
                <a:latin typeface="Garamond" pitchFamily="18" charset="0"/>
              </a:rPr>
              <a:t>       </a:t>
            </a:r>
            <a:r>
              <a:rPr lang="en-US" sz="2400" i="1" dirty="0" smtClean="0">
                <a:effectLst/>
                <a:latin typeface="Garamond" pitchFamily="18" charset="0"/>
              </a:rPr>
              <a:t>                                   </a:t>
            </a:r>
            <a:endParaRPr lang="en-US" sz="4000" i="1" dirty="0" smtClean="0">
              <a:effectLst/>
              <a:latin typeface="Garamond" pitchFamily="18" charset="0"/>
            </a:endParaRPr>
          </a:p>
        </p:txBody>
      </p:sp>
      <p:pic>
        <p:nvPicPr>
          <p:cNvPr id="28676" name="Picture 4" descr="22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989138"/>
            <a:ext cx="26654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22k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000240"/>
            <a:ext cx="27368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22 l anc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071678"/>
            <a:ext cx="2016125" cy="38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57158" y="285728"/>
            <a:ext cx="8215370" cy="150019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Renal cell ca. </a:t>
            </a:r>
            <a:r>
              <a:rPr lang="en-US" altLang="ar-LY" sz="3600" i="1" dirty="0" smtClean="0">
                <a:solidFill>
                  <a:srgbClr val="FF0000"/>
                </a:solidFill>
                <a:latin typeface="Garamond" pitchFamily="18" charset="0"/>
              </a:rPr>
              <a:t>(RCC)</a:t>
            </a:r>
            <a:br>
              <a:rPr lang="en-US" altLang="ar-LY" sz="3600" i="1" dirty="0" smtClean="0">
                <a:solidFill>
                  <a:srgbClr val="FF0000"/>
                </a:solidFill>
                <a:latin typeface="Garamond" pitchFamily="18" charset="0"/>
              </a:rPr>
            </a:br>
            <a:r>
              <a:rPr lang="en-US" altLang="ar-LY" sz="2400" i="1" dirty="0" smtClean="0">
                <a:solidFill>
                  <a:schemeClr val="tx1"/>
                </a:solidFill>
                <a:latin typeface="Garamond" pitchFamily="18" charset="0"/>
              </a:rPr>
              <a:t>contrast CT scan axial                     contrast CT scan  coronal </a:t>
            </a:r>
            <a:r>
              <a:rPr lang="en-US" altLang="ar-LY" sz="2400" i="1" dirty="0" smtClean="0">
                <a:solidFill>
                  <a:srgbClr val="FF0000"/>
                </a:solidFill>
              </a:rPr>
              <a:t> </a:t>
            </a:r>
            <a:endParaRPr lang="en-US" altLang="ar-LY" sz="3600" i="1" dirty="0" smtClean="0">
              <a:solidFill>
                <a:srgbClr val="FF0000"/>
              </a:solidFill>
            </a:endParaRPr>
          </a:p>
        </p:txBody>
      </p:sp>
      <p:pic>
        <p:nvPicPr>
          <p:cNvPr id="37891" name="Picture 4" descr="RCC  CT axi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9138"/>
            <a:ext cx="4344988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5" descr="RCC  CT coro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205038"/>
            <a:ext cx="41529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AutoShape 6"/>
          <p:cNvSpPr>
            <a:spLocks noChangeArrowheads="1"/>
          </p:cNvSpPr>
          <p:nvPr/>
        </p:nvSpPr>
        <p:spPr bwMode="auto">
          <a:xfrm>
            <a:off x="1331913" y="4868863"/>
            <a:ext cx="215900" cy="576262"/>
          </a:xfrm>
          <a:prstGeom prst="upArrow">
            <a:avLst>
              <a:gd name="adj1" fmla="val 50000"/>
              <a:gd name="adj2" fmla="val 6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37894" name="AutoShape 7"/>
          <p:cNvSpPr>
            <a:spLocks noChangeArrowheads="1"/>
          </p:cNvSpPr>
          <p:nvPr/>
        </p:nvSpPr>
        <p:spPr bwMode="auto">
          <a:xfrm>
            <a:off x="6227763" y="3573463"/>
            <a:ext cx="215900" cy="576262"/>
          </a:xfrm>
          <a:prstGeom prst="upArrow">
            <a:avLst>
              <a:gd name="adj1" fmla="val 50000"/>
              <a:gd name="adj2" fmla="val 6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97000">
              <a:schemeClr val="bg2">
                <a:lumMod val="75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0648"/>
            <a:ext cx="8396318" cy="86409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800" b="0" dirty="0" smtClean="0"/>
              <a:t>ADRENAL GLAND IMAGES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68760"/>
            <a:ext cx="8253442" cy="5089198"/>
          </a:xfrm>
        </p:spPr>
        <p:txBody>
          <a:bodyPr>
            <a:normAutofit fontScale="92500"/>
          </a:bodyPr>
          <a:lstStyle/>
          <a:p>
            <a:pPr algn="l">
              <a:buFont typeface="Wingdings" pitchFamily="2" charset="2"/>
              <a:buNone/>
            </a:pPr>
            <a:r>
              <a:rPr lang="en-US" sz="3000" b="1" i="1" u="sng" dirty="0" smtClean="0">
                <a:latin typeface="Garamond" pitchFamily="18" charset="0"/>
              </a:rPr>
              <a:t>Indications</a:t>
            </a:r>
            <a:r>
              <a:rPr lang="en-US" b="1" i="1" dirty="0" smtClean="0">
                <a:latin typeface="Garamond" pitchFamily="18" charset="0"/>
              </a:rPr>
              <a:t>:</a:t>
            </a:r>
          </a:p>
          <a:p>
            <a:pPr algn="l">
              <a:buFont typeface="Wingdings" pitchFamily="2" charset="2"/>
              <a:buNone/>
            </a:pPr>
            <a:r>
              <a:rPr lang="en-US" b="1" i="1" dirty="0" smtClean="0">
                <a:latin typeface="Garamond" pitchFamily="18" charset="0"/>
              </a:rPr>
              <a:t> - </a:t>
            </a:r>
            <a:r>
              <a:rPr lang="en-US" b="1" i="1" dirty="0" smtClean="0">
                <a:solidFill>
                  <a:srgbClr val="FFC000"/>
                </a:solidFill>
                <a:latin typeface="Garamond" pitchFamily="18" charset="0"/>
              </a:rPr>
              <a:t>Endocrine dise</a:t>
            </a:r>
            <a:r>
              <a:rPr lang="en-US" b="1" i="1" dirty="0" smtClean="0">
                <a:latin typeface="Garamond" pitchFamily="18" charset="0"/>
              </a:rPr>
              <a:t>ase: </a:t>
            </a:r>
            <a:r>
              <a:rPr lang="en-US" b="1" i="1" dirty="0" err="1" smtClean="0">
                <a:latin typeface="Garamond" pitchFamily="18" charset="0"/>
              </a:rPr>
              <a:t>Pheochromocystoma</a:t>
            </a:r>
            <a:r>
              <a:rPr lang="en-US" b="1" i="1" dirty="0" smtClean="0">
                <a:latin typeface="Garamond" pitchFamily="18" charset="0"/>
              </a:rPr>
              <a:t>, Cushing syndrome</a:t>
            </a:r>
          </a:p>
          <a:p>
            <a:pPr algn="l">
              <a:buFont typeface="Wingdings" pitchFamily="2" charset="2"/>
              <a:buNone/>
            </a:pPr>
            <a:r>
              <a:rPr lang="en-US" b="1" i="1" dirty="0" smtClean="0">
                <a:latin typeface="Garamond" pitchFamily="18" charset="0"/>
              </a:rPr>
              <a:t> - </a:t>
            </a:r>
            <a:r>
              <a:rPr lang="en-US" b="1" i="1" dirty="0" smtClean="0">
                <a:solidFill>
                  <a:srgbClr val="FFC000"/>
                </a:solidFill>
                <a:latin typeface="Garamond" pitchFamily="18" charset="0"/>
              </a:rPr>
              <a:t>Benign </a:t>
            </a:r>
            <a:r>
              <a:rPr lang="en-US" b="1" i="1" dirty="0">
                <a:solidFill>
                  <a:srgbClr val="FFC000"/>
                </a:solidFill>
                <a:latin typeface="Garamond" pitchFamily="18" charset="0"/>
              </a:rPr>
              <a:t>masses</a:t>
            </a:r>
            <a:r>
              <a:rPr lang="en-US" b="1" i="1" dirty="0" smtClean="0">
                <a:latin typeface="Garamond" pitchFamily="18" charset="0"/>
              </a:rPr>
              <a:t>: adenoma is most common benign tumors. &lt;3cm , well define smooth contour, low dense in non contrast CT scan &amp; rapidly washout  the contrast .</a:t>
            </a:r>
          </a:p>
          <a:p>
            <a:pPr algn="l">
              <a:buFont typeface="Wingdings" pitchFamily="2" charset="2"/>
              <a:buNone/>
            </a:pPr>
            <a:r>
              <a:rPr lang="en-US" b="1" i="1" dirty="0" smtClean="0">
                <a:latin typeface="Garamond" pitchFamily="18" charset="0"/>
              </a:rPr>
              <a:t>- MRI is helpful modality in diagnosis.</a:t>
            </a:r>
          </a:p>
          <a:p>
            <a:pPr algn="l">
              <a:buFontTx/>
              <a:buChar char="-"/>
            </a:pPr>
            <a:r>
              <a:rPr lang="en-US" b="1" i="1" dirty="0" smtClean="0">
                <a:latin typeface="Garamond" pitchFamily="18" charset="0"/>
              </a:rPr>
              <a:t> - </a:t>
            </a:r>
            <a:r>
              <a:rPr lang="en-US" b="1" i="1" dirty="0" smtClean="0">
                <a:solidFill>
                  <a:srgbClr val="FFC000"/>
                </a:solidFill>
                <a:latin typeface="Garamond" pitchFamily="18" charset="0"/>
              </a:rPr>
              <a:t>Neoplasm</a:t>
            </a:r>
            <a:r>
              <a:rPr lang="en-US" b="1" i="1" dirty="0" smtClean="0">
                <a:latin typeface="Garamond" pitchFamily="18" charset="0"/>
              </a:rPr>
              <a:t>: primary ca. is rare ( &gt;5cm, high density with central low density necrosis in primary neoplasm) , metastasis  is common from ca. lung, breast  &amp; melanoma </a:t>
            </a:r>
          </a:p>
          <a:p>
            <a:pPr algn="l">
              <a:buFontTx/>
              <a:buChar char="-"/>
            </a:pPr>
            <a:r>
              <a:rPr lang="en-US" b="1" i="1" dirty="0" smtClean="0">
                <a:latin typeface="Garamond" pitchFamily="18" charset="0"/>
              </a:rPr>
              <a:t> - </a:t>
            </a:r>
            <a:r>
              <a:rPr lang="en-US" b="1" i="1" dirty="0" smtClean="0">
                <a:solidFill>
                  <a:srgbClr val="FFC000"/>
                </a:solidFill>
                <a:latin typeface="Garamond" pitchFamily="18" charset="0"/>
              </a:rPr>
              <a:t>Others</a:t>
            </a:r>
            <a:r>
              <a:rPr lang="en-US" b="1" i="1" dirty="0" smtClean="0">
                <a:latin typeface="Garamond" pitchFamily="18" charset="0"/>
              </a:rPr>
              <a:t>: neonatal adrenal hemorrhage, palpable mass</a:t>
            </a:r>
            <a:r>
              <a:rPr lang="en-US" sz="2400" b="1" i="1" dirty="0" smtClean="0">
                <a:latin typeface="Garamond" pitchFamily="18" charset="0"/>
              </a:rPr>
              <a:t>.</a:t>
            </a:r>
          </a:p>
          <a:p>
            <a:pPr algn="l">
              <a:buFontTx/>
              <a:buChar char="-"/>
            </a:pPr>
            <a:r>
              <a:rPr lang="en-US" sz="2400" b="1" i="1" dirty="0" smtClean="0">
                <a:latin typeface="Garamond" pitchFamily="18" charset="0"/>
              </a:rPr>
              <a:t>First modality is USS abdomen for kidneys and both adrenal glands</a:t>
            </a:r>
          </a:p>
        </p:txBody>
      </p:sp>
    </p:spTree>
    <p:extLst>
      <p:ext uri="{BB962C8B-B14F-4D97-AF65-F5344CB8AC3E}">
        <p14:creationId xmlns:p14="http://schemas.microsoft.com/office/powerpoint/2010/main" val="15099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97000">
              <a:schemeClr val="bg2">
                <a:lumMod val="75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85728"/>
            <a:ext cx="7851648" cy="928694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 CT scan of adrenal gland </a:t>
            </a:r>
            <a:r>
              <a:rPr lang="ar-SA" sz="4000" b="1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 </a:t>
            </a:r>
            <a:endParaRPr lang="en-GB" sz="4000" b="1" i="1" dirty="0" smtClean="0"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pic>
        <p:nvPicPr>
          <p:cNvPr id="4" name="صورة 3" descr="adrenal adenoma 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714488"/>
            <a:ext cx="6500858" cy="2511695"/>
          </a:xfrm>
          <a:prstGeom prst="rect">
            <a:avLst/>
          </a:prstGeom>
        </p:spPr>
      </p:pic>
      <p:pic>
        <p:nvPicPr>
          <p:cNvPr id="5" name="صورة 4" descr="adrenal adenoma CT washou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429132"/>
            <a:ext cx="7072362" cy="215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3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97000">
              <a:schemeClr val="bg2">
                <a:lumMod val="75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78595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CT scan adrenal gland</a:t>
            </a:r>
            <a:br>
              <a:rPr lang="en-US" sz="4000" dirty="0" smtClean="0"/>
            </a:br>
            <a:r>
              <a:rPr lang="en-US" sz="2400" b="1" dirty="0" smtClean="0"/>
              <a:t>Rt. Adenoma low dense             Lt. metastasis heterogeneous +central </a:t>
            </a:r>
            <a:endParaRPr lang="ar-LY" sz="2400" b="1" dirty="0"/>
          </a:p>
        </p:txBody>
      </p:sp>
      <p:pic>
        <p:nvPicPr>
          <p:cNvPr id="3" name="صورة 2" descr="adrenal adenoma &amp; Lt. me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64788"/>
            <a:ext cx="7643866" cy="3943540"/>
          </a:xfrm>
          <a:prstGeom prst="rect">
            <a:avLst/>
          </a:prstGeom>
        </p:spPr>
      </p:pic>
      <p:sp>
        <p:nvSpPr>
          <p:cNvPr id="4" name="سهم للأسفل 3"/>
          <p:cNvSpPr/>
          <p:nvPr/>
        </p:nvSpPr>
        <p:spPr>
          <a:xfrm>
            <a:off x="2571736" y="2143116"/>
            <a:ext cx="484632" cy="271464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سهم للأسفل 4"/>
          <p:cNvSpPr/>
          <p:nvPr/>
        </p:nvSpPr>
        <p:spPr>
          <a:xfrm>
            <a:off x="5572132" y="2143116"/>
            <a:ext cx="484632" cy="250033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324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fedf7594b4f964e8248ff5c308c27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3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04836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Lower </a:t>
            </a:r>
            <a:r>
              <a:rPr lang="en-US" dirty="0" smtClean="0">
                <a:solidFill>
                  <a:srgbClr val="92D050"/>
                </a:solidFill>
              </a:rPr>
              <a:t>Urinary Tract </a:t>
            </a:r>
            <a:r>
              <a:rPr lang="en-US" dirty="0" smtClean="0">
                <a:solidFill>
                  <a:srgbClr val="92D050"/>
                </a:solidFill>
              </a:rPr>
              <a:t>pathology </a:t>
            </a:r>
            <a:endParaRPr lang="ar-LY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42978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000" b="1" i="1" dirty="0" smtClean="0">
                <a:latin typeface="Garamond" pitchFamily="18" charset="0"/>
              </a:rPr>
              <a:t>Urinary bladder </a:t>
            </a:r>
            <a:r>
              <a:rPr lang="en-US" altLang="ar-LY" sz="4000" b="1" i="1" dirty="0" err="1" smtClean="0">
                <a:latin typeface="Garamond" pitchFamily="18" charset="0"/>
              </a:rPr>
              <a:t>diverticulum</a:t>
            </a:r>
            <a:r>
              <a:rPr lang="en-US" altLang="ar-LY" sz="4000" b="1" i="1" dirty="0" smtClean="0">
                <a:latin typeface="Garamond" pitchFamily="18" charset="0"/>
              </a:rPr>
              <a:t> 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714488"/>
            <a:ext cx="8534752" cy="4450816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err="1" smtClean="0">
                <a:latin typeface="Garamond" pitchFamily="18" charset="0"/>
              </a:rPr>
              <a:t>diverticulum</a:t>
            </a:r>
            <a:r>
              <a:rPr lang="en-US" altLang="ar-LY" sz="2800" b="1" i="1" dirty="0" smtClean="0">
                <a:latin typeface="Garamond" pitchFamily="18" charset="0"/>
              </a:rPr>
              <a:t>= out-pouching  of the wall of the organ that occurs due to weakening in the lining of its wall.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congenital or acquired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can be rupture or  cause bladder infection, stone formation due to stasis  or growth of malignant TCC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-Antibiotics are used for infection.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- </a:t>
            </a:r>
            <a:r>
              <a:rPr lang="en-US" altLang="ar-LY" sz="2800" b="1" i="1" dirty="0" err="1" smtClean="0">
                <a:latin typeface="Garamond" pitchFamily="18" charset="0"/>
              </a:rPr>
              <a:t>Cystogram</a:t>
            </a:r>
            <a:r>
              <a:rPr lang="en-US" altLang="ar-LY" sz="2800" b="1" i="1" dirty="0" smtClean="0">
                <a:latin typeface="Garamond" pitchFamily="18" charset="0"/>
              </a:rPr>
              <a:t> &amp; USS  is the modality of choice.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v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36" y="285728"/>
            <a:ext cx="7804602" cy="6243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560" y="260648"/>
            <a:ext cx="8075240" cy="108012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3600" b="1" i="1" dirty="0" smtClean="0">
                <a:latin typeface="Garamond" pitchFamily="18" charset="0"/>
              </a:rPr>
              <a:t>UB  </a:t>
            </a:r>
            <a:r>
              <a:rPr lang="en-US" altLang="ar-LY" sz="3600" b="1" i="1" dirty="0" err="1" smtClean="0">
                <a:latin typeface="Garamond" pitchFamily="18" charset="0"/>
              </a:rPr>
              <a:t>diverticulum</a:t>
            </a:r>
            <a:r>
              <a:rPr lang="en-US" altLang="ar-LY" sz="3600" b="1" i="1" dirty="0" smtClean="0">
                <a:latin typeface="Garamond" pitchFamily="18" charset="0"/>
              </a:rPr>
              <a:t/>
            </a:r>
            <a:br>
              <a:rPr lang="en-US" altLang="ar-LY" sz="3600" b="1" i="1" dirty="0" smtClean="0">
                <a:latin typeface="Garamond" pitchFamily="18" charset="0"/>
              </a:rPr>
            </a:br>
            <a:r>
              <a:rPr lang="en-US" altLang="ar-LY" sz="3600" b="1" i="1" dirty="0" err="1" smtClean="0">
                <a:latin typeface="Garamond" pitchFamily="18" charset="0"/>
              </a:rPr>
              <a:t>cystogram</a:t>
            </a:r>
            <a:endParaRPr lang="en-US" altLang="ar-LY" sz="3600" b="1" i="1" dirty="0" smtClean="0">
              <a:latin typeface="Garamond" pitchFamily="18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92896"/>
            <a:ext cx="4158462" cy="2376264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60180"/>
            <a:ext cx="2952328" cy="5140524"/>
          </a:xfrm>
          <a:prstGeom prst="rect">
            <a:avLst/>
          </a:prstGeom>
        </p:spPr>
      </p:pic>
      <p:sp>
        <p:nvSpPr>
          <p:cNvPr id="5" name="سهم لأعلى 4"/>
          <p:cNvSpPr/>
          <p:nvPr/>
        </p:nvSpPr>
        <p:spPr>
          <a:xfrm>
            <a:off x="3203848" y="4130442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9" name="سهم لأعلى 8"/>
          <p:cNvSpPr/>
          <p:nvPr/>
        </p:nvSpPr>
        <p:spPr>
          <a:xfrm>
            <a:off x="4888987" y="4619646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642918"/>
            <a:ext cx="7851648" cy="64294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Transitional cell carcinoma 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(</a:t>
            </a:r>
            <a:r>
              <a:rPr lang="en-US" altLang="ar-LY" sz="4000" i="1" dirty="0" smtClean="0">
                <a:solidFill>
                  <a:srgbClr val="FF0000"/>
                </a:solidFill>
                <a:latin typeface="Garamond" pitchFamily="18" charset="0"/>
              </a:rPr>
              <a:t>TCC</a:t>
            </a: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)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382948"/>
            <a:ext cx="8496944" cy="5286412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- 90% of all malignancy in urinary system.</a:t>
            </a:r>
          </a:p>
          <a:p>
            <a:pPr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common in male over 50 yrs.</a:t>
            </a:r>
          </a:p>
          <a:p>
            <a:pPr marL="342900" indent="-342900" algn="l" eaLnBrk="1" hangingPunct="1">
              <a:buFontTx/>
              <a:buChar char="-"/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TCC is related to chemical ,rubber &amp; plastic  factory and smokers.</a:t>
            </a:r>
          </a:p>
          <a:p>
            <a:pPr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it is common in urinary bladder more than renal pelvis &amp; </a:t>
            </a:r>
            <a:r>
              <a:rPr lang="en-US" altLang="ar-LY" sz="2400" b="1" i="1" dirty="0" err="1" smtClean="0">
                <a:latin typeface="Garamond" pitchFamily="18" charset="0"/>
              </a:rPr>
              <a:t>ureter</a:t>
            </a:r>
            <a:r>
              <a:rPr lang="en-US" altLang="ar-LY" sz="2400" b="1" i="1" dirty="0" smtClean="0">
                <a:latin typeface="Garamond" pitchFamily="18" charset="0"/>
              </a:rPr>
              <a:t>.</a:t>
            </a:r>
          </a:p>
          <a:p>
            <a:pPr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pt. symptoms: painless </a:t>
            </a:r>
            <a:r>
              <a:rPr lang="en-US" altLang="ar-LY" sz="2400" b="1" i="1" dirty="0" err="1" smtClean="0">
                <a:latin typeface="Garamond" pitchFamily="18" charset="0"/>
              </a:rPr>
              <a:t>hematuria</a:t>
            </a:r>
            <a:r>
              <a:rPr lang="en-US" altLang="ar-LY" sz="2400" b="1" i="1" dirty="0" smtClean="0">
                <a:latin typeface="Garamond" pitchFamily="18" charset="0"/>
              </a:rPr>
              <a:t> ,</a:t>
            </a:r>
            <a:r>
              <a:rPr lang="en-US" altLang="ar-LY" sz="2400" b="1" i="1" dirty="0" err="1" smtClean="0">
                <a:latin typeface="Garamond" pitchFamily="18" charset="0"/>
              </a:rPr>
              <a:t>hydronephrosis</a:t>
            </a:r>
            <a:r>
              <a:rPr lang="en-US" altLang="ar-LY" sz="2400" b="1" i="1" dirty="0" smtClean="0">
                <a:latin typeface="Garamond" pitchFamily="18" charset="0"/>
              </a:rPr>
              <a:t> </a:t>
            </a:r>
          </a:p>
          <a:p>
            <a:pPr algn="l" eaLnBrk="1" hangingPunct="1">
              <a:buNone/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if it cause PUJ  or VUJ obstruction.</a:t>
            </a:r>
          </a:p>
          <a:p>
            <a:pPr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able to metastasize up to </a:t>
            </a:r>
            <a:r>
              <a:rPr lang="en-US" altLang="ar-LY" sz="2400" b="1" i="1" dirty="0" err="1" smtClean="0">
                <a:latin typeface="Garamond" pitchFamily="18" charset="0"/>
              </a:rPr>
              <a:t>ureter</a:t>
            </a:r>
            <a:r>
              <a:rPr lang="en-US" altLang="ar-LY" sz="2400" b="1" i="1" dirty="0" smtClean="0">
                <a:latin typeface="Garamond" pitchFamily="18" charset="0"/>
              </a:rPr>
              <a:t> &amp; renal collecting system &amp; seeds to liver, lung, brain &amp; bones.</a:t>
            </a:r>
          </a:p>
          <a:p>
            <a:pPr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- CT scan &amp; MRI are the modality of choice.</a:t>
            </a:r>
          </a:p>
          <a:p>
            <a:pPr algn="l" eaLnBrk="1" hangingPunct="1">
              <a:buNone/>
              <a:defRPr/>
            </a:pPr>
            <a:endParaRPr lang="en-US" altLang="ar-LY" sz="2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8643998" cy="5880716"/>
          </a:xfrm>
        </p:spPr>
        <p:txBody>
          <a:bodyPr>
            <a:normAutofit/>
          </a:bodyPr>
          <a:lstStyle/>
          <a:p>
            <a:pPr lvl="1" algn="l" eaLnBrk="1" hangingPunct="1">
              <a:defRPr/>
            </a:pPr>
            <a:r>
              <a:rPr lang="en-US" altLang="ar-LY" sz="3200" b="1" i="1" u="sng" dirty="0" smtClean="0">
                <a:solidFill>
                  <a:srgbClr val="FFC000"/>
                </a:solidFill>
                <a:latin typeface="Garamond" pitchFamily="18" charset="0"/>
              </a:rPr>
              <a:t>Radiological features</a:t>
            </a:r>
            <a:r>
              <a:rPr lang="en-US" altLang="ar-LY" sz="2400" b="1" i="1" dirty="0" smtClean="0">
                <a:latin typeface="Garamond" pitchFamily="18" charset="0"/>
              </a:rPr>
              <a:t>:</a:t>
            </a:r>
          </a:p>
          <a:p>
            <a:pPr lvl="1"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  </a:t>
            </a:r>
            <a:r>
              <a:rPr lang="en-US" altLang="ar-LY" sz="2800" b="1" i="1" dirty="0" smtClean="0">
                <a:latin typeface="Garamond" pitchFamily="18" charset="0"/>
              </a:rPr>
              <a:t>USS : </a:t>
            </a:r>
            <a:r>
              <a:rPr lang="en-US" altLang="ar-LY" sz="2800" b="1" i="1" dirty="0" err="1" smtClean="0">
                <a:latin typeface="Garamond" pitchFamily="18" charset="0"/>
              </a:rPr>
              <a:t>hypoechoic</a:t>
            </a:r>
            <a:r>
              <a:rPr lang="en-US" altLang="ar-LY" sz="2800" b="1" i="1" dirty="0" smtClean="0">
                <a:latin typeface="Garamond" pitchFamily="18" charset="0"/>
              </a:rPr>
              <a:t>  soft  tissue mass seen at the renal pelvis or </a:t>
            </a:r>
            <a:r>
              <a:rPr lang="en-US" altLang="ar-LY" sz="2800" b="1" i="1" dirty="0" err="1" smtClean="0">
                <a:latin typeface="Garamond" pitchFamily="18" charset="0"/>
              </a:rPr>
              <a:t>calyceal</a:t>
            </a:r>
            <a:r>
              <a:rPr lang="en-US" altLang="ar-LY" sz="2800" b="1" i="1" dirty="0" smtClean="0">
                <a:latin typeface="Garamond" pitchFamily="18" charset="0"/>
              </a:rPr>
              <a:t> system  OR  occupying the wall of U.B</a:t>
            </a:r>
            <a:r>
              <a:rPr lang="en-US" altLang="ar-LY" sz="2400" b="1" i="1" dirty="0" smtClean="0">
                <a:latin typeface="Garamond" pitchFamily="18" charset="0"/>
              </a:rPr>
              <a:t>.</a:t>
            </a:r>
          </a:p>
          <a:p>
            <a:pPr lvl="1" algn="l" eaLnBrk="1" hangingPunct="1">
              <a:defRPr/>
            </a:pPr>
            <a:r>
              <a:rPr lang="en-US" altLang="ar-LY" sz="2400" b="1" i="1" dirty="0" smtClean="0">
                <a:latin typeface="Garamond" pitchFamily="18" charset="0"/>
              </a:rPr>
              <a:t>  </a:t>
            </a:r>
            <a:r>
              <a:rPr lang="en-US" altLang="ar-LY" sz="3200" b="1" i="1" u="sng" dirty="0" smtClean="0">
                <a:latin typeface="Garamond" pitchFamily="18" charset="0"/>
              </a:rPr>
              <a:t>IVU</a:t>
            </a:r>
            <a:r>
              <a:rPr lang="en-US" altLang="ar-LY" sz="2400" b="1" i="1" dirty="0" smtClean="0">
                <a:latin typeface="Garamond" pitchFamily="18" charset="0"/>
              </a:rPr>
              <a:t> : </a:t>
            </a:r>
            <a:r>
              <a:rPr lang="en-US" altLang="ar-LY" sz="2800" b="1" i="1" dirty="0" smtClean="0">
                <a:latin typeface="Garamond" pitchFamily="18" charset="0"/>
              </a:rPr>
              <a:t>seen as filling defect, distortion to </a:t>
            </a:r>
            <a:r>
              <a:rPr lang="en-US" altLang="ar-LY" sz="2800" b="1" i="1" dirty="0" err="1" smtClean="0">
                <a:latin typeface="Garamond" pitchFamily="18" charset="0"/>
              </a:rPr>
              <a:t>calyceal</a:t>
            </a:r>
            <a:r>
              <a:rPr lang="en-US" altLang="ar-LY" sz="2800" b="1" i="1" dirty="0" smtClean="0">
                <a:latin typeface="Garamond" pitchFamily="18" charset="0"/>
              </a:rPr>
              <a:t> system with </a:t>
            </a:r>
            <a:r>
              <a:rPr lang="en-US" altLang="ar-LY" sz="2800" b="1" i="1" dirty="0" err="1" smtClean="0">
                <a:latin typeface="Garamond" pitchFamily="18" charset="0"/>
              </a:rPr>
              <a:t>hydrocalycosis</a:t>
            </a:r>
            <a:r>
              <a:rPr lang="en-US" altLang="ar-LY" sz="2800" b="1" i="1" dirty="0" smtClean="0">
                <a:latin typeface="Garamond" pitchFamily="18" charset="0"/>
              </a:rPr>
              <a:t>, filling defect at UB wall. </a:t>
            </a:r>
          </a:p>
          <a:p>
            <a:pPr lvl="1" algn="l" eaLnBrk="1" hangingPunct="1">
              <a:defRPr/>
            </a:pPr>
            <a:r>
              <a:rPr lang="en-US" altLang="ar-LY" sz="2800" b="1" i="1" dirty="0" smtClean="0">
                <a:latin typeface="Garamond" pitchFamily="18" charset="0"/>
              </a:rPr>
              <a:t>  </a:t>
            </a:r>
            <a:r>
              <a:rPr lang="en-US" altLang="ar-LY" sz="2800" b="1" i="1" u="sng" dirty="0" smtClean="0">
                <a:solidFill>
                  <a:srgbClr val="FFC000"/>
                </a:solidFill>
                <a:latin typeface="Garamond" pitchFamily="18" charset="0"/>
              </a:rPr>
              <a:t>CT scan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:  help for staging </a:t>
            </a:r>
            <a:r>
              <a:rPr lang="en-US" altLang="ar-LY" sz="2800" b="1" i="1" dirty="0" smtClean="0">
                <a:latin typeface="Garamond" pitchFamily="18" charset="0"/>
              </a:rPr>
              <a:t>, the lesion appears as</a:t>
            </a:r>
            <a:r>
              <a:rPr lang="en-US" altLang="ar-LY" b="1" i="1" dirty="0" smtClean="0">
                <a:latin typeface="Garamond" pitchFamily="18" charset="0"/>
              </a:rPr>
              <a:t> </a:t>
            </a:r>
            <a:r>
              <a:rPr lang="en-US" altLang="ar-LY" sz="2800" b="1" i="1" dirty="0" smtClean="0">
                <a:latin typeface="Garamond" pitchFamily="18" charset="0"/>
              </a:rPr>
              <a:t>soft tissue mass as filling defect, no renal parenchymal distortion, Soft tissue mass attaching to the bladder wall &amp;  may invade the surrounded structure.</a:t>
            </a:r>
          </a:p>
          <a:p>
            <a:pPr lvl="1" algn="l" eaLnBrk="1" hangingPunct="1">
              <a:defRPr/>
            </a:pPr>
            <a:r>
              <a:rPr lang="ar-LY" altLang="ar-LY" sz="2800" b="1" i="1" dirty="0" smtClean="0">
                <a:latin typeface="Garamond" pitchFamily="18" charset="0"/>
              </a:rPr>
              <a:t> </a:t>
            </a:r>
            <a:r>
              <a:rPr lang="en-US" altLang="ar-LY" sz="2800" b="1" i="1" u="sng" dirty="0" smtClean="0">
                <a:solidFill>
                  <a:srgbClr val="FFC000"/>
                </a:solidFill>
                <a:latin typeface="Garamond" pitchFamily="18" charset="0"/>
              </a:rPr>
              <a:t>MRI</a:t>
            </a:r>
            <a:r>
              <a:rPr lang="en-US" altLang="ar-LY" sz="2800" b="1" i="1" dirty="0" smtClean="0">
                <a:solidFill>
                  <a:srgbClr val="FFC000"/>
                </a:solidFill>
                <a:latin typeface="Garamond" pitchFamily="18" charset="0"/>
              </a:rPr>
              <a:t> :  modality of choice for local staging.</a:t>
            </a:r>
          </a:p>
          <a:p>
            <a:pPr lvl="1" algn="l" eaLnBrk="1" hangingPunct="1">
              <a:defRPr/>
            </a:pPr>
            <a:r>
              <a:rPr lang="en-US" altLang="ar-LY" sz="2800" b="1" i="1" dirty="0" err="1" smtClean="0">
                <a:latin typeface="Garamond" pitchFamily="18" charset="0"/>
              </a:rPr>
              <a:t>Cystoscopy</a:t>
            </a:r>
            <a:r>
              <a:rPr lang="en-US" altLang="ar-LY" sz="2800" b="1" i="1" dirty="0" smtClean="0">
                <a:latin typeface="Garamond" pitchFamily="18" charset="0"/>
              </a:rPr>
              <a:t> &amp; biopsy is important for diagnosis</a:t>
            </a:r>
            <a:r>
              <a:rPr lang="en-US" altLang="ar-LY" sz="2400" b="1" i="1" dirty="0" smtClean="0"/>
              <a:t>.</a:t>
            </a:r>
            <a:endParaRPr lang="ar-LY" altLang="ar-LY" sz="2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857232"/>
            <a:ext cx="7851648" cy="142876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Renal  TCC</a:t>
            </a:r>
            <a:b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</a:br>
            <a:r>
              <a:rPr lang="en-US" sz="4000" i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IVU                              USS     </a:t>
            </a:r>
          </a:p>
        </p:txBody>
      </p:sp>
      <p:pic>
        <p:nvPicPr>
          <p:cNvPr id="32772" name="Picture 4" descr="22 l1tc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643182"/>
            <a:ext cx="427672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22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643182"/>
            <a:ext cx="3786214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57158" y="357166"/>
            <a:ext cx="8286808" cy="1214446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  <a:t> U. Bladder TCC </a:t>
            </a:r>
            <a:br>
              <a:rPr lang="en-US" altLang="ar-LY" sz="4000" i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en-US" altLang="ar-LY" sz="2800" i="1" dirty="0" smtClean="0">
                <a:solidFill>
                  <a:schemeClr val="tx1"/>
                </a:solidFill>
                <a:latin typeface="Garamond" pitchFamily="18" charset="0"/>
              </a:rPr>
              <a:t>contrast  CT scan pelvis axial                    MRI  T2  axial </a:t>
            </a:r>
            <a:r>
              <a:rPr lang="en-US" altLang="ar-LY" sz="2800" i="1" dirty="0" smtClean="0">
                <a:solidFill>
                  <a:schemeClr val="tx1"/>
                </a:solidFill>
              </a:rPr>
              <a:t> </a:t>
            </a:r>
            <a:endParaRPr lang="en-US" altLang="ar-LY" sz="4000" i="1" dirty="0" smtClean="0">
              <a:solidFill>
                <a:schemeClr val="tx1"/>
              </a:solidFill>
            </a:endParaRPr>
          </a:p>
        </p:txBody>
      </p:sp>
      <p:pic>
        <p:nvPicPr>
          <p:cNvPr id="44035" name="Picture 4" descr="TCC  CT co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571744"/>
            <a:ext cx="4569284" cy="375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5" descr="TCC  MRI 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571744"/>
            <a:ext cx="4143372" cy="375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AutoShape 6"/>
          <p:cNvSpPr>
            <a:spLocks noChangeArrowheads="1"/>
          </p:cNvSpPr>
          <p:nvPr/>
        </p:nvSpPr>
        <p:spPr bwMode="auto">
          <a:xfrm>
            <a:off x="6143636" y="4071942"/>
            <a:ext cx="360363" cy="647700"/>
          </a:xfrm>
          <a:prstGeom prst="upArrow">
            <a:avLst>
              <a:gd name="adj1" fmla="val 50000"/>
              <a:gd name="adj2" fmla="val 4493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  <p:sp>
        <p:nvSpPr>
          <p:cNvPr id="44038" name="AutoShape 7"/>
          <p:cNvSpPr>
            <a:spLocks noChangeArrowheads="1"/>
          </p:cNvSpPr>
          <p:nvPr/>
        </p:nvSpPr>
        <p:spPr bwMode="auto">
          <a:xfrm>
            <a:off x="2627313" y="4149725"/>
            <a:ext cx="576262" cy="287338"/>
          </a:xfrm>
          <a:prstGeom prst="lef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2870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PROSTATE </a:t>
            </a:r>
            <a:endParaRPr lang="ar-LY" sz="3600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00728"/>
          </a:xfrm>
        </p:spPr>
        <p:txBody>
          <a:bodyPr>
            <a:normAutofit fontScale="92500" lnSpcReduction="10000"/>
          </a:bodyPr>
          <a:lstStyle/>
          <a:p>
            <a:pPr algn="l"/>
            <a:endParaRPr lang="en-US" dirty="0" smtClean="0"/>
          </a:p>
          <a:p>
            <a:pPr algn="l"/>
            <a:r>
              <a:rPr lang="en-US" sz="36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Benign Prostate Hypertrophy</a:t>
            </a:r>
          </a:p>
          <a:p>
            <a:pPr algn="l"/>
            <a:endParaRPr lang="ar-LY" sz="3600" dirty="0" smtClean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l"/>
            <a:r>
              <a:rPr lang="en-US" sz="36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Prostate cancer</a:t>
            </a:r>
            <a:endParaRPr lang="ar-LY" sz="3600" dirty="0" smtClean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 </a:t>
            </a:r>
            <a:r>
              <a:rPr lang="en-US" altLang="ar-LY" sz="3000" b="1" i="1" dirty="0" smtClean="0">
                <a:latin typeface="Garamond" pitchFamily="18" charset="0"/>
              </a:rPr>
              <a:t>- </a:t>
            </a:r>
            <a:r>
              <a:rPr lang="en-US" altLang="ar-LY" sz="3000" b="1" i="1" dirty="0" smtClean="0">
                <a:solidFill>
                  <a:srgbClr val="92D050"/>
                </a:solidFill>
                <a:latin typeface="Garamond" pitchFamily="18" charset="0"/>
              </a:rPr>
              <a:t>Prostate</a:t>
            </a:r>
            <a:r>
              <a:rPr lang="en-US" altLang="ar-LY" sz="3000" b="1" i="1" dirty="0" smtClean="0">
                <a:latin typeface="Garamond" pitchFamily="18" charset="0"/>
              </a:rPr>
              <a:t>  gland  is  part of male reproductive system.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-  Anatomical location: the gland is inverted pyramid that surrounds the proximal urethra</a:t>
            </a:r>
          </a:p>
          <a:p>
            <a:pPr algn="l">
              <a:buNone/>
            </a:pPr>
            <a:r>
              <a:rPr lang="en-US" altLang="ar-LY" sz="3000" b="1" i="1" dirty="0" smtClean="0">
                <a:latin typeface="Garamond" pitchFamily="18" charset="0"/>
              </a:rPr>
              <a:t>- Typical weighs  is 20-40 gm “young adult” with 70% glandular tissue &amp; 30% </a:t>
            </a:r>
            <a:r>
              <a:rPr lang="en-US" altLang="ar-LY" sz="3000" b="1" i="1" dirty="0" err="1" smtClean="0">
                <a:latin typeface="Garamond" pitchFamily="18" charset="0"/>
              </a:rPr>
              <a:t>fibromascular</a:t>
            </a:r>
            <a:r>
              <a:rPr lang="en-US" altLang="ar-LY" sz="3000" b="1" i="1" dirty="0" smtClean="0">
                <a:latin typeface="Garamond" pitchFamily="18" charset="0"/>
              </a:rPr>
              <a:t> tissue ” </a:t>
            </a:r>
            <a:r>
              <a:rPr lang="en-US" altLang="ar-LY" sz="3000" b="1" i="1" dirty="0" err="1" smtClean="0">
                <a:latin typeface="Garamond" pitchFamily="18" charset="0"/>
              </a:rPr>
              <a:t>stroma</a:t>
            </a:r>
            <a:r>
              <a:rPr lang="en-US" altLang="ar-LY" sz="3000" b="1" i="1" dirty="0" smtClean="0">
                <a:latin typeface="Garamond" pitchFamily="18" charset="0"/>
              </a:rPr>
              <a:t>”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- </a:t>
            </a:r>
            <a:r>
              <a:rPr lang="en-US" altLang="ar-LY" sz="3000" b="1" i="1" dirty="0" smtClean="0">
                <a:solidFill>
                  <a:srgbClr val="92D050"/>
                </a:solidFill>
                <a:latin typeface="Garamond" pitchFamily="18" charset="0"/>
              </a:rPr>
              <a:t>composed of 3 zones </a:t>
            </a:r>
            <a:r>
              <a:rPr lang="en-US" altLang="ar-LY" sz="3000" b="1" i="1" dirty="0" smtClean="0">
                <a:latin typeface="Garamond" pitchFamily="18" charset="0"/>
              </a:rPr>
              <a:t>: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      1. peripheral zone  70% of total prostate volume &amp; surround the distal urethra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      2. central zone 25% contain ejaculatory ducts 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      3. transition zone 5% closed to proximal urethra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- </a:t>
            </a:r>
            <a:r>
              <a:rPr lang="en-US" altLang="ar-LY" sz="3000" b="1" i="1" dirty="0" smtClean="0">
                <a:solidFill>
                  <a:srgbClr val="FF0000"/>
                </a:solidFill>
                <a:latin typeface="Garamond" pitchFamily="18" charset="0"/>
              </a:rPr>
              <a:t>Radiological assessment: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USS:  </a:t>
            </a:r>
            <a:r>
              <a:rPr lang="en-US" altLang="ar-LY" sz="3000" b="1" i="1" dirty="0" err="1" smtClean="0">
                <a:latin typeface="Garamond" pitchFamily="18" charset="0"/>
              </a:rPr>
              <a:t>transabdominal</a:t>
            </a:r>
            <a:r>
              <a:rPr lang="en-US" altLang="ar-LY" sz="3000" b="1" i="1" dirty="0" smtClean="0">
                <a:latin typeface="Garamond" pitchFamily="18" charset="0"/>
              </a:rPr>
              <a:t>/</a:t>
            </a:r>
            <a:r>
              <a:rPr lang="en-US" altLang="ar-LY" sz="3000" b="1" i="1" dirty="0" err="1" smtClean="0">
                <a:latin typeface="Garamond" pitchFamily="18" charset="0"/>
              </a:rPr>
              <a:t>transrectal</a:t>
            </a:r>
            <a:r>
              <a:rPr lang="en-US" altLang="ar-LY" sz="3000" b="1" i="1" dirty="0" smtClean="0">
                <a:latin typeface="Garamond" pitchFamily="18" charset="0"/>
              </a:rPr>
              <a:t>: uniform low echo.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CT scan: poor in anatomy &amp; pathology location,  but used in metastatic staging of ca. prostate </a:t>
            </a:r>
          </a:p>
          <a:p>
            <a:pPr algn="l"/>
            <a:r>
              <a:rPr lang="en-US" altLang="ar-LY" sz="3000" b="1" i="1" dirty="0" smtClean="0">
                <a:latin typeface="Garamond" pitchFamily="18" charset="0"/>
              </a:rPr>
              <a:t>MRI: modality of choice  </a:t>
            </a:r>
            <a:r>
              <a:rPr lang="en-US" dirty="0" smtClean="0"/>
              <a:t> 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Benign Prostate Hypertrophy</a:t>
            </a:r>
            <a:br>
              <a:rPr lang="en-US" sz="48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48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BPH</a:t>
            </a:r>
            <a:endParaRPr lang="ar-LY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428736"/>
            <a:ext cx="8472518" cy="4895864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dirty="0" smtClean="0"/>
              <a:t>-</a:t>
            </a:r>
            <a:r>
              <a:rPr lang="en-US" altLang="ar-LY" b="1" i="1" dirty="0" smtClean="0">
                <a:latin typeface="Garamond" pitchFamily="18" charset="0"/>
              </a:rPr>
              <a:t> common  in elderly male &amp;  major cause of UB outflow obstruction.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is benign increase in the glandular &amp; stromal cells “hyperplasia “ of transition &amp; central zones 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elderly pt. c/o poor stream urine, frequency &amp; uncompleted U.B emptying, UTI, urine retention, VUR 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USS : increase in volume &gt;40gm, enlarged central gland, </a:t>
            </a:r>
            <a:r>
              <a:rPr lang="en-US" altLang="ar-LY" b="1" i="1" dirty="0" err="1" smtClean="0">
                <a:latin typeface="Garamond" pitchFamily="18" charset="0"/>
              </a:rPr>
              <a:t>hypoechoic</a:t>
            </a:r>
            <a:r>
              <a:rPr lang="en-US" altLang="ar-LY" b="1" i="1" dirty="0" smtClean="0">
                <a:latin typeface="Garamond" pitchFamily="18" charset="0"/>
              </a:rPr>
              <a:t> or mixed echo., calcification &amp; residual urine in post-</a:t>
            </a:r>
            <a:r>
              <a:rPr lang="en-US" altLang="ar-LY" b="1" i="1" dirty="0" err="1" smtClean="0">
                <a:latin typeface="Garamond" pitchFamily="18" charset="0"/>
              </a:rPr>
              <a:t>micturating</a:t>
            </a:r>
            <a:r>
              <a:rPr lang="en-US" altLang="ar-LY" b="1" i="1" dirty="0" smtClean="0">
                <a:latin typeface="Garamond" pitchFamily="18" charset="0"/>
              </a:rPr>
              <a:t> phase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IVU: UB  </a:t>
            </a:r>
            <a:r>
              <a:rPr lang="en-US" altLang="ar-LY" b="1" i="1" dirty="0" err="1" smtClean="0">
                <a:latin typeface="Garamond" pitchFamily="18" charset="0"/>
              </a:rPr>
              <a:t>diverticulosis</a:t>
            </a:r>
            <a:r>
              <a:rPr lang="en-US" altLang="ar-LY" b="1" i="1" dirty="0" smtClean="0">
                <a:latin typeface="Garamond" pitchFamily="18" charset="0"/>
              </a:rPr>
              <a:t> due to outflow </a:t>
            </a:r>
            <a:r>
              <a:rPr lang="en-US" altLang="ar-LY" b="1" i="1" dirty="0" err="1" smtClean="0">
                <a:latin typeface="Garamond" pitchFamily="18" charset="0"/>
              </a:rPr>
              <a:t>obst</a:t>
            </a:r>
            <a:r>
              <a:rPr lang="en-US" altLang="ar-LY" b="1" i="1" dirty="0" smtClean="0">
                <a:latin typeface="Garamond" pitchFamily="18" charset="0"/>
              </a:rPr>
              <a:t>. 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MRI : enlarged central zone</a:t>
            </a:r>
            <a:endParaRPr lang="ar-LY" altLang="ar-LY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Normal MRI anatomy of Prostate gland</a:t>
            </a:r>
            <a:br>
              <a:rPr lang="en-US" sz="4000" dirty="0" smtClean="0"/>
            </a:br>
            <a:r>
              <a:rPr lang="en-US" sz="4000" dirty="0" smtClean="0"/>
              <a:t>T2 </a:t>
            </a:r>
            <a:r>
              <a:rPr lang="en-US" sz="4000" smtClean="0"/>
              <a:t>coronal                  </a:t>
            </a:r>
            <a:r>
              <a:rPr lang="en-US" sz="4000" dirty="0" smtClean="0"/>
              <a:t>T2 </a:t>
            </a:r>
            <a:r>
              <a:rPr lang="en-US" sz="4000" dirty="0" err="1" smtClean="0"/>
              <a:t>sagittal</a:t>
            </a:r>
            <a:endParaRPr lang="ar-LY" sz="4000" dirty="0"/>
          </a:p>
        </p:txBody>
      </p:sp>
      <p:pic>
        <p:nvPicPr>
          <p:cNvPr id="4" name="عنصر نائب للمحتوى 3" descr="PROSTATE NORMAL MR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744331"/>
            <a:ext cx="3000396" cy="2933721"/>
          </a:xfrm>
        </p:spPr>
      </p:pic>
      <p:pic>
        <p:nvPicPr>
          <p:cNvPr id="5" name="صورة 4" descr="PROSTATE NORMAL MRI SAGITTA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214554"/>
            <a:ext cx="3926104" cy="4408994"/>
          </a:xfrm>
          <a:prstGeom prst="rect">
            <a:avLst/>
          </a:prstGeom>
        </p:spPr>
      </p:pic>
      <p:pic>
        <p:nvPicPr>
          <p:cNvPr id="6" name="صورة 5" descr="PROSTATE NORMAL CONRONAL MR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2143116"/>
            <a:ext cx="222433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92869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BPH  USS</a:t>
            </a:r>
            <a:endParaRPr lang="ar-LY" dirty="0"/>
          </a:p>
        </p:txBody>
      </p:sp>
      <p:pic>
        <p:nvPicPr>
          <p:cNvPr id="5" name="صورة 4" descr="BPH TRANS. &amp; SAGITT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214422"/>
            <a:ext cx="5357826" cy="535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echnology\Desktop\urology\Scout+Film+Bones+Soft+tissues+Foreign+bodies+Norm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489922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BPH</a:t>
            </a:r>
            <a:br>
              <a:rPr lang="en-US" sz="4800" dirty="0" smtClean="0"/>
            </a:br>
            <a:r>
              <a:rPr lang="en-US" sz="4400" dirty="0" smtClean="0"/>
              <a:t>MRI T2 coronal      </a:t>
            </a:r>
            <a:r>
              <a:rPr lang="en-US" sz="4400" dirty="0" err="1" smtClean="0"/>
              <a:t>sagittal</a:t>
            </a:r>
            <a:r>
              <a:rPr lang="en-US" sz="4400" dirty="0" smtClean="0"/>
              <a:t>           axial </a:t>
            </a:r>
            <a:endParaRPr lang="ar-LY" sz="4400" dirty="0"/>
          </a:p>
        </p:txBody>
      </p:sp>
      <p:pic>
        <p:nvPicPr>
          <p:cNvPr id="3" name="صورة 2" descr="BPH coro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357430"/>
            <a:ext cx="3388988" cy="3388988"/>
          </a:xfrm>
          <a:prstGeom prst="rect">
            <a:avLst/>
          </a:prstGeom>
        </p:spPr>
      </p:pic>
      <p:pic>
        <p:nvPicPr>
          <p:cNvPr id="5" name="صورة 4" descr="BPH MRI axi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000240"/>
            <a:ext cx="2643206" cy="2643206"/>
          </a:xfrm>
          <a:prstGeom prst="rect">
            <a:avLst/>
          </a:prstGeom>
        </p:spPr>
      </p:pic>
      <p:pic>
        <p:nvPicPr>
          <p:cNvPr id="6" name="صورة 5" descr="BPH MRI sa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857628"/>
            <a:ext cx="3000372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Prostate cancer</a:t>
            </a:r>
            <a:endParaRPr lang="ar-LY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071546"/>
            <a:ext cx="8472518" cy="5429288"/>
          </a:xfrm>
        </p:spPr>
        <p:txBody>
          <a:bodyPr>
            <a:normAutofit fontScale="92500"/>
          </a:bodyPr>
          <a:lstStyle/>
          <a:p>
            <a:pPr algn="l">
              <a:lnSpc>
                <a:spcPct val="90000"/>
              </a:lnSpc>
            </a:pPr>
            <a:r>
              <a:rPr lang="en-US" dirty="0" smtClean="0"/>
              <a:t>- </a:t>
            </a:r>
            <a:r>
              <a:rPr lang="en-US" altLang="ar-LY" b="1" i="1" dirty="0" smtClean="0">
                <a:latin typeface="Garamond" pitchFamily="18" charset="0"/>
              </a:rPr>
              <a:t>disease of elderly age men. 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-2</a:t>
            </a:r>
            <a:r>
              <a:rPr lang="en-US" altLang="ar-LY" b="1" i="1" baseline="30000" dirty="0" smtClean="0">
                <a:latin typeface="Garamond" pitchFamily="18" charset="0"/>
              </a:rPr>
              <a:t>nd</a:t>
            </a:r>
            <a:r>
              <a:rPr lang="en-US" altLang="ar-LY" b="1" i="1" dirty="0" smtClean="0">
                <a:latin typeface="Garamond" pitchFamily="18" charset="0"/>
              </a:rPr>
              <a:t> most common fatal men malignancy 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prostatic </a:t>
            </a:r>
            <a:r>
              <a:rPr lang="en-US" altLang="ar-LY" b="1" i="1" dirty="0" err="1" smtClean="0">
                <a:latin typeface="Garamond" pitchFamily="18" charset="0"/>
              </a:rPr>
              <a:t>adenocarcinoma</a:t>
            </a:r>
            <a:r>
              <a:rPr lang="en-US" altLang="ar-LY" b="1" i="1" dirty="0" smtClean="0">
                <a:latin typeface="Garamond" pitchFamily="18" charset="0"/>
              </a:rPr>
              <a:t> is the commonest type.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clinical presentation: urinary symptoms, raised prostate specific antigen PSA.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metastasis to bone 90% (</a:t>
            </a:r>
            <a:r>
              <a:rPr lang="en-US" altLang="ar-LY" b="1" i="1" dirty="0" err="1" smtClean="0">
                <a:latin typeface="Garamond" pitchFamily="18" charset="0"/>
              </a:rPr>
              <a:t>osteoblastic</a:t>
            </a:r>
            <a:r>
              <a:rPr lang="en-US" altLang="ar-LY" b="1" i="1" dirty="0" smtClean="0">
                <a:latin typeface="Garamond" pitchFamily="18" charset="0"/>
              </a:rPr>
              <a:t> &amp; </a:t>
            </a:r>
            <a:r>
              <a:rPr lang="en-US" altLang="ar-LY" b="1" i="1" dirty="0" err="1" smtClean="0">
                <a:latin typeface="Garamond" pitchFamily="18" charset="0"/>
              </a:rPr>
              <a:t>lytic</a:t>
            </a:r>
            <a:r>
              <a:rPr lang="en-US" altLang="ar-LY" b="1" i="1" dirty="0" smtClean="0">
                <a:latin typeface="Garamond" pitchFamily="18" charset="0"/>
              </a:rPr>
              <a:t> ), lung &amp; liver.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USS :  trans-rectal </a:t>
            </a:r>
            <a:r>
              <a:rPr lang="en-US" altLang="ar-LY" b="1" i="1" dirty="0" err="1" smtClean="0">
                <a:latin typeface="Garamond" pitchFamily="18" charset="0"/>
              </a:rPr>
              <a:t>uss</a:t>
            </a:r>
            <a:r>
              <a:rPr lang="en-US" altLang="ar-LY" b="1" i="1" dirty="0" smtClean="0">
                <a:latin typeface="Garamond" pitchFamily="18" charset="0"/>
              </a:rPr>
              <a:t> is the initial modality  for diagnosis &amp; </a:t>
            </a:r>
            <a:r>
              <a:rPr lang="ar-LY" altLang="ar-LY" b="1" i="1" dirty="0" smtClean="0">
                <a:latin typeface="Garamond" pitchFamily="18" charset="0"/>
              </a:rPr>
              <a:t> </a:t>
            </a:r>
            <a:r>
              <a:rPr lang="en-US" altLang="ar-LY" b="1" i="1" dirty="0" smtClean="0">
                <a:latin typeface="Garamond" pitchFamily="18" charset="0"/>
              </a:rPr>
              <a:t>biopsy guide 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appears as: peripheral zone is </a:t>
            </a:r>
            <a:r>
              <a:rPr lang="en-US" altLang="ar-LY" b="1" i="1" dirty="0" err="1" smtClean="0">
                <a:latin typeface="Garamond" pitchFamily="18" charset="0"/>
              </a:rPr>
              <a:t>hypoechoic</a:t>
            </a:r>
            <a:r>
              <a:rPr lang="en-US" altLang="ar-LY" b="1" i="1" dirty="0" smtClean="0">
                <a:latin typeface="Garamond" pitchFamily="18" charset="0"/>
              </a:rPr>
              <a:t> or high echo.,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</a:t>
            </a:r>
            <a:r>
              <a:rPr lang="en-US" altLang="ar-LY" b="1" i="1" dirty="0" smtClean="0">
                <a:solidFill>
                  <a:srgbClr val="FF0000"/>
                </a:solidFill>
                <a:latin typeface="Garamond" pitchFamily="18" charset="0"/>
              </a:rPr>
              <a:t>CT scan </a:t>
            </a:r>
            <a:r>
              <a:rPr lang="en-US" altLang="ar-LY" b="1" i="1" dirty="0" smtClean="0">
                <a:latin typeface="Garamond" pitchFamily="18" charset="0"/>
              </a:rPr>
              <a:t>: staging for distant metastasis in  bone, lungs &amp; liver.</a:t>
            </a:r>
          </a:p>
          <a:p>
            <a:pPr algn="l">
              <a:lnSpc>
                <a:spcPct val="90000"/>
              </a:lnSpc>
            </a:pPr>
            <a:r>
              <a:rPr lang="en-US" altLang="ar-LY" b="1" i="1" dirty="0" smtClean="0">
                <a:latin typeface="Garamond" pitchFamily="18" charset="0"/>
              </a:rPr>
              <a:t>- </a:t>
            </a:r>
            <a:r>
              <a:rPr lang="en-US" altLang="ar-LY" b="1" i="1" dirty="0" smtClean="0">
                <a:solidFill>
                  <a:srgbClr val="FF0000"/>
                </a:solidFill>
                <a:latin typeface="Garamond" pitchFamily="18" charset="0"/>
              </a:rPr>
              <a:t>MRI </a:t>
            </a:r>
            <a:r>
              <a:rPr lang="en-US" altLang="ar-LY" b="1" i="1" dirty="0" smtClean="0">
                <a:latin typeface="Garamond" pitchFamily="18" charset="0"/>
              </a:rPr>
              <a:t>: </a:t>
            </a:r>
            <a:r>
              <a:rPr lang="en-US" altLang="ar-LY" b="1" i="1" dirty="0" smtClean="0">
                <a:solidFill>
                  <a:srgbClr val="FFC000"/>
                </a:solidFill>
                <a:latin typeface="Garamond" pitchFamily="18" charset="0"/>
              </a:rPr>
              <a:t>modality of choice for localization &amp; local tumor </a:t>
            </a:r>
            <a:r>
              <a:rPr lang="en-US" altLang="ar-LY" b="1" i="1" dirty="0" smtClean="0">
                <a:latin typeface="Garamond" pitchFamily="18" charset="0"/>
              </a:rPr>
              <a:t>staging &amp; local </a:t>
            </a:r>
            <a:r>
              <a:rPr lang="en-US" altLang="ar-LY" b="1" i="1" dirty="0" err="1" smtClean="0">
                <a:latin typeface="Garamond" pitchFamily="18" charset="0"/>
              </a:rPr>
              <a:t>lymphadenopathy</a:t>
            </a:r>
            <a:r>
              <a:rPr lang="en-US" altLang="ar-LY" b="1" i="1" dirty="0" smtClean="0">
                <a:latin typeface="Garamond" pitchFamily="18" charset="0"/>
              </a:rPr>
              <a:t> . “ tumor appears as mixed signal at peripheral zone”</a:t>
            </a:r>
            <a:endParaRPr lang="ar-LY" altLang="ar-LY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071570"/>
          </a:xfrm>
        </p:spPr>
        <p:txBody>
          <a:bodyPr/>
          <a:lstStyle/>
          <a:p>
            <a:pPr algn="ctr"/>
            <a:r>
              <a:rPr lang="en-US" dirty="0" smtClean="0"/>
              <a:t>Prostate ca. MRI</a:t>
            </a:r>
            <a:endParaRPr lang="ar-LY" dirty="0"/>
          </a:p>
        </p:txBody>
      </p:sp>
      <p:pic>
        <p:nvPicPr>
          <p:cNvPr id="3" name="صورة 2" descr="prostate ca MRI 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500174"/>
            <a:ext cx="5604965" cy="514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fedf7594b4f964e8248ff5c308c27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1771</TotalTime>
  <Words>2954</Words>
  <Application>Microsoft Office PowerPoint</Application>
  <PresentationFormat>عرض على الشاشة (3:4)‏</PresentationFormat>
  <Paragraphs>311</Paragraphs>
  <Slides>93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93</vt:i4>
      </vt:variant>
    </vt:vector>
  </HeadingPairs>
  <TitlesOfParts>
    <vt:vector size="103" baseType="lpstr">
      <vt:lpstr>Arial</vt:lpstr>
      <vt:lpstr>Calibri</vt:lpstr>
      <vt:lpstr>Constantia</vt:lpstr>
      <vt:lpstr>Garamond</vt:lpstr>
      <vt:lpstr>Majalla UI</vt:lpstr>
      <vt:lpstr>Times New Roman</vt:lpstr>
      <vt:lpstr>Traditional Arabic</vt:lpstr>
      <vt:lpstr>Wingdings</vt:lpstr>
      <vt:lpstr>Wingdings 2</vt:lpstr>
      <vt:lpstr>تدفق</vt:lpstr>
      <vt:lpstr>Good   morning </vt:lpstr>
      <vt:lpstr>Radiology of Urinary  System. Presented by : Dr. Aliya  Shemisa.</vt:lpstr>
      <vt:lpstr>URINARY TRACT SYSTEM</vt:lpstr>
      <vt:lpstr>عرض تقديمي في PowerPoint</vt:lpstr>
      <vt:lpstr>1. IntraVenous Urogram (IVU)</vt:lpstr>
      <vt:lpstr>عرض تقديمي في PowerPoint</vt:lpstr>
      <vt:lpstr> Contra-indication of contrast media </vt:lpstr>
      <vt:lpstr>عرض تقديمي في PowerPoint</vt:lpstr>
      <vt:lpstr>عرض تقديمي في PowerPoint</vt:lpstr>
      <vt:lpstr>عرض تقديمي في PowerPoint</vt:lpstr>
      <vt:lpstr>IVU normal anatomy  nephrogram                                 5 mints</vt:lpstr>
      <vt:lpstr>2. Cystogram &amp; Voiding cystourethrogram (VCUG)</vt:lpstr>
      <vt:lpstr>عرض تقديمي في PowerPoint</vt:lpstr>
      <vt:lpstr>عرض تقديمي في PowerPoint</vt:lpstr>
      <vt:lpstr>Cystogram &amp; VCUG in male urethra Oblique view  </vt:lpstr>
      <vt:lpstr>3. Ascending urothrogram</vt:lpstr>
      <vt:lpstr>عرض تقديمي في PowerPoint</vt:lpstr>
      <vt:lpstr>Normal renal anatomy in Cross section CT scan Renal excretory phase</vt:lpstr>
      <vt:lpstr>Urinary tract obstruction &amp; renal stones.</vt:lpstr>
      <vt:lpstr>Renal colic &amp; acute flank pain </vt:lpstr>
      <vt:lpstr>Renal  calculi (renal stone)</vt:lpstr>
      <vt:lpstr>عرض تقديمي في PowerPoint</vt:lpstr>
      <vt:lpstr>Renal calculus (stone)   USS                  KUB    </vt:lpstr>
      <vt:lpstr>عرض تقديمي في PowerPoint</vt:lpstr>
      <vt:lpstr>Staghorn  renal stone</vt:lpstr>
      <vt:lpstr>Stone at uretrovesicle junction (VUJ) CTU</vt:lpstr>
      <vt:lpstr>Urinary bladder stone (UB stone)  KUB                                             non contrast CT axial view  </vt:lpstr>
      <vt:lpstr>    Jack stone of U.B</vt:lpstr>
      <vt:lpstr>     Genitourinary disease and anomaly in pediatrics       1. Renal agenesis.          2. Renal hypoplesia. 3.Renal ectopia                 4. Horse shoe kidney.  5. Duplicate collecting system.  </vt:lpstr>
      <vt:lpstr>Normal kidney appearance in:  IVU                       CT scan excretory phase </vt:lpstr>
      <vt:lpstr>عرض تقديمي في PowerPoint</vt:lpstr>
      <vt:lpstr>Normal renal anatomy in Cross section CT scan Renal excretory phase</vt:lpstr>
      <vt:lpstr>1.  Renal agenesis or  atresia</vt:lpstr>
      <vt:lpstr>Renal agenesis  IVU             contrast CT coronal         contrast CT. axial</vt:lpstr>
      <vt:lpstr>2. Renal  hypoplasia.</vt:lpstr>
      <vt:lpstr>Renal hypoplasia  IVU                                      contrast  CT scan </vt:lpstr>
      <vt:lpstr>3. Renal ectopia </vt:lpstr>
      <vt:lpstr>Cross Renal ectopia with mal-rotation IVU  Cross fused ectopia                         contrast CT scan</vt:lpstr>
      <vt:lpstr>4. Horseshoe kidney </vt:lpstr>
      <vt:lpstr>Horse shoe kidney</vt:lpstr>
      <vt:lpstr>Horseshoe kidney  normal IVU                     Horseshoe kidney IVU</vt:lpstr>
      <vt:lpstr>Horseshoe kidney  non contrast axial                   contrast CT scan coronal  DMS isotopescan</vt:lpstr>
      <vt:lpstr>Normal shape kidneys          horseshoe  kidney in CT scan </vt:lpstr>
      <vt:lpstr>  5. Duplicate collecting system  Double moiety  </vt:lpstr>
      <vt:lpstr>عرض تقديمي في PowerPoint</vt:lpstr>
      <vt:lpstr>عرض تقديمي في PowerPoint</vt:lpstr>
      <vt:lpstr>   USS of  non complicated Duplicated  collecting system</vt:lpstr>
      <vt:lpstr>USS of duplicated collecting system with upper moiety hydronephrosis” complicated “</vt:lpstr>
      <vt:lpstr>Duplicate collecting system IVU  ( uncompleted duplicated Y shape ureter)      dropping Lily sign</vt:lpstr>
      <vt:lpstr>Duplicate collecting system coronal CT scan                    3D CT </vt:lpstr>
      <vt:lpstr>Vesico-ureteric Reflux (VUR) and  post. Urethral valve ( PUV)</vt:lpstr>
      <vt:lpstr>عرض تقديمي في PowerPoint</vt:lpstr>
      <vt:lpstr>illustrated diagram of grades of  VUR </vt:lpstr>
      <vt:lpstr>Vesicoureteric reflux VUR VCUG  reflux grade I              VCUG reflux grade V</vt:lpstr>
      <vt:lpstr>      Posterior urethral valve PUV  </vt:lpstr>
      <vt:lpstr>عرض تقديمي في PowerPoint</vt:lpstr>
      <vt:lpstr>Renal lesions and urothelial tumors </vt:lpstr>
      <vt:lpstr>Renal  cysts.</vt:lpstr>
      <vt:lpstr>عرض تقديمي في PowerPoint</vt:lpstr>
      <vt:lpstr>USS  images of simple renal cyst</vt:lpstr>
      <vt:lpstr>Complicated renal cyst </vt:lpstr>
      <vt:lpstr>Renal  cysts. CT scan                     MRI  T2</vt:lpstr>
      <vt:lpstr> Polycystic kidney disease  (PCKD )</vt:lpstr>
      <vt:lpstr>عرض تقديمي في PowerPoint</vt:lpstr>
      <vt:lpstr>USS  ADPKD  adults             USS ARPKD children</vt:lpstr>
      <vt:lpstr>Polycystic kidney disease (PCKD )  IN CHILDREN CT scan coronal view                                                 IVU        </vt:lpstr>
      <vt:lpstr>Adult Polycystic kidney disease (PCKD ) contrast CT coronal &amp; axial                     MRI T2 coronal </vt:lpstr>
      <vt:lpstr>PANILESS HAEMATURIA</vt:lpstr>
      <vt:lpstr>Renal cell carcinoma (RCC)</vt:lpstr>
      <vt:lpstr>عرض تقديمي في PowerPoint</vt:lpstr>
      <vt:lpstr>عرض تقديمي في PowerPoint</vt:lpstr>
      <vt:lpstr>RCC contrast CT.                                                                   USS                                       USS                                             </vt:lpstr>
      <vt:lpstr>Renal cell ca. (RCC) contrast CT scan axial                     contrast CT scan  coronal  </vt:lpstr>
      <vt:lpstr>ADRENAL GLAND IMAGES</vt:lpstr>
      <vt:lpstr> CT scan of adrenal gland  </vt:lpstr>
      <vt:lpstr>CT scan adrenal gland Rt. Adenoma low dense             Lt. metastasis heterogeneous +central </vt:lpstr>
      <vt:lpstr>عرض تقديمي في PowerPoint</vt:lpstr>
      <vt:lpstr>Lower Urinary Tract pathology </vt:lpstr>
      <vt:lpstr>Urinary bladder diverticulum </vt:lpstr>
      <vt:lpstr>UB  diverticulum cystogram</vt:lpstr>
      <vt:lpstr>Transitional cell carcinoma (TCC)</vt:lpstr>
      <vt:lpstr>عرض تقديمي في PowerPoint</vt:lpstr>
      <vt:lpstr>Renal  TCC IVU                              USS     </vt:lpstr>
      <vt:lpstr> U. Bladder TCC  contrast  CT scan pelvis axial                    MRI  T2  axial  </vt:lpstr>
      <vt:lpstr>PROSTATE </vt:lpstr>
      <vt:lpstr>عرض تقديمي في PowerPoint</vt:lpstr>
      <vt:lpstr>Benign Prostate Hypertrophy BPH</vt:lpstr>
      <vt:lpstr>Normal MRI anatomy of Prostate gland T2 coronal                  T2 sagittal</vt:lpstr>
      <vt:lpstr>BPH  USS</vt:lpstr>
      <vt:lpstr>BPH MRI T2 coronal      sagittal           axial </vt:lpstr>
      <vt:lpstr>Prostate cancer</vt:lpstr>
      <vt:lpstr>Prostate ca. MRI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Urinary  System.</dc:title>
  <dc:creator>Dr. ALIYA  SHEMISA</dc:creator>
  <cp:lastModifiedBy>ALYA ABULGASIM</cp:lastModifiedBy>
  <cp:revision>690</cp:revision>
  <dcterms:created xsi:type="dcterms:W3CDTF">2016-08-10T17:32:22Z</dcterms:created>
  <dcterms:modified xsi:type="dcterms:W3CDTF">2020-09-06T17:35:25Z</dcterms:modified>
</cp:coreProperties>
</file>