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6" r:id="rId9"/>
    <p:sldId id="267" r:id="rId10"/>
    <p:sldId id="279" r:id="rId11"/>
    <p:sldId id="278" r:id="rId12"/>
    <p:sldId id="271" r:id="rId13"/>
    <p:sldId id="269" r:id="rId14"/>
    <p:sldId id="272" r:id="rId15"/>
    <p:sldId id="280" r:id="rId16"/>
    <p:sldId id="273" r:id="rId17"/>
    <p:sldId id="284" r:id="rId18"/>
    <p:sldId id="281" r:id="rId19"/>
    <p:sldId id="276" r:id="rId20"/>
    <p:sldId id="282" r:id="rId21"/>
    <p:sldId id="283" r:id="rId22"/>
    <p:sldId id="277" r:id="rId23"/>
    <p:sldId id="285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FDCD4-AD42-4FD2-ABB6-8A0DC76D27D8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0BDE8-2441-41DB-B574-F63356910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288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FDCD4-AD42-4FD2-ABB6-8A0DC76D27D8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0BDE8-2441-41DB-B574-F63356910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343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FDCD4-AD42-4FD2-ABB6-8A0DC76D27D8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0BDE8-2441-41DB-B574-F63356910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26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FDCD4-AD42-4FD2-ABB6-8A0DC76D27D8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0BDE8-2441-41DB-B574-F63356910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430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FDCD4-AD42-4FD2-ABB6-8A0DC76D27D8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0BDE8-2441-41DB-B574-F63356910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042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FDCD4-AD42-4FD2-ABB6-8A0DC76D27D8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0BDE8-2441-41DB-B574-F63356910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595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FDCD4-AD42-4FD2-ABB6-8A0DC76D27D8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0BDE8-2441-41DB-B574-F63356910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760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FDCD4-AD42-4FD2-ABB6-8A0DC76D27D8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0BDE8-2441-41DB-B574-F63356910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625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FDCD4-AD42-4FD2-ABB6-8A0DC76D27D8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0BDE8-2441-41DB-B574-F63356910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507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FDCD4-AD42-4FD2-ABB6-8A0DC76D27D8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0BDE8-2441-41DB-B574-F63356910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880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FDCD4-AD42-4FD2-ABB6-8A0DC76D27D8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0BDE8-2441-41DB-B574-F63356910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35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FDCD4-AD42-4FD2-ABB6-8A0DC76D27D8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A0BDE8-2441-41DB-B574-F63356910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595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Pleural </a:t>
            </a:r>
            <a:r>
              <a:rPr lang="en-US" dirty="0" smtClean="0"/>
              <a:t>disorders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21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Investigations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pleural fluid microbiology 1)gram stain c/s                   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2)Afb smear and c/s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Pleural  fluid  cell count and diff cell count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Biochemstry     protein ,LDH and glu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Pathology      for malignant cells </a:t>
            </a:r>
          </a:p>
          <a:p>
            <a:pPr>
              <a:buFont typeface="Wingdings" pitchFamily="2" charset="2"/>
              <a:buChar char="ü"/>
            </a:pPr>
            <a:endParaRPr lang="en-US" dirty="0"/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Other specific pcr /ct/autoantibodies depend on case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65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8064896" cy="5688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276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92697"/>
            <a:ext cx="8496944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651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6305" y="2636912"/>
            <a:ext cx="7277880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435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060848"/>
            <a:ext cx="8064896" cy="1925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94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transudate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797152"/>
            <a:ext cx="8229600" cy="1329011"/>
          </a:xfrm>
        </p:spPr>
        <p:txBody>
          <a:bodyPr/>
          <a:lstStyle/>
          <a:p>
            <a:r>
              <a:rPr lang="en-US" dirty="0" smtClean="0"/>
              <a:t>Causes:</a:t>
            </a:r>
          </a:p>
          <a:p>
            <a:r>
              <a:rPr lang="en-US" dirty="0" smtClean="0"/>
              <a:t>Heart liver failure and nephrotic syndrome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8358187" cy="248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009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36712"/>
            <a:ext cx="8367899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224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836712"/>
            <a:ext cx="5301381" cy="5564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943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en-US" dirty="0" smtClean="0"/>
              <a:t>exudate</a:t>
            </a:r>
            <a:endParaRPr lang="en-US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5700364"/>
              </p:ext>
            </p:extLst>
          </p:nvPr>
        </p:nvGraphicFramePr>
        <p:xfrm>
          <a:off x="323526" y="1196750"/>
          <a:ext cx="8496944" cy="54443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6351"/>
                <a:gridCol w="1726351"/>
                <a:gridCol w="1726351"/>
                <a:gridCol w="1726351"/>
                <a:gridCol w="1591540"/>
              </a:tblGrid>
              <a:tr h="80080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Appearance</a:t>
                      </a:r>
                      <a:r>
                        <a:rPr lang="en-GB" baseline="0" dirty="0" smtClean="0"/>
                        <a:t> of  fluid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Type of fluid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Predominant cells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Other DX</a:t>
                      </a:r>
                      <a:r>
                        <a:rPr lang="en-GB" baseline="0" dirty="0" smtClean="0"/>
                        <a:t> feature</a:t>
                      </a:r>
                      <a:endParaRPr lang="en-GB" dirty="0"/>
                    </a:p>
                  </a:txBody>
                  <a:tcPr/>
                </a:tc>
              </a:tr>
              <a:tr h="1291185">
                <a:tc>
                  <a:txBody>
                    <a:bodyPr/>
                    <a:lstStyle/>
                    <a:p>
                      <a:r>
                        <a:rPr lang="en-GB" dirty="0" smtClean="0"/>
                        <a:t>TB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CLOUDY BLOODY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YELOW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Exudate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Lymphocytes-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+ TT &amp;</a:t>
                      </a:r>
                    </a:p>
                    <a:p>
                      <a:r>
                        <a:rPr lang="en-GB" dirty="0" smtClean="0"/>
                        <a:t> pl.biopsy 80%</a:t>
                      </a:r>
                      <a:endParaRPr lang="en-GB" dirty="0"/>
                    </a:p>
                  </a:txBody>
                  <a:tcPr/>
                </a:tc>
              </a:tr>
              <a:tr h="695254">
                <a:tc>
                  <a:txBody>
                    <a:bodyPr/>
                    <a:lstStyle/>
                    <a:p>
                      <a:r>
                        <a:rPr lang="en-GB" dirty="0" smtClean="0"/>
                        <a:t>Malignant</a:t>
                      </a:r>
                      <a:r>
                        <a:rPr lang="en-GB" baseline="0" dirty="0" smtClean="0"/>
                        <a:t> disease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often blood –stained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Exudate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lymphoctes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Positive pl .biopsy 40%</a:t>
                      </a:r>
                      <a:endParaRPr lang="en-GB" dirty="0"/>
                    </a:p>
                  </a:txBody>
                  <a:tcPr/>
                </a:tc>
              </a:tr>
              <a:tr h="695254">
                <a:tc>
                  <a:txBody>
                    <a:bodyPr/>
                    <a:lstStyle/>
                    <a:p>
                      <a:r>
                        <a:rPr lang="en-GB" dirty="0" smtClean="0"/>
                        <a:t>Pul. infarction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bl.stained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exudate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RBC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Source of embolism</a:t>
                      </a:r>
                      <a:endParaRPr lang="en-GB" dirty="0"/>
                    </a:p>
                  </a:txBody>
                  <a:tcPr/>
                </a:tc>
              </a:tr>
              <a:tr h="695254">
                <a:tc>
                  <a:txBody>
                    <a:bodyPr/>
                    <a:lstStyle/>
                    <a:p>
                      <a:r>
                        <a:rPr lang="en-GB" dirty="0" smtClean="0"/>
                        <a:t>Rheumatoid disease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Serous YELOW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Exudate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Lymphocyte)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RF , ANTI CCP</a:t>
                      </a:r>
                      <a:endParaRPr lang="en-GB" dirty="0"/>
                    </a:p>
                  </a:txBody>
                  <a:tcPr/>
                </a:tc>
              </a:tr>
              <a:tr h="571322">
                <a:tc>
                  <a:txBody>
                    <a:bodyPr/>
                    <a:lstStyle/>
                    <a:p>
                      <a:r>
                        <a:rPr lang="en-GB" dirty="0" smtClean="0"/>
                        <a:t>SLE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serous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Exudate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Lymph.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Anti-DNA</a:t>
                      </a:r>
                      <a:endParaRPr lang="en-GB" dirty="0"/>
                    </a:p>
                  </a:txBody>
                  <a:tcPr/>
                </a:tc>
              </a:tr>
              <a:tr h="695254">
                <a:tc>
                  <a:txBody>
                    <a:bodyPr/>
                    <a:lstStyle/>
                    <a:p>
                      <a:r>
                        <a:rPr lang="en-GB" dirty="0" smtClean="0"/>
                        <a:t>Obst.</a:t>
                      </a:r>
                      <a:r>
                        <a:rPr lang="en-GB" baseline="0" dirty="0" smtClean="0"/>
                        <a:t> of thoracic duct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Millky</a:t>
                      </a:r>
                      <a:r>
                        <a:rPr lang="en-GB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Chyle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None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Chylomicrons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150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563" y="476672"/>
            <a:ext cx="7365437" cy="5524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049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Pleural effusion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99" y="1556792"/>
            <a:ext cx="7037301" cy="5277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847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>
                <a:solidFill>
                  <a:prstClr val="black"/>
                </a:solidFill>
                <a:latin typeface="+mn-lt"/>
              </a:rPr>
              <a:t>Empyema</a:t>
            </a:r>
            <a:endParaRPr lang="en-US" dirty="0"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>
                <a:solidFill>
                  <a:prstClr val="black"/>
                </a:solidFill>
              </a:rPr>
              <a:t>Defined as pus </a:t>
            </a:r>
            <a:r>
              <a:rPr lang="en-GB" sz="2400" dirty="0">
                <a:solidFill>
                  <a:prstClr val="black"/>
                </a:solidFill>
              </a:rPr>
              <a:t>in the pleural  space </a:t>
            </a:r>
            <a:r>
              <a:rPr lang="en-GB" sz="2400" dirty="0" smtClean="0">
                <a:solidFill>
                  <a:prstClr val="black"/>
                </a:solidFill>
              </a:rPr>
              <a:t>.</a:t>
            </a:r>
          </a:p>
          <a:p>
            <a:r>
              <a:rPr lang="en-GB" sz="2400" dirty="0" smtClean="0">
                <a:solidFill>
                  <a:prstClr val="black"/>
                </a:solidFill>
              </a:rPr>
              <a:t>low ph</a:t>
            </a:r>
            <a:r>
              <a:rPr lang="en-GB" sz="2400" dirty="0">
                <a:solidFill>
                  <a:prstClr val="black"/>
                </a:solidFill>
              </a:rPr>
              <a:t/>
            </a:r>
            <a:br>
              <a:rPr lang="en-GB" sz="2400" dirty="0">
                <a:solidFill>
                  <a:prstClr val="black"/>
                </a:solidFill>
              </a:rPr>
            </a:br>
            <a:r>
              <a:rPr lang="en-GB" sz="2400" dirty="0" smtClean="0">
                <a:solidFill>
                  <a:prstClr val="black"/>
                </a:solidFill>
              </a:rPr>
              <a:t> </a:t>
            </a:r>
            <a:r>
              <a:rPr lang="en-GB" sz="2400" dirty="0">
                <a:solidFill>
                  <a:prstClr val="black"/>
                </a:solidFill>
              </a:rPr>
              <a:t>Intercostal tube &amp; iv </a:t>
            </a:r>
            <a:r>
              <a:rPr lang="en-GB" sz="2400" dirty="0" smtClean="0">
                <a:solidFill>
                  <a:prstClr val="black"/>
                </a:solidFill>
              </a:rPr>
              <a:t>antibiotic +_decortication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294AD-7F95-4DA8-9BBA-14956F66534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85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3528" y="5013176"/>
            <a:ext cx="2379507" cy="1162050"/>
          </a:xfrm>
        </p:spPr>
        <p:txBody>
          <a:bodyPr anchor="t"/>
          <a:lstStyle/>
          <a:p>
            <a:r>
              <a:rPr lang="en-US" dirty="0" smtClean="0"/>
              <a:t>CHEST TUBE  DRAINAGE </a:t>
            </a:r>
            <a:br>
              <a:rPr lang="en-US" dirty="0" smtClean="0"/>
            </a:br>
            <a:r>
              <a:rPr lang="en-US" dirty="0" smtClean="0"/>
              <a:t>SYSTEM</a:t>
            </a:r>
            <a:endParaRPr lang="en-US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294AD-7F95-4DA8-9BBA-14956F665348}" type="slidenum">
              <a:rPr lang="en-US" smtClean="0"/>
              <a:t>21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5" y="548680"/>
            <a:ext cx="2753531" cy="363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ÙØªÙØ¬Ø© Ø¨Ø­Ø« Ø§ÙØµÙØ± Ø¹Ù âªCHEST TUBEâ¬â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2203" y="411128"/>
            <a:ext cx="2788069" cy="3781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ØµÙØ±Ø© Ø°Ø§Øª ØµÙØ©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035" y="4192156"/>
            <a:ext cx="3257359" cy="2476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952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pneumothorax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74520"/>
            <a:ext cx="8010128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316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Thank 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5224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pathogenesis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 </a:t>
            </a:r>
            <a:r>
              <a:rPr lang="en-US" dirty="0"/>
              <a:t>An </a:t>
            </a:r>
            <a:r>
              <a:rPr lang="en-US" dirty="0">
                <a:solidFill>
                  <a:schemeClr val="tx2"/>
                </a:solidFill>
              </a:rPr>
              <a:t>increase in hydrostatic </a:t>
            </a:r>
            <a:r>
              <a:rPr lang="en-US" dirty="0"/>
              <a:t>pressure in the microvascular circulation (CCF</a:t>
            </a:r>
            <a:r>
              <a:rPr lang="en-US" dirty="0" smtClean="0"/>
              <a:t>).</a:t>
            </a:r>
          </a:p>
          <a:p>
            <a:r>
              <a:rPr lang="en-US" dirty="0" smtClean="0"/>
              <a:t> </a:t>
            </a:r>
            <a:r>
              <a:rPr lang="en-US" dirty="0"/>
              <a:t>A </a:t>
            </a:r>
            <a:r>
              <a:rPr lang="en-US" dirty="0">
                <a:solidFill>
                  <a:schemeClr val="tx2"/>
                </a:solidFill>
              </a:rPr>
              <a:t>decrease in oncotic pressure </a:t>
            </a:r>
            <a:r>
              <a:rPr lang="en-US" dirty="0"/>
              <a:t>in the microvascular circulation (hypoalbuminemia</a:t>
            </a:r>
            <a:r>
              <a:rPr lang="en-US" dirty="0" smtClean="0"/>
              <a:t>).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Increase </a:t>
            </a:r>
            <a:r>
              <a:rPr lang="en-US" dirty="0">
                <a:solidFill>
                  <a:schemeClr val="tx2"/>
                </a:solidFill>
              </a:rPr>
              <a:t>permeability </a:t>
            </a:r>
            <a:r>
              <a:rPr lang="en-US" dirty="0"/>
              <a:t>of the microvascular circulation (pneumonia</a:t>
            </a:r>
            <a:r>
              <a:rPr lang="en-US" dirty="0" smtClean="0"/>
              <a:t>).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Impaired </a:t>
            </a:r>
            <a:r>
              <a:rPr lang="en-US" dirty="0">
                <a:solidFill>
                  <a:schemeClr val="tx2"/>
                </a:solidFill>
              </a:rPr>
              <a:t>lymphatic </a:t>
            </a:r>
            <a:r>
              <a:rPr lang="en-US" dirty="0"/>
              <a:t>drainage from the pleural space (malignancy</a:t>
            </a:r>
            <a:r>
              <a:rPr lang="en-US" dirty="0" smtClean="0"/>
              <a:t>).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Movement</a:t>
            </a:r>
            <a:r>
              <a:rPr lang="en-US" dirty="0" smtClean="0"/>
              <a:t> </a:t>
            </a:r>
            <a:r>
              <a:rPr lang="en-US" dirty="0"/>
              <a:t>of fluid from the abdomen into the pleural space (cirrhosis)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318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57250"/>
            <a:ext cx="8424936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2055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Physical exam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decrease </a:t>
            </a:r>
            <a:r>
              <a:rPr lang="en-US" dirty="0" smtClean="0"/>
              <a:t>chest expansion </a:t>
            </a:r>
            <a:r>
              <a:rPr lang="en-US" dirty="0"/>
              <a:t>in the affected side , </a:t>
            </a:r>
            <a:r>
              <a:rPr lang="en-US" dirty="0" smtClean="0"/>
              <a:t>absent,decreased </a:t>
            </a:r>
            <a:r>
              <a:rPr lang="en-US" dirty="0"/>
              <a:t>tactile </a:t>
            </a:r>
            <a:r>
              <a:rPr lang="en-US" dirty="0" smtClean="0"/>
              <a:t>fremitus,  stony </a:t>
            </a:r>
            <a:r>
              <a:rPr lang="en-US" dirty="0"/>
              <a:t>Dullness to percussion, </a:t>
            </a:r>
            <a:r>
              <a:rPr lang="en-US" dirty="0" smtClean="0"/>
              <a:t>Decreased </a:t>
            </a:r>
            <a:r>
              <a:rPr lang="en-US" dirty="0"/>
              <a:t>breath sounds </a:t>
            </a:r>
            <a:r>
              <a:rPr lang="en-US" dirty="0" smtClean="0"/>
              <a:t> and Egophony.</a:t>
            </a:r>
            <a:endParaRPr lang="en-US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419128"/>
            <a:ext cx="3312368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29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Radiology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038350"/>
            <a:ext cx="4506583" cy="4342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96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45448"/>
            <a:ext cx="3168351" cy="6063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78696" cy="3802434"/>
          </a:xfrm>
        </p:spPr>
        <p:txBody>
          <a:bodyPr>
            <a:normAutofit/>
          </a:bodyPr>
          <a:lstStyle/>
          <a:p>
            <a:r>
              <a:rPr lang="en-US" dirty="0" smtClean="0"/>
              <a:t>or a lateral and decubitus views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79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458670"/>
            <a:ext cx="8184909" cy="6138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1279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57250"/>
            <a:ext cx="8496944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818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236</Words>
  <Application>Microsoft Office PowerPoint</Application>
  <PresentationFormat>عرض على الشاشة (3:4)‏</PresentationFormat>
  <Paragraphs>68</Paragraphs>
  <Slides>23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23</vt:i4>
      </vt:variant>
    </vt:vector>
  </HeadingPairs>
  <TitlesOfParts>
    <vt:vector size="24" baseType="lpstr">
      <vt:lpstr>نسق Office</vt:lpstr>
      <vt:lpstr>Pleural disorders</vt:lpstr>
      <vt:lpstr>Pleural effusion</vt:lpstr>
      <vt:lpstr>pathogenesis</vt:lpstr>
      <vt:lpstr>عرض تقديمي في PowerPoint</vt:lpstr>
      <vt:lpstr>Physical exam </vt:lpstr>
      <vt:lpstr>Radiology </vt:lpstr>
      <vt:lpstr>or a lateral and decubitus views</vt:lpstr>
      <vt:lpstr>عرض تقديمي في PowerPoint</vt:lpstr>
      <vt:lpstr>عرض تقديمي في PowerPoint</vt:lpstr>
      <vt:lpstr>Investigations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transudate</vt:lpstr>
      <vt:lpstr>عرض تقديمي في PowerPoint</vt:lpstr>
      <vt:lpstr>عرض تقديمي في PowerPoint</vt:lpstr>
      <vt:lpstr>exudate</vt:lpstr>
      <vt:lpstr>عرض تقديمي في PowerPoint</vt:lpstr>
      <vt:lpstr>Empyema</vt:lpstr>
      <vt:lpstr>CHEST TUBE  DRAINAGE  SYSTEM</vt:lpstr>
      <vt:lpstr>pneumothorax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Pleural disorders</dc:title>
  <dc:creator>home</dc:creator>
  <cp:lastModifiedBy>home</cp:lastModifiedBy>
  <cp:revision>12</cp:revision>
  <dcterms:created xsi:type="dcterms:W3CDTF">2019-04-10T20:42:45Z</dcterms:created>
  <dcterms:modified xsi:type="dcterms:W3CDTF">2019-04-10T21:18:57Z</dcterms:modified>
</cp:coreProperties>
</file>