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73" r:id="rId2"/>
    <p:sldMasterId id="2147483674" r:id="rId3"/>
  </p:sldMasterIdLst>
  <p:notesMasterIdLst>
    <p:notesMasterId r:id="rId14"/>
  </p:notesMasterIdLst>
  <p:sldIdLst>
    <p:sldId id="256" r:id="rId4"/>
    <p:sldId id="258" r:id="rId5"/>
    <p:sldId id="261" r:id="rId6"/>
    <p:sldId id="302" r:id="rId7"/>
    <p:sldId id="260" r:id="rId8"/>
    <p:sldId id="266" r:id="rId9"/>
    <p:sldId id="274" r:id="rId10"/>
    <p:sldId id="300" r:id="rId11"/>
    <p:sldId id="262" r:id="rId12"/>
    <p:sldId id="278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628E50D-DB52-46B0-ABC9-EBF7B676C84C}">
  <a:tblStyle styleId="{7628E50D-DB52-46B0-ABC9-EBF7B676C8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f4bd2034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f4bd2034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8f6f6f201e_0_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8f6f6f201e_0_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a1249ffcf0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a1249ffcf0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9f2cce1ec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9f2cce1ec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ac87bfb6cd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ac87bfb6cd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c87bfb6cd_0_7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c87bfb6cd_0_7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ac87bfb6cd_0_7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ac87bfb6cd_0_7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c87bfb6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ac87bfb6c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ac87bfb6cd_0_3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ac87bfb6cd_0_3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341950" y="1589075"/>
            <a:ext cx="4460100" cy="15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700"/>
              <a:buNone/>
              <a:defRPr sz="47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657400" y="3316175"/>
            <a:ext cx="3829200" cy="2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14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307500" y="218859"/>
            <a:ext cx="8376600" cy="4557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59900" y="367641"/>
            <a:ext cx="8376600" cy="4557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 hasCustomPrompt="1"/>
          </p:nvPr>
        </p:nvSpPr>
        <p:spPr>
          <a:xfrm>
            <a:off x="713250" y="1096000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 sz="9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713250" y="3011176"/>
            <a:ext cx="7717500" cy="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/>
          <p:nvPr/>
        </p:nvSpPr>
        <p:spPr>
          <a:xfrm>
            <a:off x="3682425" y="152250"/>
            <a:ext cx="4318800" cy="47385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4891050" y="1860751"/>
            <a:ext cx="28071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2" hasCustomPrompt="1"/>
          </p:nvPr>
        </p:nvSpPr>
        <p:spPr>
          <a:xfrm>
            <a:off x="4282646" y="1141594"/>
            <a:ext cx="6846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3" hasCustomPrompt="1"/>
          </p:nvPr>
        </p:nvSpPr>
        <p:spPr>
          <a:xfrm>
            <a:off x="4282646" y="2009516"/>
            <a:ext cx="6846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4"/>
          </p:nvPr>
        </p:nvSpPr>
        <p:spPr>
          <a:xfrm>
            <a:off x="4891050" y="3605801"/>
            <a:ext cx="2719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5"/>
          </p:nvPr>
        </p:nvSpPr>
        <p:spPr>
          <a:xfrm>
            <a:off x="4891050" y="1021526"/>
            <a:ext cx="2719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6"/>
          </p:nvPr>
        </p:nvSpPr>
        <p:spPr>
          <a:xfrm>
            <a:off x="4891050" y="2737876"/>
            <a:ext cx="27195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7" hasCustomPrompt="1"/>
          </p:nvPr>
        </p:nvSpPr>
        <p:spPr>
          <a:xfrm>
            <a:off x="4282646" y="2857944"/>
            <a:ext cx="6846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8" hasCustomPrompt="1"/>
          </p:nvPr>
        </p:nvSpPr>
        <p:spPr>
          <a:xfrm>
            <a:off x="4282646" y="3725866"/>
            <a:ext cx="684600" cy="2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"/>
          </p:nvPr>
        </p:nvSpPr>
        <p:spPr>
          <a:xfrm>
            <a:off x="4891050" y="1308841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9"/>
          </p:nvPr>
        </p:nvSpPr>
        <p:spPr>
          <a:xfrm>
            <a:off x="4891050" y="3022946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3"/>
          </p:nvPr>
        </p:nvSpPr>
        <p:spPr>
          <a:xfrm>
            <a:off x="4891050" y="2140224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4"/>
          </p:nvPr>
        </p:nvSpPr>
        <p:spPr>
          <a:xfrm>
            <a:off x="4891050" y="3885274"/>
            <a:ext cx="2454000" cy="23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None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15"/>
          </p:nvPr>
        </p:nvSpPr>
        <p:spPr>
          <a:xfrm>
            <a:off x="865625" y="2307450"/>
            <a:ext cx="26799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/>
          <p:nvPr/>
        </p:nvSpPr>
        <p:spPr>
          <a:xfrm>
            <a:off x="3899450" y="366450"/>
            <a:ext cx="4254000" cy="4708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/>
          <p:nvPr/>
        </p:nvSpPr>
        <p:spPr>
          <a:xfrm>
            <a:off x="530750" y="928850"/>
            <a:ext cx="8613600" cy="3453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863750" y="1797660"/>
            <a:ext cx="43569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subTitle" idx="1"/>
          </p:nvPr>
        </p:nvSpPr>
        <p:spPr>
          <a:xfrm>
            <a:off x="906025" y="2497480"/>
            <a:ext cx="4362000" cy="131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lvl="1" algn="r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538950" y="376525"/>
            <a:ext cx="8066100" cy="43983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1018025" y="2439665"/>
            <a:ext cx="3395100" cy="79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1018025" y="1695425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5"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ctrTitle"/>
          </p:nvPr>
        </p:nvSpPr>
        <p:spPr>
          <a:xfrm>
            <a:off x="3834350" y="2098000"/>
            <a:ext cx="4457100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ubTitle" idx="1"/>
          </p:nvPr>
        </p:nvSpPr>
        <p:spPr>
          <a:xfrm>
            <a:off x="3324300" y="3683987"/>
            <a:ext cx="4933800" cy="7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3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/>
          <p:nvPr/>
        </p:nvSpPr>
        <p:spPr>
          <a:xfrm>
            <a:off x="175" y="-17275"/>
            <a:ext cx="9144000" cy="52131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7"/>
          <p:cNvSpPr/>
          <p:nvPr/>
        </p:nvSpPr>
        <p:spPr>
          <a:xfrm>
            <a:off x="-845100" y="-695925"/>
            <a:ext cx="6744900" cy="3829200"/>
          </a:xfrm>
          <a:prstGeom prst="ellipse">
            <a:avLst/>
          </a:prstGeom>
          <a:gradFill>
            <a:gsLst>
              <a:gs pos="0">
                <a:srgbClr val="FFFFFF">
                  <a:alpha val="81176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713225" y="530584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/>
          <p:nvPr/>
        </p:nvSpPr>
        <p:spPr>
          <a:xfrm>
            <a:off x="-20100" y="-154225"/>
            <a:ext cx="9184200" cy="53271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8"/>
          <p:cNvSpPr/>
          <p:nvPr/>
        </p:nvSpPr>
        <p:spPr>
          <a:xfrm>
            <a:off x="175" y="-17275"/>
            <a:ext cx="9144000" cy="51609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8"/>
          <p:cNvSpPr/>
          <p:nvPr/>
        </p:nvSpPr>
        <p:spPr>
          <a:xfrm>
            <a:off x="175" y="-17275"/>
            <a:ext cx="9184200" cy="51609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8"/>
          <p:cNvSpPr/>
          <p:nvPr/>
        </p:nvSpPr>
        <p:spPr>
          <a:xfrm>
            <a:off x="1974300" y="-238725"/>
            <a:ext cx="4969800" cy="2821500"/>
          </a:xfrm>
          <a:prstGeom prst="ellipse">
            <a:avLst/>
          </a:prstGeom>
          <a:gradFill>
            <a:gsLst>
              <a:gs pos="0">
                <a:srgbClr val="FFFFFF">
                  <a:alpha val="81176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8"/>
          <p:cNvSpPr/>
          <p:nvPr/>
        </p:nvSpPr>
        <p:spPr>
          <a:xfrm>
            <a:off x="4744429" y="1342250"/>
            <a:ext cx="3071700" cy="13980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8"/>
          <p:cNvSpPr/>
          <p:nvPr/>
        </p:nvSpPr>
        <p:spPr>
          <a:xfrm>
            <a:off x="4744429" y="3042250"/>
            <a:ext cx="3071700" cy="13980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8"/>
          <p:cNvSpPr/>
          <p:nvPr/>
        </p:nvSpPr>
        <p:spPr>
          <a:xfrm>
            <a:off x="1327875" y="1342250"/>
            <a:ext cx="3071700" cy="13980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8"/>
          <p:cNvSpPr/>
          <p:nvPr/>
        </p:nvSpPr>
        <p:spPr>
          <a:xfrm>
            <a:off x="1327875" y="3042250"/>
            <a:ext cx="3071700" cy="13980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1974300" y="530725"/>
            <a:ext cx="51954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title" idx="2"/>
          </p:nvPr>
        </p:nvSpPr>
        <p:spPr>
          <a:xfrm>
            <a:off x="1882875" y="1585275"/>
            <a:ext cx="1959300" cy="3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subTitle" idx="1"/>
          </p:nvPr>
        </p:nvSpPr>
        <p:spPr>
          <a:xfrm>
            <a:off x="1496175" y="1876251"/>
            <a:ext cx="2732700" cy="2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title" idx="3"/>
          </p:nvPr>
        </p:nvSpPr>
        <p:spPr>
          <a:xfrm>
            <a:off x="1882875" y="3249375"/>
            <a:ext cx="1959300" cy="3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ubTitle" idx="4"/>
          </p:nvPr>
        </p:nvSpPr>
        <p:spPr>
          <a:xfrm>
            <a:off x="1496175" y="3547287"/>
            <a:ext cx="2732700" cy="2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title" idx="5"/>
          </p:nvPr>
        </p:nvSpPr>
        <p:spPr>
          <a:xfrm>
            <a:off x="5236743" y="1585275"/>
            <a:ext cx="2041200" cy="3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subTitle" idx="6"/>
          </p:nvPr>
        </p:nvSpPr>
        <p:spPr>
          <a:xfrm>
            <a:off x="4915146" y="1876251"/>
            <a:ext cx="2732700" cy="2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 idx="7"/>
          </p:nvPr>
        </p:nvSpPr>
        <p:spPr>
          <a:xfrm>
            <a:off x="5236743" y="3249525"/>
            <a:ext cx="2041200" cy="33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8"/>
          </p:nvPr>
        </p:nvSpPr>
        <p:spPr>
          <a:xfrm>
            <a:off x="4915146" y="3546842"/>
            <a:ext cx="2732700" cy="2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2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/>
          <p:nvPr/>
        </p:nvSpPr>
        <p:spPr>
          <a:xfrm>
            <a:off x="175" y="-17275"/>
            <a:ext cx="9184200" cy="5160900"/>
          </a:xfrm>
          <a:prstGeom prst="rect">
            <a:avLst/>
          </a:prstGeom>
          <a:solidFill>
            <a:srgbClr val="FFFFFF">
              <a:alpha val="34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9"/>
          <p:cNvSpPr/>
          <p:nvPr/>
        </p:nvSpPr>
        <p:spPr>
          <a:xfrm>
            <a:off x="677250" y="1599975"/>
            <a:ext cx="7789500" cy="29313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9180000" algn="bl" rotWithShape="0">
              <a:srgbClr val="000000">
                <a:alpha val="1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1223325" y="3335568"/>
            <a:ext cx="1658700" cy="3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subTitle" idx="1"/>
          </p:nvPr>
        </p:nvSpPr>
        <p:spPr>
          <a:xfrm>
            <a:off x="856875" y="3594309"/>
            <a:ext cx="23916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title" idx="2"/>
          </p:nvPr>
        </p:nvSpPr>
        <p:spPr>
          <a:xfrm>
            <a:off x="6261975" y="3335568"/>
            <a:ext cx="1658700" cy="3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ubTitle" idx="3"/>
          </p:nvPr>
        </p:nvSpPr>
        <p:spPr>
          <a:xfrm>
            <a:off x="5895525" y="3594309"/>
            <a:ext cx="23916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title" idx="4"/>
          </p:nvPr>
        </p:nvSpPr>
        <p:spPr>
          <a:xfrm>
            <a:off x="3752400" y="3335568"/>
            <a:ext cx="1658700" cy="3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subTitle" idx="5"/>
          </p:nvPr>
        </p:nvSpPr>
        <p:spPr>
          <a:xfrm>
            <a:off x="3385950" y="3594309"/>
            <a:ext cx="23916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title" idx="6"/>
          </p:nvPr>
        </p:nvSpPr>
        <p:spPr>
          <a:xfrm>
            <a:off x="1687950" y="530725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CUSTOM_2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/>
          <p:nvPr/>
        </p:nvSpPr>
        <p:spPr>
          <a:xfrm>
            <a:off x="558725" y="394525"/>
            <a:ext cx="8103300" cy="43437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1043779" y="1754375"/>
            <a:ext cx="18975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ubTitle" idx="1"/>
          </p:nvPr>
        </p:nvSpPr>
        <p:spPr>
          <a:xfrm>
            <a:off x="1059229" y="2064083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title" idx="2"/>
          </p:nvPr>
        </p:nvSpPr>
        <p:spPr>
          <a:xfrm>
            <a:off x="1043779" y="3204651"/>
            <a:ext cx="18975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subTitle" idx="3"/>
          </p:nvPr>
        </p:nvSpPr>
        <p:spPr>
          <a:xfrm>
            <a:off x="1059229" y="3538242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title" idx="4"/>
          </p:nvPr>
        </p:nvSpPr>
        <p:spPr>
          <a:xfrm>
            <a:off x="3631360" y="1754375"/>
            <a:ext cx="18819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subTitle" idx="5"/>
          </p:nvPr>
        </p:nvSpPr>
        <p:spPr>
          <a:xfrm>
            <a:off x="3639010" y="2064076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title" idx="6"/>
          </p:nvPr>
        </p:nvSpPr>
        <p:spPr>
          <a:xfrm>
            <a:off x="3631360" y="3204651"/>
            <a:ext cx="18819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subTitle" idx="7"/>
          </p:nvPr>
        </p:nvSpPr>
        <p:spPr>
          <a:xfrm>
            <a:off x="3639010" y="3538242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title" idx="8"/>
          </p:nvPr>
        </p:nvSpPr>
        <p:spPr>
          <a:xfrm>
            <a:off x="6215127" y="1754375"/>
            <a:ext cx="18756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subTitle" idx="9"/>
          </p:nvPr>
        </p:nvSpPr>
        <p:spPr>
          <a:xfrm>
            <a:off x="6219627" y="2064076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title" idx="13"/>
          </p:nvPr>
        </p:nvSpPr>
        <p:spPr>
          <a:xfrm>
            <a:off x="6215127" y="3204651"/>
            <a:ext cx="1875600" cy="40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subTitle" idx="14"/>
          </p:nvPr>
        </p:nvSpPr>
        <p:spPr>
          <a:xfrm>
            <a:off x="6219627" y="3538242"/>
            <a:ext cx="18666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title" idx="15"/>
          </p:nvPr>
        </p:nvSpPr>
        <p:spPr>
          <a:xfrm>
            <a:off x="1974300" y="530725"/>
            <a:ext cx="51954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832150" y="1161375"/>
            <a:ext cx="7158000" cy="29493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1128175" y="1257665"/>
            <a:ext cx="7122600" cy="2949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339445" y="2032392"/>
            <a:ext cx="3423600" cy="629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 hasCustomPrompt="1"/>
          </p:nvPr>
        </p:nvSpPr>
        <p:spPr>
          <a:xfrm>
            <a:off x="1391520" y="1505475"/>
            <a:ext cx="2575200" cy="138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00"/>
              <a:buNone/>
              <a:defRPr sz="20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300"/>
              <a:buNone/>
              <a:defRPr sz="123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4339445" y="3062708"/>
            <a:ext cx="3246900" cy="40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2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/>
          <p:nvPr/>
        </p:nvSpPr>
        <p:spPr>
          <a:xfrm>
            <a:off x="431075" y="1373675"/>
            <a:ext cx="8155800" cy="2316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1"/>
          <p:cNvSpPr/>
          <p:nvPr/>
        </p:nvSpPr>
        <p:spPr>
          <a:xfrm>
            <a:off x="416599" y="1373676"/>
            <a:ext cx="8155800" cy="2316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1"/>
          <p:cNvSpPr/>
          <p:nvPr/>
        </p:nvSpPr>
        <p:spPr>
          <a:xfrm>
            <a:off x="571601" y="1560269"/>
            <a:ext cx="8155800" cy="2316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subTitle" idx="1"/>
          </p:nvPr>
        </p:nvSpPr>
        <p:spPr>
          <a:xfrm>
            <a:off x="806099" y="2607775"/>
            <a:ext cx="22866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1"/>
          <p:cNvSpPr txBox="1">
            <a:spLocks noGrp="1"/>
          </p:cNvSpPr>
          <p:nvPr>
            <p:ph type="subTitle" idx="2"/>
          </p:nvPr>
        </p:nvSpPr>
        <p:spPr>
          <a:xfrm>
            <a:off x="3439674" y="2607775"/>
            <a:ext cx="22866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subTitle" idx="3"/>
          </p:nvPr>
        </p:nvSpPr>
        <p:spPr>
          <a:xfrm>
            <a:off x="6051301" y="2607775"/>
            <a:ext cx="2286600" cy="75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title" hasCustomPrompt="1"/>
          </p:nvPr>
        </p:nvSpPr>
        <p:spPr>
          <a:xfrm>
            <a:off x="740699" y="1934725"/>
            <a:ext cx="2417400" cy="75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3" name="Google Shape;133;p21"/>
          <p:cNvSpPr txBox="1">
            <a:spLocks noGrp="1"/>
          </p:cNvSpPr>
          <p:nvPr>
            <p:ph type="title" idx="4" hasCustomPrompt="1"/>
          </p:nvPr>
        </p:nvSpPr>
        <p:spPr>
          <a:xfrm>
            <a:off x="3363300" y="1934725"/>
            <a:ext cx="2417400" cy="75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4" name="Google Shape;134;p21"/>
          <p:cNvSpPr txBox="1">
            <a:spLocks noGrp="1"/>
          </p:cNvSpPr>
          <p:nvPr>
            <p:ph type="title" idx="5" hasCustomPrompt="1"/>
          </p:nvPr>
        </p:nvSpPr>
        <p:spPr>
          <a:xfrm>
            <a:off x="5985901" y="1934725"/>
            <a:ext cx="2417400" cy="75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3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2"/>
          <p:cNvSpPr/>
          <p:nvPr/>
        </p:nvSpPr>
        <p:spPr>
          <a:xfrm>
            <a:off x="-20100" y="-154225"/>
            <a:ext cx="9184200" cy="53271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175" y="-17275"/>
            <a:ext cx="9144000" cy="51609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175" y="-17275"/>
            <a:ext cx="9184200" cy="51609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2"/>
          <p:cNvSpPr/>
          <p:nvPr/>
        </p:nvSpPr>
        <p:spPr>
          <a:xfrm>
            <a:off x="1974300" y="-238725"/>
            <a:ext cx="4969800" cy="2821500"/>
          </a:xfrm>
          <a:prstGeom prst="ellipse">
            <a:avLst/>
          </a:prstGeom>
          <a:gradFill>
            <a:gsLst>
              <a:gs pos="0">
                <a:srgbClr val="FFFFFF">
                  <a:alpha val="81176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2"/>
          <p:cNvSpPr/>
          <p:nvPr/>
        </p:nvSpPr>
        <p:spPr>
          <a:xfrm>
            <a:off x="175" y="-17275"/>
            <a:ext cx="9144000" cy="5213100"/>
          </a:xfrm>
          <a:prstGeom prst="rect">
            <a:avLst/>
          </a:prstGeom>
          <a:solidFill>
            <a:srgbClr val="FFFFFF">
              <a:alpha val="274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-57650" y="1125475"/>
            <a:ext cx="9259800" cy="37107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9180000" algn="bl" rotWithShape="0">
              <a:srgbClr val="000000">
                <a:alpha val="16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1687950" y="530725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subTitle" idx="1"/>
          </p:nvPr>
        </p:nvSpPr>
        <p:spPr>
          <a:xfrm>
            <a:off x="561181" y="3439865"/>
            <a:ext cx="24024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subTitle" idx="2"/>
          </p:nvPr>
        </p:nvSpPr>
        <p:spPr>
          <a:xfrm>
            <a:off x="3370800" y="3439865"/>
            <a:ext cx="24024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subTitle" idx="3"/>
          </p:nvPr>
        </p:nvSpPr>
        <p:spPr>
          <a:xfrm>
            <a:off x="6180413" y="3439865"/>
            <a:ext cx="24024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2000"/>
              <a:buFont typeface="Cormorant Garamond"/>
              <a:buNone/>
              <a:defRPr sz="2000">
                <a:solidFill>
                  <a:schemeClr val="dk2"/>
                </a:solidFill>
                <a:latin typeface="Cormorant Garamond"/>
                <a:ea typeface="Cormorant Garamond"/>
                <a:cs typeface="Cormorant Garamond"/>
                <a:sym typeface="Cormorant Garamond"/>
              </a:defRPr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subTitle" idx="4"/>
          </p:nvPr>
        </p:nvSpPr>
        <p:spPr>
          <a:xfrm>
            <a:off x="605131" y="3802220"/>
            <a:ext cx="23145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2"/>
          <p:cNvSpPr txBox="1">
            <a:spLocks noGrp="1"/>
          </p:cNvSpPr>
          <p:nvPr>
            <p:ph type="subTitle" idx="5"/>
          </p:nvPr>
        </p:nvSpPr>
        <p:spPr>
          <a:xfrm>
            <a:off x="3414750" y="3802220"/>
            <a:ext cx="23145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2"/>
          <p:cNvSpPr txBox="1">
            <a:spLocks noGrp="1"/>
          </p:cNvSpPr>
          <p:nvPr>
            <p:ph type="subTitle" idx="6"/>
          </p:nvPr>
        </p:nvSpPr>
        <p:spPr>
          <a:xfrm>
            <a:off x="6224363" y="3802220"/>
            <a:ext cx="2314500" cy="3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/>
          <p:nvPr/>
        </p:nvSpPr>
        <p:spPr>
          <a:xfrm>
            <a:off x="558725" y="484375"/>
            <a:ext cx="7879200" cy="40548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3"/>
          <p:cNvSpPr/>
          <p:nvPr/>
        </p:nvSpPr>
        <p:spPr>
          <a:xfrm>
            <a:off x="552372" y="484375"/>
            <a:ext cx="7879200" cy="40548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3"/>
          <p:cNvSpPr/>
          <p:nvPr/>
        </p:nvSpPr>
        <p:spPr>
          <a:xfrm>
            <a:off x="712428" y="641083"/>
            <a:ext cx="7879200" cy="405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3"/>
          <p:cNvSpPr/>
          <p:nvPr/>
        </p:nvSpPr>
        <p:spPr>
          <a:xfrm>
            <a:off x="1336500" y="20400"/>
            <a:ext cx="6471000" cy="5102700"/>
          </a:xfrm>
          <a:prstGeom prst="ellipse">
            <a:avLst/>
          </a:prstGeom>
          <a:gradFill>
            <a:gsLst>
              <a:gs pos="0">
                <a:srgbClr val="191818">
                  <a:alpha val="57647"/>
                  <a:alpha val="70220"/>
                </a:srgbClr>
              </a:gs>
              <a:gs pos="100000">
                <a:srgbClr val="191818">
                  <a:alpha val="0"/>
                  <a:alpha val="7022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title"/>
          </p:nvPr>
        </p:nvSpPr>
        <p:spPr>
          <a:xfrm>
            <a:off x="713250" y="748938"/>
            <a:ext cx="7717500" cy="129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8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3"/>
          <p:cNvSpPr txBox="1">
            <a:spLocks noGrp="1"/>
          </p:cNvSpPr>
          <p:nvPr>
            <p:ph type="body" idx="1"/>
          </p:nvPr>
        </p:nvSpPr>
        <p:spPr>
          <a:xfrm>
            <a:off x="3068250" y="2129523"/>
            <a:ext cx="3007500" cy="6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3"/>
          <p:cNvSpPr txBox="1"/>
          <p:nvPr/>
        </p:nvSpPr>
        <p:spPr>
          <a:xfrm>
            <a:off x="2483550" y="3392650"/>
            <a:ext cx="41769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100" b="1">
                <a:solidFill>
                  <a:schemeClr val="dk2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including icons by </a:t>
            </a:r>
            <a:r>
              <a:rPr lang="en" sz="1100" b="1">
                <a:solidFill>
                  <a:schemeClr val="dk2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, infographics &amp; images by </a:t>
            </a:r>
            <a:r>
              <a:rPr lang="en" sz="1100" b="1">
                <a:solidFill>
                  <a:schemeClr val="dk2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1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7" name="Google Shape;157;p23"/>
          <p:cNvSpPr txBox="1">
            <a:spLocks noGrp="1"/>
          </p:cNvSpPr>
          <p:nvPr>
            <p:ph type="subTitle" idx="2"/>
          </p:nvPr>
        </p:nvSpPr>
        <p:spPr>
          <a:xfrm>
            <a:off x="3069175" y="1843125"/>
            <a:ext cx="3007500" cy="4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586650" y="453200"/>
            <a:ext cx="7970700" cy="43866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13225" y="1243700"/>
            <a:ext cx="7545000" cy="32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  <a:defRPr>
                <a:solidFill>
                  <a:schemeClr val="dk1"/>
                </a:solidFill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713225" y="530584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8641800" y="-467375"/>
            <a:ext cx="0" cy="5642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4"/>
          <p:cNvCxnSpPr/>
          <p:nvPr/>
        </p:nvCxnSpPr>
        <p:spPr>
          <a:xfrm>
            <a:off x="8794200" y="-467375"/>
            <a:ext cx="0" cy="569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os columnas 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589463" y="522675"/>
            <a:ext cx="3659400" cy="39909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/>
          <p:nvPr/>
        </p:nvSpPr>
        <p:spPr>
          <a:xfrm>
            <a:off x="4895138" y="522675"/>
            <a:ext cx="3659400" cy="39909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1"/>
          </p:nvPr>
        </p:nvSpPr>
        <p:spPr>
          <a:xfrm>
            <a:off x="868764" y="2605767"/>
            <a:ext cx="3100800" cy="99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2"/>
          </p:nvPr>
        </p:nvSpPr>
        <p:spPr>
          <a:xfrm>
            <a:off x="5167911" y="2605767"/>
            <a:ext cx="3100800" cy="99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1175524" y="1799261"/>
            <a:ext cx="2487300" cy="3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3"/>
          </p:nvPr>
        </p:nvSpPr>
        <p:spPr>
          <a:xfrm>
            <a:off x="5481200" y="1799261"/>
            <a:ext cx="2487300" cy="3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713225" y="530584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>
            <a:off x="0" y="675025"/>
            <a:ext cx="8553300" cy="37869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471488" dist="400050" dir="10140000" algn="bl" rotWithShape="0">
              <a:srgbClr val="000000">
                <a:alpha val="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5016325" y="2936900"/>
            <a:ext cx="2927700" cy="9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696000" y="1273675"/>
            <a:ext cx="43908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300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812250" y="1103700"/>
            <a:ext cx="7519500" cy="293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/>
          <p:nvPr/>
        </p:nvSpPr>
        <p:spPr>
          <a:xfrm>
            <a:off x="307500" y="218859"/>
            <a:ext cx="8376600" cy="4557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/>
          <p:nvPr/>
        </p:nvSpPr>
        <p:spPr>
          <a:xfrm>
            <a:off x="459900" y="367641"/>
            <a:ext cx="8376600" cy="4557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ctrTitle"/>
          </p:nvPr>
        </p:nvSpPr>
        <p:spPr>
          <a:xfrm>
            <a:off x="1690800" y="1412200"/>
            <a:ext cx="5762400" cy="113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ubTitle" idx="1"/>
          </p:nvPr>
        </p:nvSpPr>
        <p:spPr>
          <a:xfrm>
            <a:off x="2105100" y="2523638"/>
            <a:ext cx="4933800" cy="79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title"/>
          </p:nvPr>
        </p:nvSpPr>
        <p:spPr>
          <a:xfrm>
            <a:off x="470250" y="3531300"/>
            <a:ext cx="8203500" cy="146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700"/>
              <a:buFont typeface="Cormorant Garamond Medium"/>
              <a:buNone/>
              <a:defRPr sz="27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Cormorant Garamond Medium"/>
              <a:buNone/>
              <a:defRPr sz="3000">
                <a:solidFill>
                  <a:schemeClr val="hlink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●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○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■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●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○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■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●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Lato"/>
              <a:buChar char="○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hlink"/>
              </a:buClr>
              <a:buSzPts val="1400"/>
              <a:buFont typeface="Lato"/>
              <a:buChar char="■"/>
              <a:defRPr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60" name="Google Shape;160;p2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investopedia.com/terms/m/marketsegmentation.as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>
            <a:spLocks noGrp="1"/>
          </p:cNvSpPr>
          <p:nvPr>
            <p:ph type="ctrTitle"/>
          </p:nvPr>
        </p:nvSpPr>
        <p:spPr>
          <a:xfrm>
            <a:off x="1579660" y="1635912"/>
            <a:ext cx="5619556" cy="1871676"/>
          </a:xfrm>
          <a:prstGeom prst="rect">
            <a:avLst/>
          </a:prstGeom>
          <a:effectLst>
            <a:outerShdw blurRad="371475" dist="142875" dir="5400000" algn="bl" rotWithShape="0">
              <a:srgbClr val="000000">
                <a:alpha val="7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dk2"/>
                </a:solidFill>
                <a:latin typeface="Cormorant Garamond Medium"/>
                <a:ea typeface="Cormorant Garamond Medium"/>
                <a:cs typeface="Cormorant Garamond Medium"/>
                <a:sym typeface="Cormorant Garamond Medium"/>
              </a:rPr>
              <a:t>Targeting the Market </a:t>
            </a:r>
            <a:endParaRPr sz="6000" dirty="0">
              <a:solidFill>
                <a:schemeClr val="dk2"/>
              </a:solidFill>
              <a:latin typeface="Cormorant Garamond Medium"/>
              <a:ea typeface="Cormorant Garamond Medium"/>
              <a:cs typeface="Cormorant Garamond Medium"/>
              <a:sym typeface="Cormorant Garamond Medium"/>
            </a:endParaRPr>
          </a:p>
        </p:txBody>
      </p:sp>
      <p:sp>
        <p:nvSpPr>
          <p:cNvPr id="171" name="Google Shape;171;p28"/>
          <p:cNvSpPr txBox="1">
            <a:spLocks noGrp="1"/>
          </p:cNvSpPr>
          <p:nvPr>
            <p:ph type="subTitle" idx="1"/>
          </p:nvPr>
        </p:nvSpPr>
        <p:spPr>
          <a:xfrm>
            <a:off x="2474838" y="442800"/>
            <a:ext cx="3829200" cy="2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Libyan  international medical 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Faculty of business administration</a:t>
            </a:r>
            <a:endParaRPr sz="16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23BE89-74B5-FA42-8302-EFB5F24C4CC8}"/>
              </a:ext>
            </a:extLst>
          </p:cNvPr>
          <p:cNvSpPr txBox="1"/>
          <p:nvPr/>
        </p:nvSpPr>
        <p:spPr>
          <a:xfrm>
            <a:off x="5612680" y="3716310"/>
            <a:ext cx="38011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chemeClr val="bg2"/>
                </a:solidFill>
              </a:rPr>
              <a:t>Name: Ahmed </a:t>
            </a:r>
            <a:r>
              <a:rPr lang="en-US" sz="1500" dirty="0" err="1" smtClean="0">
                <a:solidFill>
                  <a:schemeClr val="bg2"/>
                </a:solidFill>
              </a:rPr>
              <a:t>Gargoum</a:t>
            </a:r>
            <a:endParaRPr lang="en-US" sz="1500" dirty="0">
              <a:solidFill>
                <a:schemeClr val="bg2"/>
              </a:solidFill>
            </a:endParaRPr>
          </a:p>
          <a:p>
            <a:pPr algn="l"/>
            <a:r>
              <a:rPr lang="en-US" sz="1500" dirty="0">
                <a:solidFill>
                  <a:schemeClr val="bg2"/>
                </a:solidFill>
              </a:rPr>
              <a:t>ID : 3296</a:t>
            </a:r>
          </a:p>
          <a:p>
            <a:pPr algn="l"/>
            <a:r>
              <a:rPr lang="en-US" sz="1500" dirty="0">
                <a:solidFill>
                  <a:schemeClr val="bg2"/>
                </a:solidFill>
              </a:rPr>
              <a:t>E-mail:Ahmed_3269@limu.edu.ly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E5D9927-2867-EF4C-B41E-F719E9614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166" y="490233"/>
            <a:ext cx="681897" cy="494017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DA5DE2DF-3B21-3E4E-ABFD-764C03930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813" y="442800"/>
            <a:ext cx="681898" cy="6516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0"/>
          <p:cNvSpPr txBox="1">
            <a:spLocks noGrp="1"/>
          </p:cNvSpPr>
          <p:nvPr>
            <p:ph type="title"/>
          </p:nvPr>
        </p:nvSpPr>
        <p:spPr>
          <a:xfrm>
            <a:off x="891625" y="1103700"/>
            <a:ext cx="7519500" cy="2936100"/>
          </a:xfrm>
          <a:prstGeom prst="rect">
            <a:avLst/>
          </a:prstGeom>
          <a:effectLst>
            <a:outerShdw blurRad="1000125" dist="390525" dir="7980000" algn="bl" rotWithShape="0">
              <a:srgbClr val="FFFFFF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Thank you</a:t>
            </a:r>
            <a:br>
              <a:rPr lang="en-US" sz="6000" dirty="0"/>
            </a:br>
            <a:r>
              <a:rPr lang="en-US" sz="6000" dirty="0"/>
              <a:t>For listening </a:t>
            </a:r>
            <a:endParaRPr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title" idx="15"/>
          </p:nvPr>
        </p:nvSpPr>
        <p:spPr>
          <a:xfrm>
            <a:off x="526643" y="2024936"/>
            <a:ext cx="2679900" cy="528600"/>
          </a:xfrm>
          <a:prstGeom prst="rect">
            <a:avLst/>
          </a:prstGeom>
          <a:effectLst>
            <a:outerShdw blurRad="228600" dist="361950" dir="540000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00" dirty="0"/>
              <a:t>Table of contents</a:t>
            </a:r>
            <a:endParaRPr sz="5500" dirty="0"/>
          </a:p>
        </p:txBody>
      </p:sp>
      <p:sp>
        <p:nvSpPr>
          <p:cNvPr id="184" name="Google Shape;184;p30"/>
          <p:cNvSpPr txBox="1">
            <a:spLocks noGrp="1"/>
          </p:cNvSpPr>
          <p:nvPr>
            <p:ph type="title" idx="5"/>
          </p:nvPr>
        </p:nvSpPr>
        <p:spPr>
          <a:xfrm>
            <a:off x="4967181" y="816767"/>
            <a:ext cx="2719500" cy="10570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endParaRPr dirty="0"/>
          </a:p>
        </p:txBody>
      </p:sp>
      <p:sp>
        <p:nvSpPr>
          <p:cNvPr id="185" name="Google Shape;185;p30"/>
          <p:cNvSpPr txBox="1">
            <a:spLocks noGrp="1"/>
          </p:cNvSpPr>
          <p:nvPr>
            <p:ph type="title"/>
          </p:nvPr>
        </p:nvSpPr>
        <p:spPr>
          <a:xfrm>
            <a:off x="4967181" y="1261268"/>
            <a:ext cx="2807100" cy="3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0" strike="noStrike" dirty="0">
                <a:solidFill>
                  <a:schemeClr val="bg2"/>
                </a:solidFill>
                <a:effectLst/>
                <a:latin typeface="Georgia" panose="02040502050405020303" pitchFamily="18" charset="0"/>
              </a:rPr>
              <a:t>Market segmentation definition </a:t>
            </a:r>
            <a:endParaRPr dirty="0">
              <a:solidFill>
                <a:schemeClr val="bg2"/>
              </a:solidFill>
            </a:endParaRPr>
          </a:p>
        </p:txBody>
      </p:sp>
      <p:sp>
        <p:nvSpPr>
          <p:cNvPr id="187" name="Google Shape;187;p30"/>
          <p:cNvSpPr txBox="1">
            <a:spLocks noGrp="1"/>
          </p:cNvSpPr>
          <p:nvPr>
            <p:ph type="title" idx="2"/>
          </p:nvPr>
        </p:nvSpPr>
        <p:spPr>
          <a:xfrm>
            <a:off x="4264956" y="823039"/>
            <a:ext cx="737246" cy="2717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01</a:t>
            </a:r>
            <a:endParaRPr sz="3600"/>
          </a:p>
        </p:txBody>
      </p:sp>
      <p:sp>
        <p:nvSpPr>
          <p:cNvPr id="188" name="Google Shape;188;p30"/>
          <p:cNvSpPr txBox="1">
            <a:spLocks noGrp="1"/>
          </p:cNvSpPr>
          <p:nvPr>
            <p:ph type="title" idx="3"/>
          </p:nvPr>
        </p:nvSpPr>
        <p:spPr>
          <a:xfrm>
            <a:off x="4264956" y="1368975"/>
            <a:ext cx="806688" cy="1499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02</a:t>
            </a:r>
            <a:endParaRPr sz="3600"/>
          </a:p>
        </p:txBody>
      </p:sp>
      <p:sp>
        <p:nvSpPr>
          <p:cNvPr id="189" name="Google Shape;189;p30"/>
          <p:cNvSpPr txBox="1">
            <a:spLocks noGrp="1"/>
          </p:cNvSpPr>
          <p:nvPr>
            <p:ph type="title" idx="6"/>
          </p:nvPr>
        </p:nvSpPr>
        <p:spPr>
          <a:xfrm>
            <a:off x="4967182" y="1805310"/>
            <a:ext cx="3524206" cy="21998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chemeClr val="bg2"/>
                </a:solidFill>
                <a:latin typeface="Georgia" panose="02040502050405020303" pitchFamily="18" charset="0"/>
              </a:rPr>
              <a:t>Types of market segments </a:t>
            </a:r>
            <a:endParaRPr sz="1700" dirty="0">
              <a:solidFill>
                <a:schemeClr val="bg2"/>
              </a:solidFill>
            </a:endParaRPr>
          </a:p>
        </p:txBody>
      </p:sp>
      <p:sp>
        <p:nvSpPr>
          <p:cNvPr id="191" name="Google Shape;191;p30"/>
          <p:cNvSpPr txBox="1">
            <a:spLocks noGrp="1"/>
          </p:cNvSpPr>
          <p:nvPr>
            <p:ph type="title" idx="4"/>
          </p:nvPr>
        </p:nvSpPr>
        <p:spPr>
          <a:xfrm>
            <a:off x="5005857" y="2154515"/>
            <a:ext cx="3048447" cy="4845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chemeClr val="bg2"/>
                </a:solidFill>
              </a:rPr>
              <a:t>Market segment strategies </a:t>
            </a:r>
            <a:endParaRPr sz="1700" dirty="0">
              <a:solidFill>
                <a:schemeClr val="bg2"/>
              </a:solidFill>
            </a:endParaRPr>
          </a:p>
        </p:txBody>
      </p:sp>
      <p:sp>
        <p:nvSpPr>
          <p:cNvPr id="193" name="Google Shape;193;p30"/>
          <p:cNvSpPr txBox="1">
            <a:spLocks noGrp="1"/>
          </p:cNvSpPr>
          <p:nvPr>
            <p:ph type="title" idx="7"/>
          </p:nvPr>
        </p:nvSpPr>
        <p:spPr>
          <a:xfrm>
            <a:off x="4264956" y="1783912"/>
            <a:ext cx="728335" cy="2539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03</a:t>
            </a:r>
            <a:endParaRPr sz="3600"/>
          </a:p>
        </p:txBody>
      </p:sp>
      <p:sp>
        <p:nvSpPr>
          <p:cNvPr id="194" name="Google Shape;194;p30"/>
          <p:cNvSpPr txBox="1">
            <a:spLocks noGrp="1"/>
          </p:cNvSpPr>
          <p:nvPr>
            <p:ph type="title" idx="8"/>
          </p:nvPr>
        </p:nvSpPr>
        <p:spPr>
          <a:xfrm>
            <a:off x="4264956" y="2301813"/>
            <a:ext cx="700634" cy="15042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04</a:t>
            </a:r>
            <a:endParaRPr sz="3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17C8EF-B168-4F43-826F-62B8D130319E}"/>
              </a:ext>
            </a:extLst>
          </p:cNvPr>
          <p:cNvSpPr txBox="1"/>
          <p:nvPr/>
        </p:nvSpPr>
        <p:spPr>
          <a:xfrm>
            <a:off x="4264956" y="2571750"/>
            <a:ext cx="684600" cy="626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" dirty="0">
                <a:solidFill>
                  <a:schemeClr val="bg2"/>
                </a:solidFill>
              </a:rPr>
              <a:t>05</a:t>
            </a:r>
            <a:endParaRPr lang="en-LY" sz="3500" dirty="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4B7E79-C198-2B45-A986-A5F0CF965205}"/>
              </a:ext>
            </a:extLst>
          </p:cNvPr>
          <p:cNvSpPr txBox="1"/>
          <p:nvPr/>
        </p:nvSpPr>
        <p:spPr>
          <a:xfrm>
            <a:off x="5002202" y="2721932"/>
            <a:ext cx="2850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bg2"/>
                </a:solidFill>
              </a:rPr>
              <a:t>Conclusion </a:t>
            </a:r>
            <a:endParaRPr lang="en-LY" sz="1600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89CBB0-8FEA-074D-930F-BF68CC67A944}"/>
              </a:ext>
            </a:extLst>
          </p:cNvPr>
          <p:cNvSpPr txBox="1"/>
          <p:nvPr/>
        </p:nvSpPr>
        <p:spPr>
          <a:xfrm>
            <a:off x="4264956" y="3099311"/>
            <a:ext cx="684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" dirty="0">
                <a:solidFill>
                  <a:schemeClr val="bg2"/>
                </a:solidFill>
              </a:rPr>
              <a:t>06</a:t>
            </a:r>
            <a:endParaRPr lang="en-LY" sz="3500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8E0E-FF3E-0D47-B29E-6CF3818C633E}"/>
              </a:ext>
            </a:extLst>
          </p:cNvPr>
          <p:cNvSpPr txBox="1"/>
          <p:nvPr/>
        </p:nvSpPr>
        <p:spPr>
          <a:xfrm>
            <a:off x="4979187" y="3232050"/>
            <a:ext cx="3144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bg2"/>
                </a:solidFill>
              </a:rPr>
              <a:t>Reflection</a:t>
            </a:r>
            <a:endParaRPr lang="en-LY" sz="1600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E2CB45-CAFA-254D-949B-1CF68A5DE44A}"/>
              </a:ext>
            </a:extLst>
          </p:cNvPr>
          <p:cNvSpPr txBox="1"/>
          <p:nvPr/>
        </p:nvSpPr>
        <p:spPr>
          <a:xfrm>
            <a:off x="4264956" y="3632339"/>
            <a:ext cx="714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" dirty="0">
                <a:solidFill>
                  <a:schemeClr val="bg2"/>
                </a:solidFill>
              </a:rPr>
              <a:t>07</a:t>
            </a:r>
            <a:endParaRPr lang="en-LY" sz="3500" dirty="0">
              <a:solidFill>
                <a:schemeClr val="bg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30364-336A-8C41-B2BA-EBE485FBD2A8}"/>
              </a:ext>
            </a:extLst>
          </p:cNvPr>
          <p:cNvSpPr txBox="1"/>
          <p:nvPr/>
        </p:nvSpPr>
        <p:spPr>
          <a:xfrm>
            <a:off x="5028931" y="3754887"/>
            <a:ext cx="257055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900" dirty="0">
                <a:solidFill>
                  <a:schemeClr val="bg2"/>
                </a:solidFill>
              </a:rPr>
              <a:t>References </a:t>
            </a:r>
            <a:endParaRPr lang="en-LY" sz="19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2005CC-FD13-EB49-9F06-EC1BBD6C28F6}"/>
              </a:ext>
            </a:extLst>
          </p:cNvPr>
          <p:cNvSpPr txBox="1"/>
          <p:nvPr/>
        </p:nvSpPr>
        <p:spPr>
          <a:xfrm>
            <a:off x="2689331" y="464005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chemeClr val="bg2"/>
                </a:solidFill>
              </a:rPr>
              <a:t>02</a:t>
            </a:r>
            <a:endParaRPr lang="en-LY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3"/>
          <p:cNvSpPr txBox="1">
            <a:spLocks noGrp="1"/>
          </p:cNvSpPr>
          <p:nvPr>
            <p:ph type="title"/>
          </p:nvPr>
        </p:nvSpPr>
        <p:spPr>
          <a:xfrm>
            <a:off x="873355" y="1272077"/>
            <a:ext cx="57681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solidFill>
                  <a:schemeClr val="dk2"/>
                </a:solidFill>
              </a:rPr>
              <a:t>Introduction</a:t>
            </a:r>
            <a:endParaRPr sz="4000" dirty="0">
              <a:solidFill>
                <a:schemeClr val="dk2"/>
              </a:solidFill>
            </a:endParaRPr>
          </a:p>
        </p:txBody>
      </p:sp>
      <p:pic>
        <p:nvPicPr>
          <p:cNvPr id="217" name="Google Shape;217;p33"/>
          <p:cNvPicPr preferRelativeResize="0"/>
          <p:nvPr/>
        </p:nvPicPr>
        <p:blipFill rotWithShape="1">
          <a:blip r:embed="rId3">
            <a:alphaModFix/>
          </a:blip>
          <a:srcRect l="32395"/>
          <a:stretch/>
        </p:blipFill>
        <p:spPr>
          <a:xfrm>
            <a:off x="5586025" y="1536377"/>
            <a:ext cx="2314800" cy="2307726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3"/>
          <p:cNvSpPr/>
          <p:nvPr/>
        </p:nvSpPr>
        <p:spPr>
          <a:xfrm>
            <a:off x="5596634" y="1529375"/>
            <a:ext cx="2314800" cy="23076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3"/>
          <p:cNvSpPr/>
          <p:nvPr/>
        </p:nvSpPr>
        <p:spPr>
          <a:xfrm>
            <a:off x="5757875" y="1681775"/>
            <a:ext cx="2283000" cy="2307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2C5FB-8D2D-8B4C-83DF-2DF6F92D3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181" y="2053493"/>
            <a:ext cx="4721710" cy="1111064"/>
          </a:xfrm>
        </p:spPr>
        <p:txBody>
          <a:bodyPr/>
          <a:lstStyle/>
          <a:p>
            <a:pPr marL="139700" indent="0" algn="just">
              <a:buNone/>
            </a:pPr>
            <a:r>
              <a:rPr lang="en-US" sz="1800" dirty="0"/>
              <a:t>Market segmentation is a marketing phrase that refers to grouping prospective consumers into groups or segments that have comparable demands and respond to marketing actions in a similar way.</a:t>
            </a:r>
            <a:endParaRPr lang="en-LY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C3B0D9-6A33-DD4E-9C99-C7F8061D2ECE}"/>
              </a:ext>
            </a:extLst>
          </p:cNvPr>
          <p:cNvSpPr txBox="1"/>
          <p:nvPr/>
        </p:nvSpPr>
        <p:spPr>
          <a:xfrm>
            <a:off x="4018756" y="4242191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03</a:t>
            </a:r>
            <a:endParaRPr lang="en-LY" sz="2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5C3050-C1CC-1040-9A42-55F5D805C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125" y="744660"/>
            <a:ext cx="4356900" cy="528600"/>
          </a:xfrm>
        </p:spPr>
        <p:txBody>
          <a:bodyPr/>
          <a:lstStyle/>
          <a:p>
            <a:r>
              <a:rPr lang="en-US" dirty="0"/>
              <a:t>Market segmentation </a:t>
            </a:r>
            <a:endParaRPr lang="en-LY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26F942-9288-924B-90A4-8577632845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774" y="1830730"/>
            <a:ext cx="7888725" cy="1317300"/>
          </a:xfrm>
        </p:spPr>
        <p:txBody>
          <a:bodyPr/>
          <a:lstStyle/>
          <a:p>
            <a:pPr marL="139700" indent="0" algn="just">
              <a:buNone/>
            </a:pPr>
            <a:r>
              <a:rPr lang="en-US" sz="2000" dirty="0"/>
              <a:t>Market segmentation is a marketing approach that involves identifying specific groups of customers so that certain items or product lines can be presented to them in a way that appeals to their preferences.</a:t>
            </a:r>
            <a:endParaRPr lang="en-LY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FFC1F9-27F0-F747-82AB-2FB61B762ECD}"/>
              </a:ext>
            </a:extLst>
          </p:cNvPr>
          <p:cNvSpPr txBox="1"/>
          <p:nvPr/>
        </p:nvSpPr>
        <p:spPr>
          <a:xfrm>
            <a:off x="4483099" y="3939381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04</a:t>
            </a:r>
            <a:endParaRPr lang="en-LY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12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2"/>
          <p:cNvPicPr preferRelativeResize="0"/>
          <p:nvPr/>
        </p:nvPicPr>
        <p:blipFill rotWithShape="1">
          <a:blip r:embed="rId3">
            <a:alphaModFix/>
          </a:blip>
          <a:srcRect l="6468" r="15601"/>
          <a:stretch/>
        </p:blipFill>
        <p:spPr>
          <a:xfrm>
            <a:off x="5481400" y="1528224"/>
            <a:ext cx="3015000" cy="2506200"/>
          </a:xfrm>
          <a:prstGeom prst="triangle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207" name="Google Shape;207;p32"/>
          <p:cNvSpPr txBox="1">
            <a:spLocks noGrp="1"/>
          </p:cNvSpPr>
          <p:nvPr>
            <p:ph type="title"/>
          </p:nvPr>
        </p:nvSpPr>
        <p:spPr>
          <a:xfrm>
            <a:off x="798859" y="993776"/>
            <a:ext cx="4356900" cy="52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Types Of market segments </a:t>
            </a:r>
            <a:endParaRPr dirty="0"/>
          </a:p>
        </p:txBody>
      </p:sp>
      <p:sp>
        <p:nvSpPr>
          <p:cNvPr id="209" name="Google Shape;209;p32"/>
          <p:cNvSpPr/>
          <p:nvPr/>
        </p:nvSpPr>
        <p:spPr>
          <a:xfrm>
            <a:off x="5481400" y="1522376"/>
            <a:ext cx="2978100" cy="25062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2"/>
          <p:cNvSpPr/>
          <p:nvPr/>
        </p:nvSpPr>
        <p:spPr>
          <a:xfrm>
            <a:off x="5651371" y="1605058"/>
            <a:ext cx="2978100" cy="2506200"/>
          </a:xfrm>
          <a:prstGeom prst="triangle">
            <a:avLst>
              <a:gd name="adj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7D84FD-B9BC-DA47-AE23-ED193A132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7943" y="1233757"/>
            <a:ext cx="5659340" cy="2931842"/>
          </a:xfrm>
        </p:spPr>
        <p:txBody>
          <a:bodyPr/>
          <a:lstStyle/>
          <a:p>
            <a:r>
              <a:rPr lang="en-US" sz="2100" dirty="0">
                <a:solidFill>
                  <a:schemeClr val="bg2">
                    <a:lumMod val="75000"/>
                  </a:schemeClr>
                </a:solidFill>
                <a:latin typeface="SourceSansPro-Regular"/>
              </a:rPr>
              <a:t>Homogeneity</a:t>
            </a:r>
          </a:p>
          <a:p>
            <a:r>
              <a:rPr lang="en-US" sz="2100" dirty="0">
                <a:solidFill>
                  <a:schemeClr val="bg2">
                    <a:lumMod val="75000"/>
                  </a:schemeClr>
                </a:solidFill>
                <a:latin typeface="SourceSansPro-Regular"/>
              </a:rPr>
              <a:t>Distinction</a:t>
            </a:r>
          </a:p>
          <a:p>
            <a:r>
              <a:rPr lang="en-US" sz="2100" dirty="0">
                <a:solidFill>
                  <a:schemeClr val="bg2">
                    <a:lumMod val="75000"/>
                  </a:schemeClr>
                </a:solidFill>
                <a:latin typeface="SourceSansPro-Regular"/>
              </a:rPr>
              <a:t>Reaction</a:t>
            </a:r>
            <a:endParaRPr lang="en-LY" sz="21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B3D44-813F-E543-852F-E4D9EA7292A5}"/>
              </a:ext>
            </a:extLst>
          </p:cNvPr>
          <p:cNvSpPr txBox="1"/>
          <p:nvPr/>
        </p:nvSpPr>
        <p:spPr>
          <a:xfrm>
            <a:off x="4070349" y="390535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05</a:t>
            </a:r>
            <a:endParaRPr lang="en-LY" sz="2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/>
          <p:nvPr/>
        </p:nvSpPr>
        <p:spPr>
          <a:xfrm>
            <a:off x="79275" y="789150"/>
            <a:ext cx="8604900" cy="37782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8"/>
          <p:cNvSpPr/>
          <p:nvPr/>
        </p:nvSpPr>
        <p:spPr>
          <a:xfrm>
            <a:off x="0" y="665825"/>
            <a:ext cx="8560800" cy="38166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38"/>
          <p:cNvSpPr txBox="1">
            <a:spLocks noGrp="1"/>
          </p:cNvSpPr>
          <p:nvPr>
            <p:ph type="title"/>
          </p:nvPr>
        </p:nvSpPr>
        <p:spPr>
          <a:xfrm>
            <a:off x="1561319" y="1103277"/>
            <a:ext cx="5145868" cy="165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2"/>
                </a:solidFill>
              </a:rPr>
              <a:t>Market segmentation strategies </a:t>
            </a:r>
            <a:endParaRPr sz="2800" b="1" dirty="0">
              <a:solidFill>
                <a:schemeClr val="bg2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2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A8FA70-3B55-C84F-A658-23B6CF2AE7D8}"/>
              </a:ext>
            </a:extLst>
          </p:cNvPr>
          <p:cNvSpPr txBox="1"/>
          <p:nvPr/>
        </p:nvSpPr>
        <p:spPr>
          <a:xfrm>
            <a:off x="4280400" y="3924723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06</a:t>
            </a:r>
            <a:endParaRPr lang="en-LY" sz="2000" b="1" dirty="0">
              <a:solidFill>
                <a:schemeClr val="bg2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3B72BD6-6708-3448-801A-7A8062EF15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5066" y="2047869"/>
            <a:ext cx="6741309" cy="210344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11111"/>
                </a:solidFill>
                <a:latin typeface="SourceSansPro-Regular"/>
              </a:rPr>
              <a:t>Geographically by region or area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11111"/>
                </a:solidFill>
                <a:latin typeface="SourceSansPro-Regular"/>
              </a:rPr>
              <a:t>Demographically by age, gender, family size, income, or life cycle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rgbClr val="111111"/>
                </a:solidFill>
                <a:latin typeface="SourceSansPro-Regular"/>
              </a:rPr>
              <a:t>Psychographically</a:t>
            </a:r>
            <a:r>
              <a:rPr lang="en-US" sz="1800" dirty="0">
                <a:solidFill>
                  <a:srgbClr val="111111"/>
                </a:solidFill>
                <a:latin typeface="SourceSansPro-Regular"/>
              </a:rPr>
              <a:t> by social class, lifestyle, or personality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111111"/>
                </a:solidFill>
                <a:latin typeface="SourceSansPro-Regular"/>
              </a:rPr>
              <a:t>Behaviorally by benefit, use, or response</a:t>
            </a:r>
            <a:endParaRPr lang="en-L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6"/>
          <p:cNvSpPr/>
          <p:nvPr/>
        </p:nvSpPr>
        <p:spPr>
          <a:xfrm>
            <a:off x="0" y="1317975"/>
            <a:ext cx="9143999" cy="3443398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614363" dist="504825" dir="9420000" algn="bl" rotWithShape="0">
              <a:srgbClr val="000000">
                <a:alpha val="69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22" name="Google Shape;522;p46"/>
          <p:cNvSpPr txBox="1">
            <a:spLocks noGrp="1"/>
          </p:cNvSpPr>
          <p:nvPr>
            <p:ph type="title"/>
          </p:nvPr>
        </p:nvSpPr>
        <p:spPr>
          <a:xfrm>
            <a:off x="2505512" y="1209612"/>
            <a:ext cx="5614551" cy="3997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 dirty="0">
                <a:solidFill>
                  <a:schemeClr val="bg2"/>
                </a:solidFill>
              </a:rPr>
              <a:t>Conclusion </a:t>
            </a:r>
            <a:endParaRPr sz="3900" dirty="0">
              <a:solidFill>
                <a:schemeClr val="bg2"/>
              </a:solidFill>
            </a:endParaRPr>
          </a:p>
        </p:txBody>
      </p:sp>
      <p:sp>
        <p:nvSpPr>
          <p:cNvPr id="538" name="Google Shape;538;p46"/>
          <p:cNvSpPr txBox="1"/>
          <p:nvPr/>
        </p:nvSpPr>
        <p:spPr>
          <a:xfrm>
            <a:off x="220250" y="2306686"/>
            <a:ext cx="8890000" cy="2207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2000" dirty="0">
                <a:solidFill>
                  <a:schemeClr val="bg2"/>
                </a:solidFill>
                <a:latin typeface="Georgia" panose="02040502050405020303" pitchFamily="18" charset="0"/>
              </a:rPr>
              <a:t>In Conclusion, targeting the market or market segmentation is really important for businesses and they are types Of it Homogeneity, distinction and reaction and they are different strategies </a:t>
            </a:r>
            <a:endParaRPr lang="en-US" sz="2000" i="0" u="none" strike="noStrike" dirty="0">
              <a:solidFill>
                <a:schemeClr val="bg2"/>
              </a:solidFill>
              <a:effectLst/>
              <a:latin typeface="Georgia" panose="02040502050405020303" pitchFamily="18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bg2"/>
              </a:solidFill>
              <a:latin typeface="Cormorant Garamond Medium"/>
              <a:ea typeface="Cormorant Garamond Medium"/>
              <a:cs typeface="Cormorant Garamond Medium"/>
              <a:sym typeface="Cormorant Garamond Medium"/>
            </a:endParaRPr>
          </a:p>
        </p:txBody>
      </p:sp>
      <p:cxnSp>
        <p:nvCxnSpPr>
          <p:cNvPr id="543" name="Google Shape;543;p46"/>
          <p:cNvCxnSpPr/>
          <p:nvPr/>
        </p:nvCxnSpPr>
        <p:spPr>
          <a:xfrm>
            <a:off x="-266900" y="102037"/>
            <a:ext cx="9864300" cy="2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4" name="Google Shape;544;p46"/>
          <p:cNvCxnSpPr/>
          <p:nvPr/>
        </p:nvCxnSpPr>
        <p:spPr>
          <a:xfrm>
            <a:off x="-343100" y="210400"/>
            <a:ext cx="9864300" cy="26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035B550-4DBC-7B48-8CD7-BE9414331B94}"/>
              </a:ext>
            </a:extLst>
          </p:cNvPr>
          <p:cNvSpPr txBox="1"/>
          <p:nvPr/>
        </p:nvSpPr>
        <p:spPr>
          <a:xfrm>
            <a:off x="4284662" y="4179855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07</a:t>
            </a:r>
            <a:endParaRPr lang="en-LY" sz="2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84DF8F3F-A7FD-A345-B440-0136EB8FD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2819" y="1920900"/>
            <a:ext cx="6933869" cy="999000"/>
          </a:xfrm>
        </p:spPr>
        <p:txBody>
          <a:bodyPr/>
          <a:lstStyle/>
          <a:p>
            <a:pPr marL="139700" indent="0" algn="just">
              <a:buNone/>
            </a:pPr>
            <a:r>
              <a:rPr lang="en-US" sz="1600" dirty="0"/>
              <a:t>In my opinion I find this process is really important for business and every business should use this process by doing these strategies so he can sell the best product to a select group of customers.</a:t>
            </a:r>
            <a:endParaRPr lang="en-LY" sz="1600" dirty="0"/>
          </a:p>
        </p:txBody>
      </p:sp>
      <p:cxnSp>
        <p:nvCxnSpPr>
          <p:cNvPr id="543" name="Google Shape;543;p46"/>
          <p:cNvCxnSpPr/>
          <p:nvPr/>
        </p:nvCxnSpPr>
        <p:spPr>
          <a:xfrm>
            <a:off x="-266900" y="102037"/>
            <a:ext cx="9864300" cy="2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4" name="Google Shape;544;p46"/>
          <p:cNvCxnSpPr/>
          <p:nvPr/>
        </p:nvCxnSpPr>
        <p:spPr>
          <a:xfrm>
            <a:off x="-343100" y="210400"/>
            <a:ext cx="9864300" cy="26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34D1950-40BA-4745-B84E-B2259AEB5678}"/>
              </a:ext>
            </a:extLst>
          </p:cNvPr>
          <p:cNvSpPr txBox="1"/>
          <p:nvPr/>
        </p:nvSpPr>
        <p:spPr>
          <a:xfrm>
            <a:off x="4499229" y="421047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bg2"/>
                </a:solidFill>
              </a:rPr>
              <a:t>08</a:t>
            </a:r>
            <a:endParaRPr lang="en-LY" sz="2000" b="1" dirty="0">
              <a:solidFill>
                <a:schemeClr val="bg2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E01259-45E1-5245-B2B8-526019571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320" y="666499"/>
            <a:ext cx="4390800" cy="5286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Reflection </a:t>
            </a:r>
            <a:endParaRPr lang="en-LY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60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4"/>
          <p:cNvSpPr txBox="1">
            <a:spLocks noGrp="1"/>
          </p:cNvSpPr>
          <p:nvPr>
            <p:ph type="ctrTitle"/>
          </p:nvPr>
        </p:nvSpPr>
        <p:spPr>
          <a:xfrm>
            <a:off x="4115911" y="497787"/>
            <a:ext cx="3949052" cy="799500"/>
          </a:xfrm>
          <a:prstGeom prst="rect">
            <a:avLst/>
          </a:prstGeom>
          <a:effectLst>
            <a:outerShdw blurRad="600075" dist="133350" algn="bl" rotWithShape="0">
              <a:srgbClr val="000000"/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6000" dirty="0"/>
              <a:t>References </a:t>
            </a:r>
            <a:endParaRPr sz="6000" dirty="0"/>
          </a:p>
        </p:txBody>
      </p:sp>
      <p:sp>
        <p:nvSpPr>
          <p:cNvPr id="225" name="Google Shape;225;p34"/>
          <p:cNvSpPr txBox="1">
            <a:spLocks noGrp="1"/>
          </p:cNvSpPr>
          <p:nvPr>
            <p:ph type="subTitle" idx="1"/>
          </p:nvPr>
        </p:nvSpPr>
        <p:spPr>
          <a:xfrm>
            <a:off x="3894758" y="1988791"/>
            <a:ext cx="5249242" cy="2076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bg2"/>
                </a:solidFill>
                <a:latin typeface="TimesNewRomanPSMT"/>
              </a:rPr>
              <a:t>Tarver</a:t>
            </a:r>
            <a:r>
              <a:rPr lang="en-US" sz="1800" dirty="0">
                <a:solidFill>
                  <a:schemeClr val="bg2"/>
                </a:solidFill>
                <a:latin typeface="TimesNewRomanPSMT"/>
              </a:rPr>
              <a:t>, E. (2021, May 19). </a:t>
            </a:r>
            <a:r>
              <a:rPr lang="en-US" sz="1800" i="1" dirty="0">
                <a:solidFill>
                  <a:schemeClr val="bg2"/>
                </a:solidFill>
                <a:latin typeface="TimesNewRomanPS-ItalicMT"/>
              </a:rPr>
              <a:t>Know how to target specific markets to bring in a large profit</a:t>
            </a:r>
            <a:r>
              <a:rPr lang="en-US" sz="1800" i="0" dirty="0">
                <a:solidFill>
                  <a:schemeClr val="bg2"/>
                </a:solidFill>
                <a:latin typeface="TimesNewRomanPSMT"/>
              </a:rPr>
              <a:t>. </a:t>
            </a:r>
            <a:r>
              <a:rPr lang="en-US" sz="1800" i="0" dirty="0" err="1">
                <a:solidFill>
                  <a:schemeClr val="bg2"/>
                </a:solidFill>
                <a:latin typeface="TimesNewRomanPSMT"/>
              </a:rPr>
              <a:t>Investopedia</a:t>
            </a:r>
            <a:r>
              <a:rPr lang="en-US" sz="1800" i="0" dirty="0">
                <a:solidFill>
                  <a:schemeClr val="bg2"/>
                </a:solidFill>
                <a:latin typeface="TimesNewRomanPSMT"/>
              </a:rPr>
              <a:t>. Retrieved April 27, 2022, from </a:t>
            </a:r>
            <a:r>
              <a:rPr lang="en-US" sz="1800" i="0" dirty="0">
                <a:solidFill>
                  <a:srgbClr val="252525"/>
                </a:solidFill>
                <a:latin typeface="TimesNewRomanPSM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800" i="0" dirty="0" err="1">
                <a:solidFill>
                  <a:srgbClr val="252525"/>
                </a:solidFill>
                <a:latin typeface="TimesNewRomanPSM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www.investopedia.com</a:t>
            </a:r>
            <a:r>
              <a:rPr lang="en-US" sz="1800" i="0" dirty="0">
                <a:solidFill>
                  <a:srgbClr val="252525"/>
                </a:solidFill>
                <a:latin typeface="TimesNewRomanPSM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/terms/m/</a:t>
            </a:r>
            <a:r>
              <a:rPr lang="en-US" sz="1800" i="0" dirty="0" err="1">
                <a:solidFill>
                  <a:schemeClr val="bg2"/>
                </a:solidFill>
                <a:latin typeface="TimesNewRomanPSMT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marketsegmentation.asp</a:t>
            </a:r>
            <a:r>
              <a:rPr lang="en-US" sz="1800" dirty="0">
                <a:solidFill>
                  <a:schemeClr val="bg2"/>
                </a:solidFill>
                <a:latin typeface="TimesNewRomanPSMT"/>
              </a:rPr>
              <a:t>. </a:t>
            </a:r>
            <a:endParaRPr sz="2000" dirty="0">
              <a:solidFill>
                <a:schemeClr val="bg2"/>
              </a:solidFill>
              <a:latin typeface="Righteous"/>
              <a:ea typeface="Righteous"/>
              <a:cs typeface="Righteous"/>
              <a:sym typeface="Righteous"/>
            </a:endParaRPr>
          </a:p>
        </p:txBody>
      </p:sp>
      <p:cxnSp>
        <p:nvCxnSpPr>
          <p:cNvPr id="226" name="Google Shape;226;p34"/>
          <p:cNvCxnSpPr/>
          <p:nvPr/>
        </p:nvCxnSpPr>
        <p:spPr>
          <a:xfrm>
            <a:off x="-114500" y="4826437"/>
            <a:ext cx="9864300" cy="2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7" name="Google Shape;227;p34"/>
          <p:cNvCxnSpPr/>
          <p:nvPr/>
        </p:nvCxnSpPr>
        <p:spPr>
          <a:xfrm>
            <a:off x="-190700" y="4934800"/>
            <a:ext cx="9864300" cy="26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8" name="Google Shape;228;p34"/>
          <p:cNvCxnSpPr/>
          <p:nvPr/>
        </p:nvCxnSpPr>
        <p:spPr>
          <a:xfrm>
            <a:off x="37900" y="102037"/>
            <a:ext cx="9864300" cy="2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9" name="Google Shape;229;p34"/>
          <p:cNvCxnSpPr/>
          <p:nvPr/>
        </p:nvCxnSpPr>
        <p:spPr>
          <a:xfrm>
            <a:off x="-38300" y="210400"/>
            <a:ext cx="9864300" cy="26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25E3DB5-ABC8-4641-9DC6-521A11587F59}"/>
              </a:ext>
            </a:extLst>
          </p:cNvPr>
          <p:cNvSpPr txBox="1"/>
          <p:nvPr/>
        </p:nvSpPr>
        <p:spPr>
          <a:xfrm>
            <a:off x="4375945" y="4245603"/>
            <a:ext cx="1828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err="1">
                <a:solidFill>
                  <a:schemeClr val="bg2"/>
                </a:solidFill>
              </a:rPr>
              <a:t>9</a:t>
            </a:r>
            <a:r>
              <a:rPr lang="en-US" sz="1800" dirty="0" err="1">
                <a:solidFill>
                  <a:srgbClr val="000000"/>
                </a:solidFill>
                <a:latin typeface="TimesNewRomanPSMT"/>
              </a:rPr>
              <a:t>Tarver</a:t>
            </a:r>
            <a:r>
              <a:rPr lang="en-US" sz="1800" dirty="0">
                <a:solidFill>
                  <a:srgbClr val="000000"/>
                </a:solidFill>
                <a:latin typeface="TimesNewRomanPSMT"/>
              </a:rPr>
              <a:t>, E. (2021, May 19). </a:t>
            </a:r>
            <a:r>
              <a:rPr lang="en-US" sz="1800" i="1" dirty="0">
                <a:solidFill>
                  <a:srgbClr val="000000"/>
                </a:solidFill>
                <a:latin typeface="TimesNewRomanPS-ItalicMT"/>
              </a:rPr>
              <a:t>Know how to target specific markets to bring in a large profit</a:t>
            </a:r>
            <a:r>
              <a:rPr lang="en-US" sz="1800" i="0" dirty="0">
                <a:solidFill>
                  <a:srgbClr val="000000"/>
                </a:solidFill>
                <a:latin typeface="TimesNewRomanPSMT"/>
              </a:rPr>
              <a:t>. </a:t>
            </a:r>
            <a:r>
              <a:rPr lang="en-US" sz="1800" i="0" dirty="0" err="1">
                <a:solidFill>
                  <a:srgbClr val="000000"/>
                </a:solidFill>
                <a:latin typeface="TimesNewRomanPSMT"/>
              </a:rPr>
              <a:t>Investopedia</a:t>
            </a:r>
            <a:r>
              <a:rPr lang="en-US" sz="1800" i="0" dirty="0">
                <a:solidFill>
                  <a:srgbClr val="000000"/>
                </a:solidFill>
                <a:latin typeface="TimesNewRomanPSMT"/>
              </a:rPr>
              <a:t>. Retrieved April 27, 2022, from https://</a:t>
            </a:r>
            <a:r>
              <a:rPr lang="en-US" sz="1800" i="0" dirty="0" err="1">
                <a:solidFill>
                  <a:srgbClr val="000000"/>
                </a:solidFill>
                <a:latin typeface="TimesNewRomanPSMT"/>
              </a:rPr>
              <a:t>www.investopedia.com</a:t>
            </a:r>
            <a:r>
              <a:rPr lang="en-US" sz="1800" i="0" dirty="0">
                <a:solidFill>
                  <a:srgbClr val="000000"/>
                </a:solidFill>
                <a:latin typeface="TimesNewRomanPSMT"/>
              </a:rPr>
              <a:t>/terms/m/</a:t>
            </a:r>
            <a:r>
              <a:rPr lang="en-US" sz="1800" i="0" dirty="0" err="1">
                <a:solidFill>
                  <a:srgbClr val="000000"/>
                </a:solidFill>
                <a:latin typeface="TimesNewRomanPSMT"/>
              </a:rPr>
              <a:t>marketsegmentation.asp</a:t>
            </a:r>
            <a:r>
              <a:rPr lang="en-US" sz="1800" i="0" dirty="0">
                <a:solidFill>
                  <a:srgbClr val="000000"/>
                </a:solidFill>
                <a:latin typeface="TimesNewRomanPSMT"/>
              </a:rPr>
              <a:t> </a:t>
            </a:r>
            <a:endParaRPr lang="en-LY" sz="2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 Year Goals by Slidesgo">
  <a:themeElements>
    <a:clrScheme name="Simple Light">
      <a:dk1>
        <a:srgbClr val="191818"/>
      </a:dk1>
      <a:lt1>
        <a:srgbClr val="EEEDEE"/>
      </a:lt1>
      <a:dk2>
        <a:srgbClr val="CFA667"/>
      </a:dk2>
      <a:lt2>
        <a:srgbClr val="C7C0B5"/>
      </a:lt2>
      <a:accent1>
        <a:srgbClr val="B9B5AA"/>
      </a:accent1>
      <a:accent2>
        <a:srgbClr val="84827B"/>
      </a:accent2>
      <a:accent3>
        <a:srgbClr val="EBE4E0"/>
      </a:accent3>
      <a:accent4>
        <a:srgbClr val="FFFFFF"/>
      </a:accent4>
      <a:accent5>
        <a:srgbClr val="FFFFFF"/>
      </a:accent5>
      <a:accent6>
        <a:srgbClr val="FFFFFF"/>
      </a:accent6>
      <a:hlink>
        <a:srgbClr val="2525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5F6F1"/>
      </a:lt1>
      <a:dk2>
        <a:srgbClr val="E5E5DB"/>
      </a:dk2>
      <a:lt2>
        <a:srgbClr val="C7C0B5"/>
      </a:lt2>
      <a:accent1>
        <a:srgbClr val="B9B5AA"/>
      </a:accent1>
      <a:accent2>
        <a:srgbClr val="212121"/>
      </a:accent2>
      <a:accent3>
        <a:srgbClr val="B7B7B7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306</Words>
  <Application>Microsoft Office PowerPoint</Application>
  <PresentationFormat>On-screen Show (16:9)</PresentationFormat>
  <Paragraphs>49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Cormorant Garamond</vt:lpstr>
      <vt:lpstr>Cormorant Garamond Medium</vt:lpstr>
      <vt:lpstr>Georgia</vt:lpstr>
      <vt:lpstr>Lato</vt:lpstr>
      <vt:lpstr>Proxima Nova</vt:lpstr>
      <vt:lpstr>Proxima Nova Semibold</vt:lpstr>
      <vt:lpstr>Righteous</vt:lpstr>
      <vt:lpstr>SourceSansPro-Regular</vt:lpstr>
      <vt:lpstr>TimesNewRomanPS-ItalicMT</vt:lpstr>
      <vt:lpstr>TimesNewRomanPSMT</vt:lpstr>
      <vt:lpstr>New Year Goals by Slidesgo</vt:lpstr>
      <vt:lpstr>Slidesgo Final Pages</vt:lpstr>
      <vt:lpstr>Slidesgo Final Pages</vt:lpstr>
      <vt:lpstr>Targeting the Market </vt:lpstr>
      <vt:lpstr>Table of contents</vt:lpstr>
      <vt:lpstr>Introduction</vt:lpstr>
      <vt:lpstr>Market segmentation </vt:lpstr>
      <vt:lpstr>Types Of market segments </vt:lpstr>
      <vt:lpstr>Market segmentation strategies   </vt:lpstr>
      <vt:lpstr>Conclusion </vt:lpstr>
      <vt:lpstr>Reflection </vt:lpstr>
      <vt:lpstr>References </vt:lpstr>
      <vt:lpstr>Thank you For listening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Principals of verbal messages    </dc:title>
  <cp:lastModifiedBy>Maher Fattouh</cp:lastModifiedBy>
  <cp:revision>14</cp:revision>
  <dcterms:modified xsi:type="dcterms:W3CDTF">2022-05-30T09:04:31Z</dcterms:modified>
</cp:coreProperties>
</file>