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8" r:id="rId1"/>
  </p:sldMasterIdLst>
  <p:notesMasterIdLst>
    <p:notesMasterId r:id="rId17"/>
  </p:notesMasterIdLst>
  <p:sldIdLst>
    <p:sldId id="274" r:id="rId2"/>
    <p:sldId id="258" r:id="rId3"/>
    <p:sldId id="259" r:id="rId4"/>
    <p:sldId id="261" r:id="rId5"/>
    <p:sldId id="271" r:id="rId6"/>
    <p:sldId id="268" r:id="rId7"/>
    <p:sldId id="269" r:id="rId8"/>
    <p:sldId id="262" r:id="rId9"/>
    <p:sldId id="267" r:id="rId10"/>
    <p:sldId id="263" r:id="rId11"/>
    <p:sldId id="264" r:id="rId12"/>
    <p:sldId id="270" r:id="rId13"/>
    <p:sldId id="272" r:id="rId14"/>
    <p:sldId id="273" r:id="rId15"/>
    <p:sldId id="266" r:id="rId16"/>
  </p:sldIdLst>
  <p:sldSz cx="12192000" cy="6858000"/>
  <p:notesSz cx="6858000" cy="9144000"/>
  <p:defaultTextStyle>
    <a:defPPr>
      <a:defRPr lang="en-US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-NOOR" initials="A" lastIdx="2" clrIdx="0">
    <p:extLst>
      <p:ext uri="{19B8F6BF-5375-455C-9EA6-DF929625EA0E}">
        <p15:presenceInfo xmlns:p15="http://schemas.microsoft.com/office/powerpoint/2012/main" userId="fe56f5966c94e62d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777A"/>
    <a:srgbClr val="6B2338"/>
    <a:srgbClr val="1EB7BE"/>
    <a:srgbClr val="E88D13"/>
    <a:srgbClr val="FB9814"/>
    <a:srgbClr val="86080B"/>
    <a:srgbClr val="B70D31"/>
    <a:srgbClr val="973F3F"/>
    <a:srgbClr val="E3413E"/>
    <a:srgbClr val="5CBB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978" autoAdjust="0"/>
    <p:restoredTop sz="94374" autoAdjust="0"/>
  </p:normalViewPr>
  <p:slideViewPr>
    <p:cSldViewPr snapToGrid="0">
      <p:cViewPr varScale="1">
        <p:scale>
          <a:sx n="58" d="100"/>
          <a:sy n="58" d="100"/>
        </p:scale>
        <p:origin x="113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g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g"/></Relationships>
</file>

<file path=ppt/diagrams/_rels/data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6.jpeg"/></Relationships>
</file>

<file path=ppt/diagrams/_rels/data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8.jpeg"/></Relationships>
</file>

<file path=ppt/diagrams/_rels/data8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g"/></Relationships>
</file>

<file path=ppt/diagrams/_rels/data9.xml.rels><?xml version="1.0" encoding="UTF-8" standalone="yes"?>
<Relationships xmlns="http://schemas.openxmlformats.org/package/2006/relationships"><Relationship Id="rId1" Type="http://schemas.openxmlformats.org/officeDocument/2006/relationships/image" Target="../media/image21.jpe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g"/></Relationships>
</file>

<file path=ppt/diagrams/_rels/drawing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g"/></Relationships>
</file>

<file path=ppt/diagrams/_rels/drawing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6.jpeg"/></Relationships>
</file>

<file path=ppt/diagrams/_rels/drawing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8.jpeg"/></Relationships>
</file>

<file path=ppt/diagrams/_rels/drawing8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g"/></Relationships>
</file>

<file path=ppt/diagrams/_rels/drawing9.xml.rels><?xml version="1.0" encoding="UTF-8" standalone="yes"?>
<Relationships xmlns="http://schemas.openxmlformats.org/package/2006/relationships"><Relationship Id="rId1" Type="http://schemas.openxmlformats.org/officeDocument/2006/relationships/image" Target="../media/image2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C81D626-16D4-4D4A-ACF7-CC69DC6D5533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D1239FF6-184B-4FA2-ACD1-ED9505E43F3D}" type="pres">
      <dgm:prSet presAssocID="{2C81D626-16D4-4D4A-ACF7-CC69DC6D5533}" presName="linearFlow" presStyleCnt="0">
        <dgm:presLayoutVars>
          <dgm:dir/>
          <dgm:resizeHandles val="exact"/>
        </dgm:presLayoutVars>
      </dgm:prSet>
      <dgm:spPr/>
    </dgm:pt>
  </dgm:ptLst>
  <dgm:cxnLst>
    <dgm:cxn modelId="{43741DE6-E8B3-4EA7-AD23-25913644EF6D}" type="presOf" srcId="{2C81D626-16D4-4D4A-ACF7-CC69DC6D5533}" destId="{D1239FF6-184B-4FA2-ACD1-ED9505E43F3D}" srcOrd="0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5DBF9E6-E310-417B-8AAB-0ACCC87AED70}" type="doc">
      <dgm:prSet loTypeId="urn:microsoft.com/office/officeart/2005/8/layout/vList3" loCatId="list" qsTypeId="urn:microsoft.com/office/officeart/2005/8/quickstyle/simple5" qsCatId="simple" csTypeId="urn:microsoft.com/office/officeart/2005/8/colors/accent1_2" csCatId="accent1" phldr="1"/>
      <dgm:spPr/>
    </dgm:pt>
    <dgm:pt modelId="{8928D3CE-BE8C-48CE-8B2B-885F7E02AF92}">
      <dgm:prSet phldrT="[نص]" custT="1"/>
      <dgm:spPr/>
      <dgm:t>
        <a:bodyPr/>
        <a:lstStyle/>
        <a:p>
          <a:pPr algn="l" rtl="0"/>
          <a:r>
            <a:rPr lang="en-US" sz="2600" u="none" dirty="0" smtClean="0">
              <a:latin typeface="Arial Black" panose="020B0A04020102020204" pitchFamily="34" charset="0"/>
            </a:rPr>
            <a:t>        </a:t>
          </a:r>
          <a:r>
            <a:rPr lang="en-US" sz="3600" b="0" i="1" u="none" dirty="0" smtClean="0">
              <a:latin typeface="Castellar" panose="020A0402060406010301" pitchFamily="18" charset="0"/>
            </a:rPr>
            <a:t>Objectives</a:t>
          </a:r>
          <a:endParaRPr lang="ar-SA" sz="3600" b="0" i="1" u="none" dirty="0">
            <a:latin typeface="Castellar" panose="020A0402060406010301" pitchFamily="18" charset="0"/>
          </a:endParaRPr>
        </a:p>
      </dgm:t>
    </dgm:pt>
    <dgm:pt modelId="{62BD320F-A9E3-4167-936D-C99D586C0DBC}" type="parTrans" cxnId="{483BA79B-0E24-44CD-947E-2C2AA41E3C82}">
      <dgm:prSet/>
      <dgm:spPr/>
      <dgm:t>
        <a:bodyPr/>
        <a:lstStyle/>
        <a:p>
          <a:pPr rtl="1"/>
          <a:endParaRPr lang="ar-SA"/>
        </a:p>
      </dgm:t>
    </dgm:pt>
    <dgm:pt modelId="{491FA9E9-6FEE-49CC-92F4-3598D37FB54A}" type="sibTrans" cxnId="{483BA79B-0E24-44CD-947E-2C2AA41E3C82}">
      <dgm:prSet/>
      <dgm:spPr/>
      <dgm:t>
        <a:bodyPr/>
        <a:lstStyle/>
        <a:p>
          <a:pPr rtl="1"/>
          <a:endParaRPr lang="ar-SA"/>
        </a:p>
      </dgm:t>
    </dgm:pt>
    <dgm:pt modelId="{AAC31E7B-C9D7-47F0-97CF-1BAE636957D4}" type="pres">
      <dgm:prSet presAssocID="{35DBF9E6-E310-417B-8AAB-0ACCC87AED70}" presName="linearFlow" presStyleCnt="0">
        <dgm:presLayoutVars>
          <dgm:dir/>
          <dgm:resizeHandles val="exact"/>
        </dgm:presLayoutVars>
      </dgm:prSet>
      <dgm:spPr/>
    </dgm:pt>
    <dgm:pt modelId="{DC368922-41D9-45F4-BD34-663D248DEA36}" type="pres">
      <dgm:prSet presAssocID="{8928D3CE-BE8C-48CE-8B2B-885F7E02AF92}" presName="composite" presStyleCnt="0"/>
      <dgm:spPr/>
    </dgm:pt>
    <dgm:pt modelId="{5252F59D-0D2E-4A23-A85D-FA59A8571517}" type="pres">
      <dgm:prSet presAssocID="{8928D3CE-BE8C-48CE-8B2B-885F7E02AF92}" presName="imgShp" presStyleLbl="fgImgPlace1" presStyleIdx="0" presStyleCnt="1" custLinFactNeighborX="-6555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5000" r="-55000"/>
          </a:stretch>
        </a:blipFill>
      </dgm:spPr>
      <dgm:t>
        <a:bodyPr/>
        <a:lstStyle/>
        <a:p>
          <a:pPr rtl="1"/>
          <a:endParaRPr lang="ar-SA"/>
        </a:p>
      </dgm:t>
    </dgm:pt>
    <dgm:pt modelId="{E4EAA1EE-3E60-44A3-B9F9-77B12F7C4FED}" type="pres">
      <dgm:prSet presAssocID="{8928D3CE-BE8C-48CE-8B2B-885F7E02AF92}" presName="txShp" presStyleLbl="node1" presStyleIdx="0" presStyleCnt="1" custScaleX="137147" custLinFactNeighborX="-377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DCD72ECA-28E9-4BCD-BA9A-ACB76A770D17}" type="presOf" srcId="{35DBF9E6-E310-417B-8AAB-0ACCC87AED70}" destId="{AAC31E7B-C9D7-47F0-97CF-1BAE636957D4}" srcOrd="0" destOrd="0" presId="urn:microsoft.com/office/officeart/2005/8/layout/vList3"/>
    <dgm:cxn modelId="{B16FA3B6-FD55-46A1-9A48-CBF36247D339}" type="presOf" srcId="{8928D3CE-BE8C-48CE-8B2B-885F7E02AF92}" destId="{E4EAA1EE-3E60-44A3-B9F9-77B12F7C4FED}" srcOrd="0" destOrd="0" presId="urn:microsoft.com/office/officeart/2005/8/layout/vList3"/>
    <dgm:cxn modelId="{483BA79B-0E24-44CD-947E-2C2AA41E3C82}" srcId="{35DBF9E6-E310-417B-8AAB-0ACCC87AED70}" destId="{8928D3CE-BE8C-48CE-8B2B-885F7E02AF92}" srcOrd="0" destOrd="0" parTransId="{62BD320F-A9E3-4167-936D-C99D586C0DBC}" sibTransId="{491FA9E9-6FEE-49CC-92F4-3598D37FB54A}"/>
    <dgm:cxn modelId="{40FD33F5-FF1B-4079-91DD-F4DE3B7D36EA}" type="presParOf" srcId="{AAC31E7B-C9D7-47F0-97CF-1BAE636957D4}" destId="{DC368922-41D9-45F4-BD34-663D248DEA36}" srcOrd="0" destOrd="0" presId="urn:microsoft.com/office/officeart/2005/8/layout/vList3"/>
    <dgm:cxn modelId="{FA248FA9-2DD2-445C-A42F-51C1F9699336}" type="presParOf" srcId="{DC368922-41D9-45F4-BD34-663D248DEA36}" destId="{5252F59D-0D2E-4A23-A85D-FA59A8571517}" srcOrd="0" destOrd="0" presId="urn:microsoft.com/office/officeart/2005/8/layout/vList3"/>
    <dgm:cxn modelId="{A9DC1D7C-9EF6-46B9-87E7-DC18F661EB41}" type="presParOf" srcId="{DC368922-41D9-45F4-BD34-663D248DEA36}" destId="{E4EAA1EE-3E60-44A3-B9F9-77B12F7C4FED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E971626-1BEE-4A02-AAAA-E5CC47EC53BC}" type="doc">
      <dgm:prSet loTypeId="urn:microsoft.com/office/officeart/2008/layout/VerticalCurvedList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B183236A-86EB-4EA6-9EA3-4AEEA35BCD77}" type="pres">
      <dgm:prSet presAssocID="{1E971626-1BEE-4A02-AAAA-E5CC47EC53BC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pPr rtl="1"/>
          <a:endParaRPr lang="ar-SA"/>
        </a:p>
      </dgm:t>
    </dgm:pt>
    <dgm:pt modelId="{05D47464-A9ED-45EC-88AA-2FE5787D5D06}" type="pres">
      <dgm:prSet presAssocID="{1E971626-1BEE-4A02-AAAA-E5CC47EC53BC}" presName="Name1" presStyleCnt="0"/>
      <dgm:spPr/>
    </dgm:pt>
    <dgm:pt modelId="{341E9A0E-D068-4BEB-878F-8FDF3566B807}" type="pres">
      <dgm:prSet presAssocID="{1E971626-1BEE-4A02-AAAA-E5CC47EC53BC}" presName="cycle" presStyleCnt="0"/>
      <dgm:spPr/>
    </dgm:pt>
    <dgm:pt modelId="{91411458-603B-4725-A6D7-190DEA4E64A3}" type="pres">
      <dgm:prSet presAssocID="{1E971626-1BEE-4A02-AAAA-E5CC47EC53BC}" presName="srcNode" presStyleLbl="node1" presStyleIdx="0" presStyleCnt="0"/>
      <dgm:spPr/>
    </dgm:pt>
    <dgm:pt modelId="{3D0F9271-6CB8-4F31-A24A-89D55D436E61}" type="pres">
      <dgm:prSet presAssocID="{1E971626-1BEE-4A02-AAAA-E5CC47EC53BC}" presName="conn" presStyleLbl="parChTrans1D2" presStyleIdx="0" presStyleCnt="1"/>
      <dgm:spPr/>
    </dgm:pt>
    <dgm:pt modelId="{D9B28697-3F59-4C4A-9EB9-B128060E3C41}" type="pres">
      <dgm:prSet presAssocID="{1E971626-1BEE-4A02-AAAA-E5CC47EC53BC}" presName="extraNode" presStyleLbl="node1" presStyleIdx="0" presStyleCnt="0"/>
      <dgm:spPr/>
    </dgm:pt>
    <dgm:pt modelId="{52E34636-0839-499C-B65B-190E92E12B38}" type="pres">
      <dgm:prSet presAssocID="{1E971626-1BEE-4A02-AAAA-E5CC47EC53BC}" presName="dstNode" presStyleLbl="node1" presStyleIdx="0" presStyleCnt="0"/>
      <dgm:spPr/>
    </dgm:pt>
  </dgm:ptLst>
  <dgm:cxnLst>
    <dgm:cxn modelId="{239760B4-6DB2-43ED-9E8B-2D3492E70D04}" type="presOf" srcId="{1E971626-1BEE-4A02-AAAA-E5CC47EC53BC}" destId="{B183236A-86EB-4EA6-9EA3-4AEEA35BCD77}" srcOrd="0" destOrd="0" presId="urn:microsoft.com/office/officeart/2008/layout/VerticalCurvedList"/>
    <dgm:cxn modelId="{67A7D5FA-E92E-428C-9C04-60483685D416}" type="presParOf" srcId="{B183236A-86EB-4EA6-9EA3-4AEEA35BCD77}" destId="{05D47464-A9ED-45EC-88AA-2FE5787D5D06}" srcOrd="0" destOrd="0" presId="urn:microsoft.com/office/officeart/2008/layout/VerticalCurvedList"/>
    <dgm:cxn modelId="{7C5C8982-A861-48E9-9204-3911629905BF}" type="presParOf" srcId="{05D47464-A9ED-45EC-88AA-2FE5787D5D06}" destId="{341E9A0E-D068-4BEB-878F-8FDF3566B807}" srcOrd="0" destOrd="0" presId="urn:microsoft.com/office/officeart/2008/layout/VerticalCurvedList"/>
    <dgm:cxn modelId="{7F297290-8B4C-497C-9193-ED91E72AF280}" type="presParOf" srcId="{341E9A0E-D068-4BEB-878F-8FDF3566B807}" destId="{91411458-603B-4725-A6D7-190DEA4E64A3}" srcOrd="0" destOrd="0" presId="urn:microsoft.com/office/officeart/2008/layout/VerticalCurvedList"/>
    <dgm:cxn modelId="{C3161D07-F29B-40F7-B216-A412E4ADF87C}" type="presParOf" srcId="{341E9A0E-D068-4BEB-878F-8FDF3566B807}" destId="{3D0F9271-6CB8-4F31-A24A-89D55D436E61}" srcOrd="1" destOrd="0" presId="urn:microsoft.com/office/officeart/2008/layout/VerticalCurvedList"/>
    <dgm:cxn modelId="{FD4F02B4-18C7-4983-9E11-BC8107D09BB0}" type="presParOf" srcId="{341E9A0E-D068-4BEB-878F-8FDF3566B807}" destId="{D9B28697-3F59-4C4A-9EB9-B128060E3C41}" srcOrd="2" destOrd="0" presId="urn:microsoft.com/office/officeart/2008/layout/VerticalCurvedList"/>
    <dgm:cxn modelId="{20351016-44F3-4B16-AF0C-B9BF60037420}" type="presParOf" srcId="{341E9A0E-D068-4BEB-878F-8FDF3566B807}" destId="{52E34636-0839-499C-B65B-190E92E12B38}" srcOrd="3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02A8B72-CD25-4217-B01E-445361096C99}" type="doc">
      <dgm:prSet loTypeId="urn:microsoft.com/office/officeart/2005/8/layout/vList3" loCatId="list" qsTypeId="urn:microsoft.com/office/officeart/2005/8/quickstyle/simple5" qsCatId="simple" csTypeId="urn:microsoft.com/office/officeart/2005/8/colors/accent1_2" csCatId="accent1" phldr="1"/>
      <dgm:spPr/>
    </dgm:pt>
    <dgm:pt modelId="{196C7AC9-FE10-4906-84DB-68C145EA345A}">
      <dgm:prSet phldrT="[نص]" custT="1"/>
      <dgm:spPr/>
      <dgm:t>
        <a:bodyPr/>
        <a:lstStyle/>
        <a:p>
          <a:pPr algn="l" rtl="1"/>
          <a:r>
            <a:rPr lang="en-US" sz="3200" b="1" dirty="0" smtClean="0">
              <a:latin typeface="Arial Rounded MT Bold" panose="020F0704030504030204" pitchFamily="34" charset="0"/>
            </a:rPr>
            <a:t>       </a:t>
          </a:r>
          <a:r>
            <a:rPr lang="en-US" sz="2800" b="1" i="1" dirty="0" smtClean="0">
              <a:solidFill>
                <a:srgbClr val="E88D13"/>
              </a:solidFill>
              <a:latin typeface="Arial Rounded MT Bold" panose="020F0704030504030204" pitchFamily="34" charset="0"/>
            </a:rPr>
            <a:t>Risk factors for type  </a:t>
          </a:r>
          <a:r>
            <a:rPr lang="en-US" sz="2800" b="1" i="1" dirty="0" err="1" smtClean="0">
              <a:solidFill>
                <a:srgbClr val="E88D13"/>
              </a:solidFill>
              <a:latin typeface="Arial Rounded MT Bold" panose="020F0704030504030204" pitchFamily="34" charset="0"/>
            </a:rPr>
            <a:t>ll</a:t>
          </a:r>
          <a:r>
            <a:rPr lang="en-US" sz="2800" b="1" i="1" dirty="0" smtClean="0">
              <a:solidFill>
                <a:srgbClr val="E88D13"/>
              </a:solidFill>
              <a:latin typeface="Arial Rounded MT Bold" panose="020F0704030504030204" pitchFamily="34" charset="0"/>
            </a:rPr>
            <a:t>    </a:t>
          </a:r>
        </a:p>
      </dgm:t>
    </dgm:pt>
    <dgm:pt modelId="{931052FC-216B-4F0A-9EC4-2C224FB7F6F3}" type="parTrans" cxnId="{785FC525-B8D4-4855-8483-93CAC0E90835}">
      <dgm:prSet/>
      <dgm:spPr/>
      <dgm:t>
        <a:bodyPr/>
        <a:lstStyle/>
        <a:p>
          <a:pPr rtl="1"/>
          <a:endParaRPr lang="ar-SA"/>
        </a:p>
      </dgm:t>
    </dgm:pt>
    <dgm:pt modelId="{2BA35C09-05B2-4A3C-B1CF-F24E5D0438F9}" type="sibTrans" cxnId="{785FC525-B8D4-4855-8483-93CAC0E90835}">
      <dgm:prSet/>
      <dgm:spPr/>
      <dgm:t>
        <a:bodyPr/>
        <a:lstStyle/>
        <a:p>
          <a:pPr rtl="1"/>
          <a:endParaRPr lang="ar-SA"/>
        </a:p>
      </dgm:t>
    </dgm:pt>
    <dgm:pt modelId="{9CB6DA59-8964-4795-AE47-B24696B74650}" type="pres">
      <dgm:prSet presAssocID="{702A8B72-CD25-4217-B01E-445361096C99}" presName="linearFlow" presStyleCnt="0">
        <dgm:presLayoutVars>
          <dgm:dir/>
          <dgm:resizeHandles val="exact"/>
        </dgm:presLayoutVars>
      </dgm:prSet>
      <dgm:spPr/>
    </dgm:pt>
    <dgm:pt modelId="{2E6ED3ED-846A-4CD7-BA85-CAE2BA6AA060}" type="pres">
      <dgm:prSet presAssocID="{196C7AC9-FE10-4906-84DB-68C145EA345A}" presName="composite" presStyleCnt="0"/>
      <dgm:spPr/>
    </dgm:pt>
    <dgm:pt modelId="{F343ABBD-5A50-45B9-8962-AA18C1EE9B74}" type="pres">
      <dgm:prSet presAssocID="{196C7AC9-FE10-4906-84DB-68C145EA345A}" presName="imgShp" presStyleLbl="fgImgPlace1" presStyleIdx="0" presStyleCnt="1" custAng="0" custFlipVert="0" custFlipHor="0" custScaleX="55711" custScaleY="58612" custLinFactNeighborX="-87874" custLinFactNeighborY="-28877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5000" r="-85000"/>
          </a:stretch>
        </a:blipFill>
      </dgm:spPr>
    </dgm:pt>
    <dgm:pt modelId="{82047136-3759-4344-AE1B-CFB01BCE058F}" type="pres">
      <dgm:prSet presAssocID="{196C7AC9-FE10-4906-84DB-68C145EA345A}" presName="txShp" presStyleLbl="node1" presStyleIdx="0" presStyleCnt="1" custScaleX="150376" custScaleY="62903" custLinFactNeighborX="-2725" custLinFactNeighborY="-5105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6723CBF7-8AE9-40AA-83D4-81842CB476F4}" type="presOf" srcId="{702A8B72-CD25-4217-B01E-445361096C99}" destId="{9CB6DA59-8964-4795-AE47-B24696B74650}" srcOrd="0" destOrd="0" presId="urn:microsoft.com/office/officeart/2005/8/layout/vList3"/>
    <dgm:cxn modelId="{785FC525-B8D4-4855-8483-93CAC0E90835}" srcId="{702A8B72-CD25-4217-B01E-445361096C99}" destId="{196C7AC9-FE10-4906-84DB-68C145EA345A}" srcOrd="0" destOrd="0" parTransId="{931052FC-216B-4F0A-9EC4-2C224FB7F6F3}" sibTransId="{2BA35C09-05B2-4A3C-B1CF-F24E5D0438F9}"/>
    <dgm:cxn modelId="{30E49644-F60E-402B-8F9F-51D3C9F74EA7}" type="presOf" srcId="{196C7AC9-FE10-4906-84DB-68C145EA345A}" destId="{82047136-3759-4344-AE1B-CFB01BCE058F}" srcOrd="0" destOrd="0" presId="urn:microsoft.com/office/officeart/2005/8/layout/vList3"/>
    <dgm:cxn modelId="{274E4363-4F37-41D8-983B-848330EF6AFC}" type="presParOf" srcId="{9CB6DA59-8964-4795-AE47-B24696B74650}" destId="{2E6ED3ED-846A-4CD7-BA85-CAE2BA6AA060}" srcOrd="0" destOrd="0" presId="urn:microsoft.com/office/officeart/2005/8/layout/vList3"/>
    <dgm:cxn modelId="{3CBB7636-6E3D-48A9-961D-AE7B67A1C17F}" type="presParOf" srcId="{2E6ED3ED-846A-4CD7-BA85-CAE2BA6AA060}" destId="{F343ABBD-5A50-45B9-8962-AA18C1EE9B74}" srcOrd="0" destOrd="0" presId="urn:microsoft.com/office/officeart/2005/8/layout/vList3"/>
    <dgm:cxn modelId="{412191E1-5396-4FF1-AEC9-CC934003DBA0}" type="presParOf" srcId="{2E6ED3ED-846A-4CD7-BA85-CAE2BA6AA060}" destId="{82047136-3759-4344-AE1B-CFB01BCE058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4C9DC9C-7EF6-428D-8890-DBCCEFF18BE3}" type="doc">
      <dgm:prSet loTypeId="urn:microsoft.com/office/officeart/2005/8/layout/vList3" loCatId="list" qsTypeId="urn:microsoft.com/office/officeart/2005/8/quickstyle/simple5" qsCatId="simple" csTypeId="urn:microsoft.com/office/officeart/2005/8/colors/accent1_2" csCatId="accent1" phldr="1"/>
      <dgm:spPr/>
    </dgm:pt>
    <dgm:pt modelId="{D396AF62-2CAD-44FB-B529-D186FD7BDBB7}">
      <dgm:prSet phldrT="[نص]" custT="1"/>
      <dgm:spPr/>
      <dgm:t>
        <a:bodyPr/>
        <a:lstStyle/>
        <a:p>
          <a:pPr algn="l" rtl="1"/>
          <a:r>
            <a:rPr lang="en-US" sz="2500" b="1" dirty="0" smtClean="0"/>
            <a:t>         </a:t>
          </a:r>
          <a:r>
            <a:rPr lang="en-US" sz="2800" b="1" i="1" dirty="0" smtClean="0">
              <a:solidFill>
                <a:srgbClr val="FB9814"/>
              </a:solidFill>
              <a:latin typeface="Arial Rounded MT Bold" panose="020F0704030504030204" pitchFamily="34" charset="0"/>
            </a:rPr>
            <a:t>Risk factors for prediabetes       </a:t>
          </a:r>
          <a:endParaRPr lang="ar-SA" sz="2800" i="1" dirty="0">
            <a:solidFill>
              <a:srgbClr val="FB9814"/>
            </a:solidFill>
            <a:latin typeface="Arial Rounded MT Bold" panose="020F0704030504030204" pitchFamily="34" charset="0"/>
          </a:endParaRPr>
        </a:p>
      </dgm:t>
    </dgm:pt>
    <dgm:pt modelId="{CC8C06CD-C750-4829-B7A5-25B89C10E2F2}" type="sibTrans" cxnId="{DC75B829-1BDF-4DB5-B6DA-C5DF429F9FDD}">
      <dgm:prSet/>
      <dgm:spPr/>
      <dgm:t>
        <a:bodyPr/>
        <a:lstStyle/>
        <a:p>
          <a:pPr rtl="1"/>
          <a:endParaRPr lang="ar-SA"/>
        </a:p>
      </dgm:t>
    </dgm:pt>
    <dgm:pt modelId="{34CF701E-F351-4FFF-ADCB-FBC4F9DC5E95}" type="parTrans" cxnId="{DC75B829-1BDF-4DB5-B6DA-C5DF429F9FDD}">
      <dgm:prSet/>
      <dgm:spPr/>
      <dgm:t>
        <a:bodyPr/>
        <a:lstStyle/>
        <a:p>
          <a:pPr rtl="1"/>
          <a:endParaRPr lang="ar-SA"/>
        </a:p>
      </dgm:t>
    </dgm:pt>
    <dgm:pt modelId="{DA4E5CAF-F167-4B29-BB98-4178EFA5CAEC}" type="pres">
      <dgm:prSet presAssocID="{64C9DC9C-7EF6-428D-8890-DBCCEFF18BE3}" presName="linearFlow" presStyleCnt="0">
        <dgm:presLayoutVars>
          <dgm:dir/>
          <dgm:resizeHandles val="exact"/>
        </dgm:presLayoutVars>
      </dgm:prSet>
      <dgm:spPr/>
    </dgm:pt>
    <dgm:pt modelId="{3190A715-283E-4507-A951-0A3DF5961430}" type="pres">
      <dgm:prSet presAssocID="{D396AF62-2CAD-44FB-B529-D186FD7BDBB7}" presName="composite" presStyleCnt="0"/>
      <dgm:spPr/>
    </dgm:pt>
    <dgm:pt modelId="{39DB82EE-7C09-49A3-927B-636C6C8806E7}" type="pres">
      <dgm:prSet presAssocID="{D396AF62-2CAD-44FB-B529-D186FD7BDBB7}" presName="imgShp" presStyleLbl="fgImgPlace1" presStyleIdx="0" presStyleCnt="1" custScaleX="79262" custScaleY="75720" custLinFactX="-7378" custLinFactNeighborX="-100000" custLinFactNeighborY="6737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8000" r="-68000"/>
          </a:stretch>
        </a:blipFill>
      </dgm:spPr>
    </dgm:pt>
    <dgm:pt modelId="{B06F12D3-15D8-4B3C-996F-34EB29A372A2}" type="pres">
      <dgm:prSet presAssocID="{D396AF62-2CAD-44FB-B529-D186FD7BDBB7}" presName="txShp" presStyleLbl="node1" presStyleIdx="0" presStyleCnt="1" custScaleX="150376" custScaleY="77659" custLinFactNeighborX="4675" custLinFactNeighborY="673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46195B3E-0C39-4941-9277-33521191FD84}" type="presOf" srcId="{64C9DC9C-7EF6-428D-8890-DBCCEFF18BE3}" destId="{DA4E5CAF-F167-4B29-BB98-4178EFA5CAEC}" srcOrd="0" destOrd="0" presId="urn:microsoft.com/office/officeart/2005/8/layout/vList3"/>
    <dgm:cxn modelId="{5D59B6FA-9DA8-4298-94FE-69EC5E26A221}" type="presOf" srcId="{D396AF62-2CAD-44FB-B529-D186FD7BDBB7}" destId="{B06F12D3-15D8-4B3C-996F-34EB29A372A2}" srcOrd="0" destOrd="0" presId="urn:microsoft.com/office/officeart/2005/8/layout/vList3"/>
    <dgm:cxn modelId="{DC75B829-1BDF-4DB5-B6DA-C5DF429F9FDD}" srcId="{64C9DC9C-7EF6-428D-8890-DBCCEFF18BE3}" destId="{D396AF62-2CAD-44FB-B529-D186FD7BDBB7}" srcOrd="0" destOrd="0" parTransId="{34CF701E-F351-4FFF-ADCB-FBC4F9DC5E95}" sibTransId="{CC8C06CD-C750-4829-B7A5-25B89C10E2F2}"/>
    <dgm:cxn modelId="{37D392A3-0835-4CF0-A3C0-0DD8DF255ECF}" type="presParOf" srcId="{DA4E5CAF-F167-4B29-BB98-4178EFA5CAEC}" destId="{3190A715-283E-4507-A951-0A3DF5961430}" srcOrd="0" destOrd="0" presId="urn:microsoft.com/office/officeart/2005/8/layout/vList3"/>
    <dgm:cxn modelId="{0DF45990-AB31-41E2-ADBE-6C2AD0E1D3FE}" type="presParOf" srcId="{3190A715-283E-4507-A951-0A3DF5961430}" destId="{39DB82EE-7C09-49A3-927B-636C6C8806E7}" srcOrd="0" destOrd="0" presId="urn:microsoft.com/office/officeart/2005/8/layout/vList3"/>
    <dgm:cxn modelId="{7C549B6A-0355-408D-AEE8-A3F5ED3F2A76}" type="presParOf" srcId="{3190A715-283E-4507-A951-0A3DF5961430}" destId="{B06F12D3-15D8-4B3C-996F-34EB29A372A2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4ACB2F4-5C57-4499-B9BC-0FF97DCC38F5}" type="doc">
      <dgm:prSet loTypeId="urn:microsoft.com/office/officeart/2005/8/layout/vList3" loCatId="list" qsTypeId="urn:microsoft.com/office/officeart/2005/8/quickstyle/simple5" qsCatId="simple" csTypeId="urn:microsoft.com/office/officeart/2005/8/colors/accent1_2" csCatId="accent1" phldr="1"/>
      <dgm:spPr/>
    </dgm:pt>
    <dgm:pt modelId="{0D81ADB0-BC4E-454D-8991-46431BB53CF1}">
      <dgm:prSet phldrT="[نص]" custT="1"/>
      <dgm:spPr/>
      <dgm:t>
        <a:bodyPr/>
        <a:lstStyle/>
        <a:p>
          <a:pPr rtl="0"/>
          <a:r>
            <a:rPr lang="en-US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anose="020F0704030504030204" pitchFamily="34" charset="0"/>
            </a:rPr>
            <a:t>       </a:t>
          </a:r>
          <a:r>
            <a:rPr lang="en-US" sz="3200" b="1" dirty="0" smtClean="0">
              <a:solidFill>
                <a:srgbClr val="1EB7B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anose="020F0704030504030204" pitchFamily="34" charset="0"/>
            </a:rPr>
            <a:t>Signs and Symptoms of diabetes type I disease</a:t>
          </a:r>
          <a:r>
            <a:rPr lang="en-US" sz="3600" dirty="0" smtClean="0"/>
            <a:t>. </a:t>
          </a:r>
          <a:endParaRPr lang="ar-SA" sz="3600" dirty="0"/>
        </a:p>
      </dgm:t>
    </dgm:pt>
    <dgm:pt modelId="{D64982BA-ADBB-41D7-A446-C6FB9FCDA1F8}" type="parTrans" cxnId="{9D2200C8-28DD-42DA-9793-8126D05CCBDD}">
      <dgm:prSet/>
      <dgm:spPr/>
      <dgm:t>
        <a:bodyPr/>
        <a:lstStyle/>
        <a:p>
          <a:pPr rtl="1"/>
          <a:endParaRPr lang="ar-SA"/>
        </a:p>
      </dgm:t>
    </dgm:pt>
    <dgm:pt modelId="{50250514-5E72-47AD-A0D3-1E57795AD7DB}" type="sibTrans" cxnId="{9D2200C8-28DD-42DA-9793-8126D05CCBDD}">
      <dgm:prSet/>
      <dgm:spPr/>
      <dgm:t>
        <a:bodyPr/>
        <a:lstStyle/>
        <a:p>
          <a:pPr rtl="1"/>
          <a:endParaRPr lang="ar-SA"/>
        </a:p>
      </dgm:t>
    </dgm:pt>
    <dgm:pt modelId="{8F7C2640-780A-4306-B2A9-C8162AED730D}" type="pres">
      <dgm:prSet presAssocID="{04ACB2F4-5C57-4499-B9BC-0FF97DCC38F5}" presName="linearFlow" presStyleCnt="0">
        <dgm:presLayoutVars>
          <dgm:dir/>
          <dgm:resizeHandles val="exact"/>
        </dgm:presLayoutVars>
      </dgm:prSet>
      <dgm:spPr/>
    </dgm:pt>
    <dgm:pt modelId="{8E707262-A742-46D3-B4D6-4BA6A10C47FB}" type="pres">
      <dgm:prSet presAssocID="{0D81ADB0-BC4E-454D-8991-46431BB53CF1}" presName="composite" presStyleCnt="0"/>
      <dgm:spPr/>
    </dgm:pt>
    <dgm:pt modelId="{E9361536-254B-4AB6-8793-B02EEB7341AD}" type="pres">
      <dgm:prSet presAssocID="{0D81ADB0-BC4E-454D-8991-46431BB53CF1}" presName="imgShp" presStyleLbl="fgImgPlace1" presStyleIdx="0" presStyleCnt="1" custLinFactNeighborX="-86319" custLinFactNeighborY="-12032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000" b="-3000"/>
          </a:stretch>
        </a:blipFill>
      </dgm:spPr>
    </dgm:pt>
    <dgm:pt modelId="{C081329C-FC4D-426D-AB96-CD23F72245B8}" type="pres">
      <dgm:prSet presAssocID="{0D81ADB0-BC4E-454D-8991-46431BB53CF1}" presName="txShp" presStyleLbl="node1" presStyleIdx="0" presStyleCnt="1" custScaleX="150376" custLinFactNeighborX="5776" custLinFactNeighborY="-167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EC1755AB-AB58-49E2-A11D-7EAFDF80E10B}" type="presOf" srcId="{0D81ADB0-BC4E-454D-8991-46431BB53CF1}" destId="{C081329C-FC4D-426D-AB96-CD23F72245B8}" srcOrd="0" destOrd="0" presId="urn:microsoft.com/office/officeart/2005/8/layout/vList3"/>
    <dgm:cxn modelId="{AEEA4980-C7A3-4E32-A939-6A0561A1F999}" type="presOf" srcId="{04ACB2F4-5C57-4499-B9BC-0FF97DCC38F5}" destId="{8F7C2640-780A-4306-B2A9-C8162AED730D}" srcOrd="0" destOrd="0" presId="urn:microsoft.com/office/officeart/2005/8/layout/vList3"/>
    <dgm:cxn modelId="{9D2200C8-28DD-42DA-9793-8126D05CCBDD}" srcId="{04ACB2F4-5C57-4499-B9BC-0FF97DCC38F5}" destId="{0D81ADB0-BC4E-454D-8991-46431BB53CF1}" srcOrd="0" destOrd="0" parTransId="{D64982BA-ADBB-41D7-A446-C6FB9FCDA1F8}" sibTransId="{50250514-5E72-47AD-A0D3-1E57795AD7DB}"/>
    <dgm:cxn modelId="{B0B2D789-21B9-4BA4-9B25-D08513DE548F}" type="presParOf" srcId="{8F7C2640-780A-4306-B2A9-C8162AED730D}" destId="{8E707262-A742-46D3-B4D6-4BA6A10C47FB}" srcOrd="0" destOrd="0" presId="urn:microsoft.com/office/officeart/2005/8/layout/vList3"/>
    <dgm:cxn modelId="{02A6BD58-9E41-4893-85DB-FEDF8D6D1069}" type="presParOf" srcId="{8E707262-A742-46D3-B4D6-4BA6A10C47FB}" destId="{E9361536-254B-4AB6-8793-B02EEB7341AD}" srcOrd="0" destOrd="0" presId="urn:microsoft.com/office/officeart/2005/8/layout/vList3"/>
    <dgm:cxn modelId="{64F2A10B-08CC-43F7-A023-3203612502BE}" type="presParOf" srcId="{8E707262-A742-46D3-B4D6-4BA6A10C47FB}" destId="{C081329C-FC4D-426D-AB96-CD23F72245B8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4C1F4D0-638F-4302-9D76-815BAD2AACD7}" type="doc">
      <dgm:prSet loTypeId="urn:microsoft.com/office/officeart/2005/8/layout/vList3" loCatId="list" qsTypeId="urn:microsoft.com/office/officeart/2005/8/quickstyle/simple5" qsCatId="simple" csTypeId="urn:microsoft.com/office/officeart/2005/8/colors/accent1_2" csCatId="accent1" phldr="1"/>
      <dgm:spPr/>
    </dgm:pt>
    <dgm:pt modelId="{6995494E-DEA3-47E1-A9F4-A7A314956441}">
      <dgm:prSet phldrT="[نص]"/>
      <dgm:spPr/>
      <dgm:t>
        <a:bodyPr/>
        <a:lstStyle/>
        <a:p>
          <a:pPr rtl="0"/>
          <a:r>
            <a: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        </a:t>
          </a:r>
          <a:r>
            <a:rPr lang="en-US" b="1" dirty="0" smtClean="0">
              <a:solidFill>
                <a:srgbClr val="FF777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How to manage and control diabetes type I </a:t>
          </a:r>
          <a:r>
            <a:rPr lang="en-US" b="1" dirty="0" smtClean="0">
              <a:solidFill>
                <a:srgbClr val="FF777A"/>
              </a:solidFill>
            </a:rPr>
            <a:t>.</a:t>
          </a:r>
          <a:endParaRPr lang="ar-SA" dirty="0">
            <a:solidFill>
              <a:srgbClr val="FF777A"/>
            </a:solidFill>
          </a:endParaRPr>
        </a:p>
      </dgm:t>
    </dgm:pt>
    <dgm:pt modelId="{DEB89F5B-D9F6-41D8-A53C-E626787087B0}" type="parTrans" cxnId="{9613BBF3-6CBB-46C1-826F-ACE6BF9FC609}">
      <dgm:prSet/>
      <dgm:spPr/>
      <dgm:t>
        <a:bodyPr/>
        <a:lstStyle/>
        <a:p>
          <a:pPr rtl="1"/>
          <a:endParaRPr lang="ar-SA"/>
        </a:p>
      </dgm:t>
    </dgm:pt>
    <dgm:pt modelId="{5FBEF484-EC75-465C-9FA5-E783C8DEB36F}" type="sibTrans" cxnId="{9613BBF3-6CBB-46C1-826F-ACE6BF9FC609}">
      <dgm:prSet/>
      <dgm:spPr/>
      <dgm:t>
        <a:bodyPr/>
        <a:lstStyle/>
        <a:p>
          <a:pPr rtl="1"/>
          <a:endParaRPr lang="ar-SA"/>
        </a:p>
      </dgm:t>
    </dgm:pt>
    <dgm:pt modelId="{831523F7-32EC-4D0B-B4B1-EEF44AAABAA3}" type="pres">
      <dgm:prSet presAssocID="{54C1F4D0-638F-4302-9D76-815BAD2AACD7}" presName="linearFlow" presStyleCnt="0">
        <dgm:presLayoutVars>
          <dgm:dir/>
          <dgm:resizeHandles val="exact"/>
        </dgm:presLayoutVars>
      </dgm:prSet>
      <dgm:spPr/>
    </dgm:pt>
    <dgm:pt modelId="{BA23694D-549A-4FBC-863D-E1D052C03B9A}" type="pres">
      <dgm:prSet presAssocID="{6995494E-DEA3-47E1-A9F4-A7A314956441}" presName="composite" presStyleCnt="0"/>
      <dgm:spPr/>
    </dgm:pt>
    <dgm:pt modelId="{A57B23C0-9B5D-430C-8E8B-DBA834BF6858}" type="pres">
      <dgm:prSet presAssocID="{6995494E-DEA3-47E1-A9F4-A7A314956441}" presName="imgShp" presStyleLbl="fgImgPlace1" presStyleIdx="0" presStyleCnt="1" custLinFactX="-98" custLinFactNeighborX="-100000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000" b="-3000"/>
          </a:stretch>
        </a:blipFill>
      </dgm:spPr>
    </dgm:pt>
    <dgm:pt modelId="{F040AC58-655A-4F05-95B7-F5A6389F48FB}" type="pres">
      <dgm:prSet presAssocID="{6995494E-DEA3-47E1-A9F4-A7A314956441}" presName="txShp" presStyleLbl="node1" presStyleIdx="0" presStyleCnt="1" custScaleX="150376" custLinFactY="-100000" custLinFactNeighborX="1781" custLinFactNeighborY="-11502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648A8AD0-C009-403A-8E66-652D470EEF2B}" type="presOf" srcId="{6995494E-DEA3-47E1-A9F4-A7A314956441}" destId="{F040AC58-655A-4F05-95B7-F5A6389F48FB}" srcOrd="0" destOrd="0" presId="urn:microsoft.com/office/officeart/2005/8/layout/vList3"/>
    <dgm:cxn modelId="{9613BBF3-6CBB-46C1-826F-ACE6BF9FC609}" srcId="{54C1F4D0-638F-4302-9D76-815BAD2AACD7}" destId="{6995494E-DEA3-47E1-A9F4-A7A314956441}" srcOrd="0" destOrd="0" parTransId="{DEB89F5B-D9F6-41D8-A53C-E626787087B0}" sibTransId="{5FBEF484-EC75-465C-9FA5-E783C8DEB36F}"/>
    <dgm:cxn modelId="{81F98D43-73A6-492B-ABA9-61764049E2D5}" type="presOf" srcId="{54C1F4D0-638F-4302-9D76-815BAD2AACD7}" destId="{831523F7-32EC-4D0B-B4B1-EEF44AAABAA3}" srcOrd="0" destOrd="0" presId="urn:microsoft.com/office/officeart/2005/8/layout/vList3"/>
    <dgm:cxn modelId="{DC6ED59A-C71C-4ED8-B543-B74F4621CBAB}" type="presParOf" srcId="{831523F7-32EC-4D0B-B4B1-EEF44AAABAA3}" destId="{BA23694D-549A-4FBC-863D-E1D052C03B9A}" srcOrd="0" destOrd="0" presId="urn:microsoft.com/office/officeart/2005/8/layout/vList3"/>
    <dgm:cxn modelId="{2E278418-C8EC-4FBD-B2C9-37E92F10C0A2}" type="presParOf" srcId="{BA23694D-549A-4FBC-863D-E1D052C03B9A}" destId="{A57B23C0-9B5D-430C-8E8B-DBA834BF6858}" srcOrd="0" destOrd="0" presId="urn:microsoft.com/office/officeart/2005/8/layout/vList3"/>
    <dgm:cxn modelId="{CC07ED82-A9B6-41BE-A241-1E5AD5DB4DE7}" type="presParOf" srcId="{BA23694D-549A-4FBC-863D-E1D052C03B9A}" destId="{F040AC58-655A-4F05-95B7-F5A6389F48FB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2B93DAA0-176A-41B3-B926-094FF5628D80}" type="doc">
      <dgm:prSet loTypeId="urn:microsoft.com/office/officeart/2005/8/layout/vList3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93D1D0E4-FB3F-427F-B672-F480710B88AC}">
      <dgm:prSet custT="1"/>
      <dgm:spPr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</a:gradFill>
      </dgm:spPr>
      <dgm:t>
        <a:bodyPr/>
        <a:lstStyle/>
        <a:p>
          <a:pPr rtl="0"/>
          <a:r>
            <a:rPr lang="en-US" sz="3600" b="1" dirty="0" smtClean="0">
              <a:latin typeface="Arial Rounded MT Bold" panose="020F0704030504030204" pitchFamily="34" charset="0"/>
            </a:rPr>
            <a:t>Different between type l &amp; </a:t>
          </a:r>
          <a:r>
            <a:rPr lang="en-US" sz="3600" b="1" dirty="0" err="1" smtClean="0">
              <a:latin typeface="Arial Rounded MT Bold" panose="020F0704030504030204" pitchFamily="34" charset="0"/>
            </a:rPr>
            <a:t>ll</a:t>
          </a:r>
          <a:r>
            <a:rPr lang="en-US" sz="3600" b="1" dirty="0" smtClean="0">
              <a:latin typeface="Arial Rounded MT Bold" panose="020F0704030504030204" pitchFamily="34" charset="0"/>
            </a:rPr>
            <a:t> .</a:t>
          </a:r>
          <a:endParaRPr lang="en-US" sz="3600" dirty="0">
            <a:latin typeface="Arial Rounded MT Bold" panose="020F0704030504030204" pitchFamily="34" charset="0"/>
          </a:endParaRPr>
        </a:p>
      </dgm:t>
    </dgm:pt>
    <dgm:pt modelId="{041FC06E-ED30-4B28-B2C2-F549352F8D87}" type="parTrans" cxnId="{E9214D70-6A64-4FD5-B822-DB9C7A5A14C5}">
      <dgm:prSet/>
      <dgm:spPr/>
      <dgm:t>
        <a:bodyPr/>
        <a:lstStyle/>
        <a:p>
          <a:pPr rtl="1"/>
          <a:endParaRPr lang="ar-SA"/>
        </a:p>
      </dgm:t>
    </dgm:pt>
    <dgm:pt modelId="{11908F40-C71A-41C9-98E1-D7FA34EF3863}" type="sibTrans" cxnId="{E9214D70-6A64-4FD5-B822-DB9C7A5A14C5}">
      <dgm:prSet/>
      <dgm:spPr/>
      <dgm:t>
        <a:bodyPr/>
        <a:lstStyle/>
        <a:p>
          <a:pPr rtl="1"/>
          <a:endParaRPr lang="ar-SA"/>
        </a:p>
      </dgm:t>
    </dgm:pt>
    <dgm:pt modelId="{B6EDCCA2-193B-4C5A-A7BD-370671DAA046}" type="pres">
      <dgm:prSet presAssocID="{2B93DAA0-176A-41B3-B926-094FF5628D80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FD54B287-5808-409D-A38D-63EF4BA92ACD}" type="pres">
      <dgm:prSet presAssocID="{93D1D0E4-FB3F-427F-B672-F480710B88AC}" presName="composite" presStyleCnt="0"/>
      <dgm:spPr/>
    </dgm:pt>
    <dgm:pt modelId="{A1DA4CBB-A108-4B34-A73D-9856575E8981}" type="pres">
      <dgm:prSet presAssocID="{93D1D0E4-FB3F-427F-B672-F480710B88AC}" presName="imgShp" presStyleLbl="fgImgPlace1" presStyleIdx="0" presStyleCnt="1" custAng="0" custFlipHor="0" custScaleX="111233" custLinFactX="-11058" custLinFactNeighborX="-100000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0" r="-10000"/>
          </a:stretch>
        </a:blipFill>
      </dgm:spPr>
      <dgm:t>
        <a:bodyPr/>
        <a:lstStyle/>
        <a:p>
          <a:pPr rtl="1"/>
          <a:endParaRPr lang="ar-SA"/>
        </a:p>
      </dgm:t>
    </dgm:pt>
    <dgm:pt modelId="{BEC556BE-2710-4B00-B3E1-2D6045E93930}" type="pres">
      <dgm:prSet presAssocID="{93D1D0E4-FB3F-427F-B672-F480710B88AC}" presName="txShp" presStyleLbl="node1" presStyleIdx="0" presStyleCnt="1" custScaleX="15037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B72CE3DE-4AD8-425E-8E48-3874E37E3B5C}" type="presOf" srcId="{93D1D0E4-FB3F-427F-B672-F480710B88AC}" destId="{BEC556BE-2710-4B00-B3E1-2D6045E93930}" srcOrd="0" destOrd="0" presId="urn:microsoft.com/office/officeart/2005/8/layout/vList3"/>
    <dgm:cxn modelId="{CABA9299-66BE-40E9-8DF5-C22618C4CE73}" type="presOf" srcId="{2B93DAA0-176A-41B3-B926-094FF5628D80}" destId="{B6EDCCA2-193B-4C5A-A7BD-370671DAA046}" srcOrd="0" destOrd="0" presId="urn:microsoft.com/office/officeart/2005/8/layout/vList3"/>
    <dgm:cxn modelId="{E9214D70-6A64-4FD5-B822-DB9C7A5A14C5}" srcId="{2B93DAA0-176A-41B3-B926-094FF5628D80}" destId="{93D1D0E4-FB3F-427F-B672-F480710B88AC}" srcOrd="0" destOrd="0" parTransId="{041FC06E-ED30-4B28-B2C2-F549352F8D87}" sibTransId="{11908F40-C71A-41C9-98E1-D7FA34EF3863}"/>
    <dgm:cxn modelId="{604DB041-CA81-4C12-96D7-20EBDD5E59F3}" type="presParOf" srcId="{B6EDCCA2-193B-4C5A-A7BD-370671DAA046}" destId="{FD54B287-5808-409D-A38D-63EF4BA92ACD}" srcOrd="0" destOrd="0" presId="urn:microsoft.com/office/officeart/2005/8/layout/vList3"/>
    <dgm:cxn modelId="{A23B1A2F-5A7B-4A3C-9E34-4D5B21B9A79E}" type="presParOf" srcId="{FD54B287-5808-409D-A38D-63EF4BA92ACD}" destId="{A1DA4CBB-A108-4B34-A73D-9856575E8981}" srcOrd="0" destOrd="0" presId="urn:microsoft.com/office/officeart/2005/8/layout/vList3"/>
    <dgm:cxn modelId="{B95528C7-4A8C-40D9-9A95-C4296857D9A1}" type="presParOf" srcId="{FD54B287-5808-409D-A38D-63EF4BA92ACD}" destId="{BEC556BE-2710-4B00-B3E1-2D6045E93930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E8123777-2CAF-4A98-A254-846B197A4AD2}" type="doc">
      <dgm:prSet loTypeId="urn:microsoft.com/office/officeart/2005/8/layout/vList3" loCatId="list" qsTypeId="urn:microsoft.com/office/officeart/2005/8/quickstyle/simple4" qsCatId="simple" csTypeId="urn:microsoft.com/office/officeart/2005/8/colors/accent1_2" csCatId="accent1" phldr="1"/>
      <dgm:spPr/>
    </dgm:pt>
    <dgm:pt modelId="{4A63F417-64FC-466D-9C2C-6E7B20AE4F2B}">
      <dgm:prSet phldrT="[نص]"/>
      <dgm:spPr/>
      <dgm:t>
        <a:bodyPr/>
        <a:lstStyle/>
        <a:p>
          <a:pPr algn="l" rtl="1"/>
          <a:r>
            <a:rPr lang="en-US" b="1" i="1" dirty="0" smtClean="0"/>
            <a:t>        Summary     </a:t>
          </a:r>
          <a:endParaRPr lang="ar-SA" dirty="0"/>
        </a:p>
      </dgm:t>
    </dgm:pt>
    <dgm:pt modelId="{09A708C2-F730-4815-9E72-8A81A45571A4}" type="parTrans" cxnId="{FCC39774-8341-4751-A759-255E115C045E}">
      <dgm:prSet/>
      <dgm:spPr/>
      <dgm:t>
        <a:bodyPr/>
        <a:lstStyle/>
        <a:p>
          <a:pPr rtl="1"/>
          <a:endParaRPr lang="ar-SA"/>
        </a:p>
      </dgm:t>
    </dgm:pt>
    <dgm:pt modelId="{48B8A147-E222-4970-AEA7-9443B9ED7DDC}" type="sibTrans" cxnId="{FCC39774-8341-4751-A759-255E115C045E}">
      <dgm:prSet/>
      <dgm:spPr/>
      <dgm:t>
        <a:bodyPr/>
        <a:lstStyle/>
        <a:p>
          <a:pPr rtl="1"/>
          <a:endParaRPr lang="ar-SA"/>
        </a:p>
      </dgm:t>
    </dgm:pt>
    <dgm:pt modelId="{12533BC9-A8B9-4FF0-B898-0351F1955FC9}" type="pres">
      <dgm:prSet presAssocID="{E8123777-2CAF-4A98-A254-846B197A4AD2}" presName="linearFlow" presStyleCnt="0">
        <dgm:presLayoutVars>
          <dgm:dir/>
          <dgm:resizeHandles val="exact"/>
        </dgm:presLayoutVars>
      </dgm:prSet>
      <dgm:spPr/>
    </dgm:pt>
    <dgm:pt modelId="{C1693CCD-1637-47A6-8A12-1612F51DDB98}" type="pres">
      <dgm:prSet presAssocID="{4A63F417-64FC-466D-9C2C-6E7B20AE4F2B}" presName="composite" presStyleCnt="0"/>
      <dgm:spPr/>
    </dgm:pt>
    <dgm:pt modelId="{6014A440-6236-4BF4-BEBF-1B85E8A30562}" type="pres">
      <dgm:prSet presAssocID="{4A63F417-64FC-466D-9C2C-6E7B20AE4F2B}" presName="imgShp" presStyleLbl="fgImgPlace1" presStyleIdx="0" presStyleCnt="1" custLinFactNeighborX="-76822" custLinFactNeighborY="1791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45EDC501-D416-4292-9E69-CFA106CAE5C5}" type="pres">
      <dgm:prSet presAssocID="{4A63F417-64FC-466D-9C2C-6E7B20AE4F2B}" presName="txShp" presStyleLbl="node1" presStyleIdx="0" presStyleCnt="1" custScaleX="150376" custLinFactNeighborX="758" custLinFactNeighborY="6718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269C0EFC-C548-4209-8CE9-21D5A1C3FE47}" type="presOf" srcId="{4A63F417-64FC-466D-9C2C-6E7B20AE4F2B}" destId="{45EDC501-D416-4292-9E69-CFA106CAE5C5}" srcOrd="0" destOrd="0" presId="urn:microsoft.com/office/officeart/2005/8/layout/vList3"/>
    <dgm:cxn modelId="{0DA27E62-9CD7-4076-9584-97734F4B0D8E}" type="presOf" srcId="{E8123777-2CAF-4A98-A254-846B197A4AD2}" destId="{12533BC9-A8B9-4FF0-B898-0351F1955FC9}" srcOrd="0" destOrd="0" presId="urn:microsoft.com/office/officeart/2005/8/layout/vList3"/>
    <dgm:cxn modelId="{FCC39774-8341-4751-A759-255E115C045E}" srcId="{E8123777-2CAF-4A98-A254-846B197A4AD2}" destId="{4A63F417-64FC-466D-9C2C-6E7B20AE4F2B}" srcOrd="0" destOrd="0" parTransId="{09A708C2-F730-4815-9E72-8A81A45571A4}" sibTransId="{48B8A147-E222-4970-AEA7-9443B9ED7DDC}"/>
    <dgm:cxn modelId="{F450FA18-A9DE-4AE4-BC20-9BF74291CFD1}" type="presParOf" srcId="{12533BC9-A8B9-4FF0-B898-0351F1955FC9}" destId="{C1693CCD-1637-47A6-8A12-1612F51DDB98}" srcOrd="0" destOrd="0" presId="urn:microsoft.com/office/officeart/2005/8/layout/vList3"/>
    <dgm:cxn modelId="{53CB4162-B4FD-4E75-9D5D-EB2957AB751C}" type="presParOf" srcId="{C1693CCD-1637-47A6-8A12-1612F51DDB98}" destId="{6014A440-6236-4BF4-BEBF-1B85E8A30562}" srcOrd="0" destOrd="0" presId="urn:microsoft.com/office/officeart/2005/8/layout/vList3"/>
    <dgm:cxn modelId="{62D25D18-89A3-4690-A030-A12223D4BF15}" type="presParOf" srcId="{C1693CCD-1637-47A6-8A12-1612F51DDB98}" destId="{45EDC501-D416-4292-9E69-CFA106CAE5C5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EAA1EE-3E60-44A3-B9F9-77B12F7C4FED}">
      <dsp:nvSpPr>
        <dsp:cNvPr id="0" name=""/>
        <dsp:cNvSpPr/>
      </dsp:nvSpPr>
      <dsp:spPr>
        <a:xfrm rot="10800000">
          <a:off x="170494" y="0"/>
          <a:ext cx="8220442" cy="757414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accent1">
              <a:hueOff val="0"/>
              <a:satOff val="0"/>
              <a:lumOff val="0"/>
              <a:alphaOff val="0"/>
              <a:satMod val="3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33999" tIns="99060" rIns="184912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u="none" kern="1200" dirty="0" smtClean="0">
              <a:latin typeface="Arial Black" panose="020B0A04020102020204" pitchFamily="34" charset="0"/>
            </a:rPr>
            <a:t>        </a:t>
          </a:r>
          <a:r>
            <a:rPr lang="en-US" sz="3600" b="0" i="1" u="none" kern="1200" dirty="0" smtClean="0">
              <a:latin typeface="Castellar" panose="020A0402060406010301" pitchFamily="18" charset="0"/>
            </a:rPr>
            <a:t>Objectives</a:t>
          </a:r>
          <a:endParaRPr lang="ar-SA" sz="3600" b="0" i="1" u="none" kern="1200" dirty="0">
            <a:latin typeface="Castellar" panose="020A0402060406010301" pitchFamily="18" charset="0"/>
          </a:endParaRPr>
        </a:p>
      </dsp:txBody>
      <dsp:txXfrm rot="10800000">
        <a:off x="359847" y="0"/>
        <a:ext cx="8031089" cy="757414"/>
      </dsp:txXfrm>
    </dsp:sp>
    <dsp:sp modelId="{5252F59D-0D2E-4A23-A85D-FA59A8571517}">
      <dsp:nvSpPr>
        <dsp:cNvPr id="0" name=""/>
        <dsp:cNvSpPr/>
      </dsp:nvSpPr>
      <dsp:spPr>
        <a:xfrm>
          <a:off x="634508" y="0"/>
          <a:ext cx="757414" cy="757414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5000" r="-55000"/>
          </a:stretch>
        </a:blip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accent1">
              <a:tint val="50000"/>
              <a:hueOff val="0"/>
              <a:satOff val="0"/>
              <a:lumOff val="0"/>
              <a:alphaOff val="0"/>
              <a:satMod val="30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047136-3759-4344-AE1B-CFB01BCE058F}">
      <dsp:nvSpPr>
        <dsp:cNvPr id="0" name=""/>
        <dsp:cNvSpPr/>
      </dsp:nvSpPr>
      <dsp:spPr>
        <a:xfrm rot="10800000">
          <a:off x="-1" y="0"/>
          <a:ext cx="8984347" cy="565503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accent1">
              <a:hueOff val="0"/>
              <a:satOff val="0"/>
              <a:lumOff val="0"/>
              <a:alphaOff val="0"/>
              <a:satMod val="3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96438" tIns="121920" rIns="227584" bIns="121920" numCol="1" spcCol="1270" anchor="ctr" anchorCtr="0">
          <a:noAutofit/>
        </a:bodyPr>
        <a:lstStyle/>
        <a:p>
          <a:pPr lvl="0" algn="l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>
              <a:latin typeface="Arial Rounded MT Bold" panose="020F0704030504030204" pitchFamily="34" charset="0"/>
            </a:rPr>
            <a:t>       </a:t>
          </a:r>
          <a:r>
            <a:rPr lang="en-US" sz="2800" b="1" i="1" kern="1200" dirty="0" smtClean="0">
              <a:solidFill>
                <a:srgbClr val="E88D13"/>
              </a:solidFill>
              <a:latin typeface="Arial Rounded MT Bold" panose="020F0704030504030204" pitchFamily="34" charset="0"/>
            </a:rPr>
            <a:t>Risk factors for type  </a:t>
          </a:r>
          <a:r>
            <a:rPr lang="en-US" sz="2800" b="1" i="1" kern="1200" dirty="0" err="1" smtClean="0">
              <a:solidFill>
                <a:srgbClr val="E88D13"/>
              </a:solidFill>
              <a:latin typeface="Arial Rounded MT Bold" panose="020F0704030504030204" pitchFamily="34" charset="0"/>
            </a:rPr>
            <a:t>ll</a:t>
          </a:r>
          <a:r>
            <a:rPr lang="en-US" sz="2800" b="1" i="1" kern="1200" dirty="0" smtClean="0">
              <a:solidFill>
                <a:srgbClr val="E88D13"/>
              </a:solidFill>
              <a:latin typeface="Arial Rounded MT Bold" panose="020F0704030504030204" pitchFamily="34" charset="0"/>
            </a:rPr>
            <a:t>    </a:t>
          </a:r>
        </a:p>
      </dsp:txBody>
      <dsp:txXfrm rot="10800000">
        <a:off x="141375" y="0"/>
        <a:ext cx="8842971" cy="565503"/>
      </dsp:txXfrm>
    </dsp:sp>
    <dsp:sp modelId="{F343ABBD-5A50-45B9-8962-AA18C1EE9B74}">
      <dsp:nvSpPr>
        <dsp:cNvPr id="0" name=""/>
        <dsp:cNvSpPr/>
      </dsp:nvSpPr>
      <dsp:spPr>
        <a:xfrm>
          <a:off x="464458" y="0"/>
          <a:ext cx="500847" cy="526927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5000" r="-85000"/>
          </a:stretch>
        </a:blip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accent1">
              <a:tint val="50000"/>
              <a:hueOff val="0"/>
              <a:satOff val="0"/>
              <a:lumOff val="0"/>
              <a:alphaOff val="0"/>
              <a:satMod val="30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6F12D3-15D8-4B3C-996F-34EB29A372A2}">
      <dsp:nvSpPr>
        <dsp:cNvPr id="0" name=""/>
        <dsp:cNvSpPr/>
      </dsp:nvSpPr>
      <dsp:spPr>
        <a:xfrm rot="10800000">
          <a:off x="-1" y="130627"/>
          <a:ext cx="8984347" cy="564945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accent1">
              <a:hueOff val="0"/>
              <a:satOff val="0"/>
              <a:lumOff val="0"/>
              <a:alphaOff val="0"/>
              <a:satMod val="3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20794" tIns="95250" rIns="177800" bIns="95250" numCol="1" spcCol="1270" anchor="ctr" anchorCtr="0">
          <a:noAutofit/>
        </a:bodyPr>
        <a:lstStyle/>
        <a:p>
          <a:pPr lvl="0" algn="l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/>
            <a:t>         </a:t>
          </a:r>
          <a:r>
            <a:rPr lang="en-US" sz="2800" b="1" i="1" kern="1200" dirty="0" smtClean="0">
              <a:solidFill>
                <a:srgbClr val="FB9814"/>
              </a:solidFill>
              <a:latin typeface="Arial Rounded MT Bold" panose="020F0704030504030204" pitchFamily="34" charset="0"/>
            </a:rPr>
            <a:t>Risk factors for prediabetes       </a:t>
          </a:r>
          <a:endParaRPr lang="ar-SA" sz="2800" i="1" kern="1200" dirty="0">
            <a:solidFill>
              <a:srgbClr val="FB9814"/>
            </a:solidFill>
            <a:latin typeface="Arial Rounded MT Bold" panose="020F0704030504030204" pitchFamily="34" charset="0"/>
          </a:endParaRPr>
        </a:p>
      </dsp:txBody>
      <dsp:txXfrm rot="10800000">
        <a:off x="141235" y="130627"/>
        <a:ext cx="8843111" cy="564945"/>
      </dsp:txXfrm>
    </dsp:sp>
    <dsp:sp modelId="{39DB82EE-7C09-49A3-927B-636C6C8806E7}">
      <dsp:nvSpPr>
        <dsp:cNvPr id="0" name=""/>
        <dsp:cNvSpPr/>
      </dsp:nvSpPr>
      <dsp:spPr>
        <a:xfrm>
          <a:off x="435431" y="137680"/>
          <a:ext cx="576607" cy="550840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8000" r="-68000"/>
          </a:stretch>
        </a:blip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accent1">
              <a:tint val="50000"/>
              <a:hueOff val="0"/>
              <a:satOff val="0"/>
              <a:lumOff val="0"/>
              <a:alphaOff val="0"/>
              <a:satMod val="30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81329C-FC4D-426D-AB96-CD23F72245B8}">
      <dsp:nvSpPr>
        <dsp:cNvPr id="0" name=""/>
        <dsp:cNvSpPr/>
      </dsp:nvSpPr>
      <dsp:spPr>
        <a:xfrm rot="10800000">
          <a:off x="-2" y="0"/>
          <a:ext cx="10595433" cy="841005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accent1">
              <a:hueOff val="0"/>
              <a:satOff val="0"/>
              <a:lumOff val="0"/>
              <a:alphaOff val="0"/>
              <a:satMod val="3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70860" tIns="121920" rIns="227584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anose="020F0704030504030204" pitchFamily="34" charset="0"/>
            </a:rPr>
            <a:t>       </a:t>
          </a:r>
          <a:r>
            <a:rPr lang="en-US" sz="3200" b="1" kern="1200" dirty="0" smtClean="0">
              <a:solidFill>
                <a:srgbClr val="1EB7B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anose="020F0704030504030204" pitchFamily="34" charset="0"/>
            </a:rPr>
            <a:t>Signs and Symptoms of diabetes type I disease</a:t>
          </a:r>
          <a:r>
            <a:rPr lang="en-US" sz="3600" kern="1200" dirty="0" smtClean="0"/>
            <a:t>. </a:t>
          </a:r>
          <a:endParaRPr lang="ar-SA" sz="3600" kern="1200" dirty="0"/>
        </a:p>
      </dsp:txBody>
      <dsp:txXfrm rot="10800000">
        <a:off x="210249" y="0"/>
        <a:ext cx="10385182" cy="841005"/>
      </dsp:txXfrm>
    </dsp:sp>
    <dsp:sp modelId="{E9361536-254B-4AB6-8793-B02EEB7341AD}">
      <dsp:nvSpPr>
        <dsp:cNvPr id="0" name=""/>
        <dsp:cNvSpPr/>
      </dsp:nvSpPr>
      <dsp:spPr>
        <a:xfrm>
          <a:off x="628283" y="0"/>
          <a:ext cx="841005" cy="841005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000" b="-3000"/>
          </a:stretch>
        </a:blip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accent1">
              <a:tint val="50000"/>
              <a:hueOff val="0"/>
              <a:satOff val="0"/>
              <a:lumOff val="0"/>
              <a:alphaOff val="0"/>
              <a:satMod val="30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40AC58-655A-4F05-95B7-F5A6389F48FB}">
      <dsp:nvSpPr>
        <dsp:cNvPr id="0" name=""/>
        <dsp:cNvSpPr/>
      </dsp:nvSpPr>
      <dsp:spPr>
        <a:xfrm rot="10800000">
          <a:off x="-2" y="0"/>
          <a:ext cx="11030861" cy="826506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accent1">
              <a:hueOff val="0"/>
              <a:satOff val="0"/>
              <a:lumOff val="0"/>
              <a:alphaOff val="0"/>
              <a:satMod val="3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64466" tIns="121920" rIns="227584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        </a:t>
          </a:r>
          <a:r>
            <a:rPr lang="en-US" sz="3200" b="1" kern="1200" dirty="0" smtClean="0">
              <a:solidFill>
                <a:srgbClr val="FF777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How to manage and control diabetes type I </a:t>
          </a:r>
          <a:r>
            <a:rPr lang="en-US" sz="3200" b="1" kern="1200" dirty="0" smtClean="0">
              <a:solidFill>
                <a:srgbClr val="FF777A"/>
              </a:solidFill>
            </a:rPr>
            <a:t>.</a:t>
          </a:r>
          <a:endParaRPr lang="ar-SA" sz="3200" kern="1200" dirty="0">
            <a:solidFill>
              <a:srgbClr val="FF777A"/>
            </a:solidFill>
          </a:endParaRPr>
        </a:p>
      </dsp:txBody>
      <dsp:txXfrm rot="10800000">
        <a:off x="206624" y="0"/>
        <a:ext cx="10824235" cy="826506"/>
      </dsp:txXfrm>
    </dsp:sp>
    <dsp:sp modelId="{A57B23C0-9B5D-430C-8E8B-DBA834BF6858}">
      <dsp:nvSpPr>
        <dsp:cNvPr id="0" name=""/>
        <dsp:cNvSpPr/>
      </dsp:nvSpPr>
      <dsp:spPr>
        <a:xfrm>
          <a:off x="607099" y="403"/>
          <a:ext cx="826506" cy="826506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000" b="-3000"/>
          </a:stretch>
        </a:blip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accent1">
              <a:tint val="50000"/>
              <a:hueOff val="0"/>
              <a:satOff val="0"/>
              <a:lumOff val="0"/>
              <a:alphaOff val="0"/>
              <a:satMod val="30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C556BE-2710-4B00-B3E1-2D6045E93930}">
      <dsp:nvSpPr>
        <dsp:cNvPr id="0" name=""/>
        <dsp:cNvSpPr/>
      </dsp:nvSpPr>
      <dsp:spPr>
        <a:xfrm rot="10800000">
          <a:off x="-1" y="315"/>
          <a:ext cx="9416034" cy="645699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4736" tIns="137160" rIns="256032" bIns="13716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b="1" kern="1200" dirty="0" smtClean="0">
              <a:latin typeface="Arial Rounded MT Bold" panose="020F0704030504030204" pitchFamily="34" charset="0"/>
            </a:rPr>
            <a:t>Different between type l &amp; </a:t>
          </a:r>
          <a:r>
            <a:rPr lang="en-US" sz="3600" b="1" kern="1200" dirty="0" err="1" smtClean="0">
              <a:latin typeface="Arial Rounded MT Bold" panose="020F0704030504030204" pitchFamily="34" charset="0"/>
            </a:rPr>
            <a:t>ll</a:t>
          </a:r>
          <a:r>
            <a:rPr lang="en-US" sz="3600" b="1" kern="1200" dirty="0" smtClean="0">
              <a:latin typeface="Arial Rounded MT Bold" panose="020F0704030504030204" pitchFamily="34" charset="0"/>
            </a:rPr>
            <a:t> .</a:t>
          </a:r>
          <a:endParaRPr lang="en-US" sz="3600" kern="1200" dirty="0">
            <a:latin typeface="Arial Rounded MT Bold" panose="020F0704030504030204" pitchFamily="34" charset="0"/>
          </a:endParaRPr>
        </a:p>
      </dsp:txBody>
      <dsp:txXfrm rot="10800000">
        <a:off x="161424" y="315"/>
        <a:ext cx="9254609" cy="645699"/>
      </dsp:txXfrm>
    </dsp:sp>
    <dsp:sp modelId="{A1DA4CBB-A108-4B34-A73D-9856575E8981}">
      <dsp:nvSpPr>
        <dsp:cNvPr id="0" name=""/>
        <dsp:cNvSpPr/>
      </dsp:nvSpPr>
      <dsp:spPr>
        <a:xfrm>
          <a:off x="500968" y="315"/>
          <a:ext cx="718231" cy="645699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0" r="-10000"/>
          </a:stretch>
        </a:blip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EDC501-D416-4292-9E69-CFA106CAE5C5}">
      <dsp:nvSpPr>
        <dsp:cNvPr id="0" name=""/>
        <dsp:cNvSpPr/>
      </dsp:nvSpPr>
      <dsp:spPr>
        <a:xfrm rot="10800000">
          <a:off x="-1" y="814"/>
          <a:ext cx="9764419" cy="832973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7318" tIns="144780" rIns="270256" bIns="144780" numCol="1" spcCol="1270" anchor="ctr" anchorCtr="0">
          <a:noAutofit/>
        </a:bodyPr>
        <a:lstStyle/>
        <a:p>
          <a:pPr lvl="0" algn="l" defTabSz="1689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800" b="1" i="1" kern="1200" dirty="0" smtClean="0"/>
            <a:t>        Summary     </a:t>
          </a:r>
          <a:endParaRPr lang="ar-SA" sz="3800" kern="1200" dirty="0"/>
        </a:p>
      </dsp:txBody>
      <dsp:txXfrm rot="10800000">
        <a:off x="208242" y="814"/>
        <a:ext cx="9556176" cy="832973"/>
      </dsp:txXfrm>
    </dsp:sp>
    <dsp:sp modelId="{6014A440-6236-4BF4-BEBF-1B85E8A30562}">
      <dsp:nvSpPr>
        <dsp:cNvPr id="0" name=""/>
        <dsp:cNvSpPr/>
      </dsp:nvSpPr>
      <dsp:spPr>
        <a:xfrm>
          <a:off x="579145" y="814"/>
          <a:ext cx="832973" cy="832973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fld id="{BEA22767-045F-42F7-A2AB-B610EEAC9C34}" type="datetimeFigureOut">
              <a:rPr lang="en-US" smtClean="0"/>
              <a:t>6/7/2022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fld id="{9F68AD39-D39D-49FB-9D0A-603E2F3AC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3041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1B989-7C31-43C6-887F-2F56F7980594}" type="datetimeFigureOut">
              <a:rPr lang="en-US" smtClean="0"/>
              <a:t>6/7/2022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FD432-CC56-4362-9165-EBDE8B072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937601"/>
      </p:ext>
    </p:extLst>
  </p:cSld>
  <p:clrMapOvr>
    <a:masterClrMapping/>
  </p:clrMapOvr>
  <p:transition spd="slow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صورة بانورامي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799"/>
            <a:ext cx="8825658" cy="364066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1B989-7C31-43C6-887F-2F56F7980594}" type="datetimeFigureOut">
              <a:rPr lang="en-US" smtClean="0"/>
              <a:t>6/7/2022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FD432-CC56-4362-9165-EBDE8B072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630111"/>
      </p:ext>
    </p:extLst>
  </p:cSld>
  <p:clrMapOvr>
    <a:masterClrMapping/>
  </p:clrMapOvr>
  <p:transition spd="slow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العنوان والتسمية ال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1B989-7C31-43C6-887F-2F56F7980594}" type="datetimeFigureOut">
              <a:rPr lang="en-US" smtClean="0"/>
              <a:t>6/7/2022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FD432-CC56-4362-9165-EBDE8B072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980556"/>
      </p:ext>
    </p:extLst>
  </p:cSld>
  <p:clrMapOvr>
    <a:masterClrMapping/>
  </p:clrMapOvr>
  <p:transition spd="slow"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اقتباس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0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1B989-7C31-43C6-887F-2F56F7980594}" type="datetimeFigureOut">
              <a:rPr lang="en-US" smtClean="0"/>
              <a:t>6/7/2022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FD432-CC56-4362-9165-EBDE8B072D0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20102483"/>
      </p:ext>
    </p:extLst>
  </p:cSld>
  <p:clrMapOvr>
    <a:masterClrMapping/>
  </p:clrMapOvr>
  <p:transition spd="slow"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بطاقة اس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1B989-7C31-43C6-887F-2F56F7980594}" type="datetimeFigureOut">
              <a:rPr lang="en-US" smtClean="0"/>
              <a:t>6/7/2022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FD432-CC56-4362-9165-EBDE8B072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982618"/>
      </p:ext>
    </p:extLst>
  </p:cSld>
  <p:clrMapOvr>
    <a:masterClrMapping/>
  </p:clrMapOvr>
  <p:transition spd="slow"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أعمد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1B989-7C31-43C6-887F-2F56F7980594}" type="datetimeFigureOut">
              <a:rPr lang="en-US" smtClean="0"/>
              <a:t>6/7/2022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FD432-CC56-4362-9165-EBDE8B072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809325"/>
      </p:ext>
    </p:extLst>
  </p:cSld>
  <p:clrMapOvr>
    <a:masterClrMapping/>
  </p:clrMapOvr>
  <p:transition spd="slow"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أعمدة صو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1B989-7C31-43C6-887F-2F56F7980594}" type="datetimeFigureOut">
              <a:rPr lang="en-US" smtClean="0"/>
              <a:t>6/7/2022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FD432-CC56-4362-9165-EBDE8B072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335645"/>
      </p:ext>
    </p:extLst>
  </p:cSld>
  <p:clrMapOvr>
    <a:masterClrMapping/>
  </p:clrMapOvr>
  <p:transition spd="slow">
    <p:wipe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1B989-7C31-43C6-887F-2F56F7980594}" type="datetimeFigureOut">
              <a:rPr lang="en-US" smtClean="0"/>
              <a:t>6/7/2022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FD432-CC56-4362-9165-EBDE8B072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24929"/>
      </p:ext>
    </p:extLst>
  </p:cSld>
  <p:clrMapOvr>
    <a:masterClrMapping/>
  </p:clrMapOvr>
  <p:transition spd="slow">
    <p:wipe dir="r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1B989-7C31-43C6-887F-2F56F7980594}" type="datetimeFigureOut">
              <a:rPr lang="en-US" smtClean="0"/>
              <a:t>6/7/2022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FD432-CC56-4362-9165-EBDE8B072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681993"/>
      </p:ext>
    </p:extLst>
  </p:cSld>
  <p:clrMapOvr>
    <a:masterClrMapping/>
  </p:clrMapOvr>
  <p:transition spd="slow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1B989-7C31-43C6-887F-2F56F7980594}" type="datetimeFigureOut">
              <a:rPr lang="en-US" smtClean="0"/>
              <a:t>6/7/2022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FD432-CC56-4362-9165-EBDE8B072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124628"/>
      </p:ext>
    </p:extLst>
  </p:cSld>
  <p:clrMapOvr>
    <a:masterClrMapping/>
  </p:clrMapOvr>
  <p:transition spd="slow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1B989-7C31-43C6-887F-2F56F7980594}" type="datetimeFigureOut">
              <a:rPr lang="en-US" smtClean="0"/>
              <a:t>6/7/2022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FD432-CC56-4362-9165-EBDE8B072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378618"/>
      </p:ext>
    </p:extLst>
  </p:cSld>
  <p:clrMapOvr>
    <a:masterClrMapping/>
  </p:clrMapOvr>
  <p:transition spd="slow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1B989-7C31-43C6-887F-2F56F7980594}" type="datetimeFigureOut">
              <a:rPr lang="en-US" smtClean="0"/>
              <a:t>6/7/2022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FD432-CC56-4362-9165-EBDE8B072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439315"/>
      </p:ext>
    </p:extLst>
  </p:cSld>
  <p:clrMapOvr>
    <a:masterClrMapping/>
  </p:clrMapOvr>
  <p:transition spd="slow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1B989-7C31-43C6-887F-2F56F7980594}" type="datetimeFigureOut">
              <a:rPr lang="en-US" smtClean="0"/>
              <a:t>6/7/2022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FD432-CC56-4362-9165-EBDE8B072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145454"/>
      </p:ext>
    </p:extLst>
  </p:cSld>
  <p:clrMapOvr>
    <a:masterClrMapping/>
  </p:clrMapOvr>
  <p:transition spd="slow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1B989-7C31-43C6-887F-2F56F7980594}" type="datetimeFigureOut">
              <a:rPr lang="en-US" smtClean="0"/>
              <a:t>6/7/2022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FD432-CC56-4362-9165-EBDE8B072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742734"/>
      </p:ext>
    </p:extLst>
  </p:cSld>
  <p:clrMapOvr>
    <a:masterClrMapping/>
  </p:clrMapOvr>
  <p:transition spd="slow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1B989-7C31-43C6-887F-2F56F7980594}" type="datetimeFigureOut">
              <a:rPr lang="en-US" smtClean="0"/>
              <a:t>6/7/2022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FD432-CC56-4362-9165-EBDE8B072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80198"/>
      </p:ext>
    </p:extLst>
  </p:cSld>
  <p:clrMapOvr>
    <a:masterClrMapping/>
  </p:clrMapOvr>
  <p:transition spd="slow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3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3129280"/>
            <a:ext cx="34010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1B989-7C31-43C6-887F-2F56F7980594}" type="datetimeFigureOut">
              <a:rPr lang="en-US" smtClean="0"/>
              <a:t>6/7/2022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FD432-CC56-4362-9165-EBDE8B072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306228"/>
      </p:ext>
    </p:extLst>
  </p:cSld>
  <p:clrMapOvr>
    <a:masterClrMapping/>
  </p:clrMapOvr>
  <p:transition spd="slow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1B989-7C31-43C6-887F-2F56F7980594}" type="datetimeFigureOut">
              <a:rPr lang="en-US" smtClean="0"/>
              <a:t>6/7/2022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FD432-CC56-4362-9165-EBDE8B072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938589"/>
      </p:ext>
    </p:extLst>
  </p:cSld>
  <p:clrMapOvr>
    <a:masterClrMapping/>
  </p:clrMapOvr>
  <p:transition spd="slow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B233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"/>
          <a:stretch/>
        </p:blipFill>
        <p:spPr>
          <a:xfrm>
            <a:off x="0" y="2669685"/>
            <a:ext cx="4035669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2BD1B989-7C31-43C6-887F-2F56F7980594}" type="datetimeFigureOut">
              <a:rPr lang="en-US" smtClean="0"/>
              <a:t>6/7/2022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2FD432-CC56-4362-9165-EBDE8B072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18131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ransition spd="slow">
    <p:wipe dir="r"/>
  </p:transition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dc.gov/diabetes/basics/risk-factors.html" TargetMode="External"/><Relationship Id="rId2" Type="http://schemas.openxmlformats.org/officeDocument/2006/relationships/hyperlink" Target="https://www.cdc.gov/diabetes/basics/diabetes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diabetesaustralia.com.au/living-with-diabetes/managing-your-diabetes/managing-type-1" TargetMode="External"/><Relationship Id="rId4" Type="http://schemas.openxmlformats.org/officeDocument/2006/relationships/hyperlink" Target="https://www.niddk.nih.gov/health-information/diabetes/overview/symptoms-causes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13" Type="http://schemas.microsoft.com/office/2007/relationships/diagramDrawing" Target="../diagrams/drawing2.xml"/><Relationship Id="rId3" Type="http://schemas.openxmlformats.org/officeDocument/2006/relationships/image" Target="../media/image6.jpg"/><Relationship Id="rId7" Type="http://schemas.openxmlformats.org/officeDocument/2006/relationships/diagramColors" Target="../diagrams/colors1.xml"/><Relationship Id="rId12" Type="http://schemas.openxmlformats.org/officeDocument/2006/relationships/diagramColors" Target="../diagrams/colors2.xm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11" Type="http://schemas.openxmlformats.org/officeDocument/2006/relationships/diagramQuickStyle" Target="../diagrams/quickStyle2.xml"/><Relationship Id="rId5" Type="http://schemas.openxmlformats.org/officeDocument/2006/relationships/diagramLayout" Target="../diagrams/layout1.xml"/><Relationship Id="rId10" Type="http://schemas.openxmlformats.org/officeDocument/2006/relationships/diagramLayout" Target="../diagrams/layout2.xml"/><Relationship Id="rId4" Type="http://schemas.openxmlformats.org/officeDocument/2006/relationships/diagramData" Target="../diagrams/data1.xml"/><Relationship Id="rId9" Type="http://schemas.openxmlformats.org/officeDocument/2006/relationships/diagramData" Target="../diagrams/data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.xml"/><Relationship Id="rId13" Type="http://schemas.openxmlformats.org/officeDocument/2006/relationships/diagramData" Target="../diagrams/data5.xml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microsoft.com/office/2007/relationships/diagramDrawing" Target="../diagrams/drawing4.xml"/><Relationship Id="rId17" Type="http://schemas.microsoft.com/office/2007/relationships/diagramDrawing" Target="../diagrams/drawing5.xml"/><Relationship Id="rId2" Type="http://schemas.openxmlformats.org/officeDocument/2006/relationships/image" Target="../media/image14.png"/><Relationship Id="rId16" Type="http://schemas.openxmlformats.org/officeDocument/2006/relationships/diagramColors" Target="../diagrams/colors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11" Type="http://schemas.openxmlformats.org/officeDocument/2006/relationships/diagramColors" Target="../diagrams/colors4.xml"/><Relationship Id="rId5" Type="http://schemas.openxmlformats.org/officeDocument/2006/relationships/diagramQuickStyle" Target="../diagrams/quickStyle3.xml"/><Relationship Id="rId15" Type="http://schemas.openxmlformats.org/officeDocument/2006/relationships/diagramQuickStyle" Target="../diagrams/quickStyle5.xml"/><Relationship Id="rId10" Type="http://schemas.openxmlformats.org/officeDocument/2006/relationships/diagramQuickStyle" Target="../diagrams/quickStyle4.xml"/><Relationship Id="rId4" Type="http://schemas.openxmlformats.org/officeDocument/2006/relationships/diagramLayout" Target="../diagrams/layout3.xml"/><Relationship Id="rId9" Type="http://schemas.openxmlformats.org/officeDocument/2006/relationships/diagramLayout" Target="../diagrams/layout4.xml"/><Relationship Id="rId14" Type="http://schemas.openxmlformats.org/officeDocument/2006/relationships/diagramLayout" Target="../diagrams/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مربع نص 4"/>
          <p:cNvSpPr txBox="1"/>
          <p:nvPr/>
        </p:nvSpPr>
        <p:spPr>
          <a:xfrm>
            <a:off x="1117599" y="1277256"/>
            <a:ext cx="99568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endParaRPr lang="en-US" dirty="0">
              <a:latin typeface="Arial Black" panose="020B0A04020102020204" pitchFamily="34" charset="0"/>
            </a:endParaRPr>
          </a:p>
          <a:p>
            <a:pPr algn="ctr"/>
            <a:endParaRPr lang="en-US" sz="800" u="sng" dirty="0">
              <a:latin typeface="Arial Black" panose="020B0A04020102020204" pitchFamily="34" charset="0"/>
            </a:endParaRPr>
          </a:p>
        </p:txBody>
      </p:sp>
      <p:pic>
        <p:nvPicPr>
          <p:cNvPr id="11" name="عنصر نائب للمحتوى 10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12" name="مربع نص 11"/>
          <p:cNvSpPr txBox="1"/>
          <p:nvPr/>
        </p:nvSpPr>
        <p:spPr>
          <a:xfrm>
            <a:off x="577054" y="1370942"/>
            <a:ext cx="11037889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endParaRPr lang="en-US" dirty="0">
              <a:latin typeface="Arial Black" panose="020B0A04020102020204" pitchFamily="34" charset="0"/>
            </a:endParaRPr>
          </a:p>
          <a:p>
            <a:pPr algn="ctr"/>
            <a:endParaRPr lang="en-US" sz="800" u="sng" dirty="0">
              <a:latin typeface="Arial Black" panose="020B0A04020102020204" pitchFamily="34" charset="0"/>
            </a:endParaRPr>
          </a:p>
          <a:p>
            <a:pPr algn="ctr"/>
            <a:endParaRPr lang="ar-LY" sz="800" u="sng" dirty="0">
              <a:latin typeface="Arial Black" panose="020B0A04020102020204" pitchFamily="34" charset="0"/>
            </a:endParaRPr>
          </a:p>
          <a:p>
            <a:pPr algn="ctr"/>
            <a:endParaRPr lang="ar-LY" sz="3200" u="sng" dirty="0" smtClean="0">
              <a:latin typeface="Arial Black" panose="020B0A04020102020204" pitchFamily="34" charset="0"/>
            </a:endParaRPr>
          </a:p>
          <a:p>
            <a:pPr algn="ctr"/>
            <a:endParaRPr lang="ar-LY" sz="3200" u="sng" dirty="0">
              <a:latin typeface="Arial Black" panose="020B0A04020102020204" pitchFamily="34" charset="0"/>
            </a:endParaRPr>
          </a:p>
          <a:p>
            <a:pPr algn="ctr" rtl="0"/>
            <a:r>
              <a:rPr lang="en-US" sz="4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Diabetes in children </a:t>
            </a:r>
          </a:p>
          <a:p>
            <a:pPr algn="ctr" rtl="0"/>
            <a:r>
              <a:rPr lang="en-US" sz="4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Type l</a:t>
            </a:r>
            <a:endParaRPr lang="ar-LY" sz="44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algn="ctr"/>
            <a:endParaRPr lang="en-US" sz="4800" u="sng" dirty="0" smtClean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pPr algn="ctr" rtl="0"/>
            <a:r>
              <a:rPr lang="en-US" sz="2000" dirty="0">
                <a:solidFill>
                  <a:srgbClr val="FF0000"/>
                </a:solidFill>
                <a:latin typeface="Arial Black" panose="020B0A04020102020204" pitchFamily="34" charset="0"/>
              </a:rPr>
              <a:t>Name of student : </a:t>
            </a:r>
            <a:r>
              <a:rPr lang="en-US" sz="2000" dirty="0" err="1">
                <a:solidFill>
                  <a:srgbClr val="FF0000"/>
                </a:solidFill>
                <a:latin typeface="Arial Black" panose="020B0A04020102020204" pitchFamily="34" charset="0"/>
              </a:rPr>
              <a:t>Hawa</a:t>
            </a:r>
            <a:r>
              <a:rPr lang="en-US" sz="2000" dirty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lang="en-US" sz="2000" dirty="0" err="1">
                <a:solidFill>
                  <a:srgbClr val="FF0000"/>
                </a:solidFill>
                <a:latin typeface="Arial Black" panose="020B0A04020102020204" pitchFamily="34" charset="0"/>
              </a:rPr>
              <a:t>idris</a:t>
            </a:r>
            <a:r>
              <a:rPr lang="en-US" sz="2000" dirty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lang="en-US" sz="2000" dirty="0" err="1">
                <a:solidFill>
                  <a:srgbClr val="FF0000"/>
                </a:solidFill>
                <a:latin typeface="Arial Black" panose="020B0A04020102020204" pitchFamily="34" charset="0"/>
              </a:rPr>
              <a:t>alobeidi</a:t>
            </a:r>
            <a:endParaRPr lang="en-US" sz="2000" dirty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pPr algn="ctr" rtl="0"/>
            <a:r>
              <a:rPr lang="en-US" sz="20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Student ID:3239</a:t>
            </a:r>
          </a:p>
          <a:p>
            <a:pPr algn="ctr" rtl="0"/>
            <a:r>
              <a:rPr lang="en-US" sz="20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Group: PTS 1</a:t>
            </a:r>
          </a:p>
          <a:p>
            <a:pPr algn="ctr" rtl="0"/>
            <a:r>
              <a:rPr lang="en-US" sz="20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Year </a:t>
            </a:r>
            <a:r>
              <a:rPr lang="en-US" sz="2000" dirty="0">
                <a:solidFill>
                  <a:srgbClr val="FF0000"/>
                </a:solidFill>
                <a:latin typeface="Arial Black" panose="020B0A04020102020204" pitchFamily="34" charset="0"/>
              </a:rPr>
              <a:t>1 (2020-2021) </a:t>
            </a:r>
          </a:p>
          <a:p>
            <a:pPr algn="ctr" rtl="0"/>
            <a:r>
              <a:rPr lang="ar-LY" sz="2000" dirty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endParaRPr lang="en-US" sz="2000" dirty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pPr algn="l" rtl="0"/>
            <a:endParaRPr lang="en-US" sz="2000" dirty="0">
              <a:latin typeface="Arial Black" panose="020B0A04020102020204" pitchFamily="34" charset="0"/>
            </a:endParaRPr>
          </a:p>
        </p:txBody>
      </p:sp>
      <p:pic>
        <p:nvPicPr>
          <p:cNvPr id="13" name="صورة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1830" y="452718"/>
            <a:ext cx="7821846" cy="1261981"/>
          </a:xfrm>
          <a:prstGeom prst="rect">
            <a:avLst/>
          </a:prstGeom>
        </p:spPr>
      </p:pic>
      <p:pic>
        <p:nvPicPr>
          <p:cNvPr id="14" name="صورة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26872" y="452718"/>
            <a:ext cx="1201016" cy="1261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0106047"/>
      </p:ext>
    </p:extLst>
  </p:cSld>
  <p:clrMapOvr>
    <a:masterClrMapping/>
  </p:clrMapOvr>
  <p:transition spd="slow" advTm="1116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719666"/>
            <a:ext cx="10515600" cy="5457297"/>
          </a:xfrm>
        </p:spPr>
        <p:txBody>
          <a:bodyPr>
            <a:normAutofit lnSpcReduction="10000"/>
          </a:bodyPr>
          <a:lstStyle/>
          <a:p>
            <a:pPr marL="0" indent="0" algn="l" rtl="0">
              <a:buNone/>
            </a:pPr>
            <a:endParaRPr lang="en-US" sz="2400" dirty="0" smtClean="0"/>
          </a:p>
          <a:p>
            <a:pPr marL="0" indent="0" algn="l" rtl="0">
              <a:buNone/>
            </a:pPr>
            <a:endParaRPr lang="en-US" sz="2400" dirty="0"/>
          </a:p>
          <a:p>
            <a:pPr marL="0" indent="0" algn="l" rtl="0">
              <a:buNone/>
            </a:pPr>
            <a:r>
              <a:rPr lang="en-US" sz="2400" dirty="0" smtClean="0">
                <a:latin typeface="Arial Black" panose="020B0A04020102020204" pitchFamily="34" charset="0"/>
              </a:rPr>
              <a:t>The </a:t>
            </a:r>
            <a:r>
              <a:rPr lang="en-US" sz="2400" dirty="0">
                <a:latin typeface="Arial Black" panose="020B0A04020102020204" pitchFamily="34" charset="0"/>
              </a:rPr>
              <a:t>aim diabetes management is to keep blood glucose levels as close to the target range as possible</a:t>
            </a:r>
            <a:r>
              <a:rPr lang="en-US" sz="2400" dirty="0" smtClean="0">
                <a:latin typeface="Arial Black" panose="020B0A04020102020204" pitchFamily="34" charset="0"/>
              </a:rPr>
              <a:t>, </a:t>
            </a:r>
            <a:r>
              <a:rPr lang="en-US" sz="2400" dirty="0">
                <a:latin typeface="Arial Black" panose="020B0A04020102020204" pitchFamily="34" charset="0"/>
              </a:rPr>
              <a:t>between 4 to 6 </a:t>
            </a:r>
            <a:r>
              <a:rPr lang="en-US" sz="2400" dirty="0" err="1">
                <a:latin typeface="Arial Black" panose="020B0A04020102020204" pitchFamily="34" charset="0"/>
              </a:rPr>
              <a:t>mmol</a:t>
            </a:r>
            <a:r>
              <a:rPr lang="en-US" sz="2400" dirty="0">
                <a:latin typeface="Arial Black" panose="020B0A04020102020204" pitchFamily="34" charset="0"/>
              </a:rPr>
              <a:t>/L (fasting) </a:t>
            </a:r>
            <a:r>
              <a:rPr lang="en-US" sz="2400" dirty="0" smtClean="0">
                <a:latin typeface="Arial Black" panose="020B0A04020102020204" pitchFamily="34" charset="0"/>
              </a:rPr>
              <a:t>.</a:t>
            </a:r>
            <a:r>
              <a:rPr lang="ar-LY" sz="2400" dirty="0" smtClean="0">
                <a:latin typeface="Arial Black" panose="020B0A04020102020204" pitchFamily="34" charset="0"/>
              </a:rPr>
              <a:t>  </a:t>
            </a:r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sz="2400" dirty="0" smtClean="0">
                <a:latin typeface="Arial Black" panose="020B0A04020102020204" pitchFamily="34" charset="0"/>
              </a:rPr>
              <a:t>Type </a:t>
            </a:r>
            <a:r>
              <a:rPr lang="en-US" sz="2400" dirty="0">
                <a:latin typeface="Arial Black" panose="020B0A04020102020204" pitchFamily="34" charset="0"/>
              </a:rPr>
              <a:t>1 diabetes is </a:t>
            </a:r>
            <a:r>
              <a:rPr lang="en-US" sz="2400" dirty="0" smtClean="0">
                <a:latin typeface="Arial Black" panose="020B0A04020102020204" pitchFamily="34" charset="0"/>
              </a:rPr>
              <a:t>controlled </a:t>
            </a:r>
            <a:r>
              <a:rPr lang="en-US" sz="2400" dirty="0">
                <a:latin typeface="Arial Black" panose="020B0A04020102020204" pitchFamily="34" charset="0"/>
              </a:rPr>
              <a:t>with</a:t>
            </a:r>
            <a:r>
              <a:rPr lang="en-US" sz="2400" dirty="0" smtClean="0">
                <a:latin typeface="Arial Black" panose="020B0A04020102020204" pitchFamily="34" charset="0"/>
              </a:rPr>
              <a:t>:</a:t>
            </a:r>
            <a:endParaRPr lang="en-US" sz="2400" dirty="0">
              <a:latin typeface="Arial Black" panose="020B0A040201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>
                <a:latin typeface="Arial Black" panose="020B0A04020102020204" pitchFamily="34" charset="0"/>
              </a:rPr>
              <a:t>Insulin replacement through lifelong insulin injections (up to 6 every day) or use of an insulin pump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>
                <a:latin typeface="Arial Black" panose="020B0A04020102020204" pitchFamily="34" charset="0"/>
              </a:rPr>
              <a:t>Monitoring of blood glucose levels regularly (up to 6 times every day or as directed by a doctor or </a:t>
            </a:r>
            <a:r>
              <a:rPr lang="en-US" sz="2400" dirty="0" smtClean="0">
                <a:latin typeface="Arial Black" panose="020B0A04020102020204" pitchFamily="34" charset="0"/>
              </a:rPr>
              <a:t>Credential </a:t>
            </a:r>
            <a:r>
              <a:rPr lang="en-US" sz="2400" dirty="0">
                <a:latin typeface="Arial Black" panose="020B0A04020102020204" pitchFamily="34" charset="0"/>
              </a:rPr>
              <a:t>Diabetes Educator)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>
                <a:latin typeface="Arial Black" panose="020B0A04020102020204" pitchFamily="34" charset="0"/>
              </a:rPr>
              <a:t>Following a healthy diet and eating plan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>
                <a:latin typeface="Arial Black" panose="020B0A04020102020204" pitchFamily="34" charset="0"/>
              </a:rPr>
              <a:t>Taking regular exercise</a:t>
            </a:r>
          </a:p>
          <a:p>
            <a:pPr marL="0" indent="0" algn="l" rtl="0">
              <a:buNone/>
            </a:pPr>
            <a:endParaRPr lang="en-US" sz="3600" b="1" dirty="0"/>
          </a:p>
        </p:txBody>
      </p:sp>
      <p:graphicFrame>
        <p:nvGraphicFramePr>
          <p:cNvPr id="2" name="رسم تخطيطي 1"/>
          <p:cNvGraphicFramePr/>
          <p:nvPr>
            <p:extLst>
              <p:ext uri="{D42A27DB-BD31-4B8C-83A1-F6EECF244321}">
                <p14:modId xmlns:p14="http://schemas.microsoft.com/office/powerpoint/2010/main" val="2599130013"/>
              </p:ext>
            </p:extLst>
          </p:nvPr>
        </p:nvGraphicFramePr>
        <p:xfrm>
          <a:off x="453571" y="487437"/>
          <a:ext cx="11030857" cy="8273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82972563"/>
      </p:ext>
    </p:extLst>
  </p:cSld>
  <p:clrMapOvr>
    <a:masterClrMapping/>
  </p:clrMapOvr>
  <p:transition spd="slow" advTm="1418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985837"/>
            <a:ext cx="9753600" cy="4886325"/>
          </a:xfrm>
          <a:prstGeom prst="rect">
            <a:avLst/>
          </a:prstGeom>
          <a:effectLst>
            <a:glow rad="1511300">
              <a:schemeClr val="accent1">
                <a:lumMod val="60000"/>
                <a:lumOff val="40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798294666"/>
      </p:ext>
    </p:extLst>
  </p:cSld>
  <p:clrMapOvr>
    <a:masterClrMapping/>
  </p:clrMapOvr>
  <p:transition spd="slow" advTm="559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1229" y="1458684"/>
            <a:ext cx="8555946" cy="5094515"/>
          </a:xfrm>
          <a:prstGeom prst="rect">
            <a:avLst/>
          </a:prstGeom>
          <a:effectLst>
            <a:glow rad="101600">
              <a:schemeClr val="tx1">
                <a:alpha val="6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graphicFrame>
        <p:nvGraphicFramePr>
          <p:cNvPr id="9" name="رسم تخطيطي 8"/>
          <p:cNvGraphicFramePr/>
          <p:nvPr>
            <p:extLst>
              <p:ext uri="{D42A27DB-BD31-4B8C-83A1-F6EECF244321}">
                <p14:modId xmlns:p14="http://schemas.microsoft.com/office/powerpoint/2010/main" val="2738306234"/>
              </p:ext>
            </p:extLst>
          </p:nvPr>
        </p:nvGraphicFramePr>
        <p:xfrm>
          <a:off x="1233714" y="443077"/>
          <a:ext cx="9416031" cy="6463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36126082"/>
      </p:ext>
    </p:extLst>
  </p:cSld>
  <p:clrMapOvr>
    <a:masterClrMapping/>
  </p:clrMapOvr>
  <p:transition spd="slow" advTm="314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104293" y="1048870"/>
            <a:ext cx="8946541" cy="582257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 smtClean="0">
                <a:latin typeface="Arial Rounded MT Bold" panose="020F0704030504030204" pitchFamily="34" charset="0"/>
              </a:rPr>
              <a:t>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Arial Rounded MT Bold" panose="020F0704030504030204" pitchFamily="34" charset="0"/>
              </a:rPr>
              <a:t>Diabetes </a:t>
            </a:r>
            <a:r>
              <a:rPr lang="en-US" sz="2400" dirty="0">
                <a:latin typeface="Arial Rounded MT Bold" panose="020F0704030504030204" pitchFamily="34" charset="0"/>
              </a:rPr>
              <a:t>is </a:t>
            </a:r>
            <a:r>
              <a:rPr lang="en-US" sz="2400" b="1" dirty="0" smtClean="0">
                <a:latin typeface="Arial Rounded MT Bold" panose="020F0704030504030204" pitchFamily="34" charset="0"/>
              </a:rPr>
              <a:t>a disease </a:t>
            </a:r>
            <a:r>
              <a:rPr lang="en-US" sz="2400" b="1" dirty="0">
                <a:latin typeface="Arial Rounded MT Bold" panose="020F0704030504030204" pitchFamily="34" charset="0"/>
              </a:rPr>
              <a:t>that occurs when your blood </a:t>
            </a:r>
            <a:r>
              <a:rPr lang="en-US" sz="2400" b="1" dirty="0" smtClean="0">
                <a:latin typeface="Arial Rounded MT Bold" panose="020F0704030504030204" pitchFamily="34" charset="0"/>
              </a:rPr>
              <a:t>glucose,</a:t>
            </a:r>
            <a:r>
              <a:rPr lang="en-US" sz="2400" b="1" dirty="0">
                <a:latin typeface="Arial Rounded MT Bold" panose="020F0704030504030204" pitchFamily="34" charset="0"/>
              </a:rPr>
              <a:t> also called blood sugar, is too high</a:t>
            </a:r>
            <a:r>
              <a:rPr lang="en-US" sz="2400" dirty="0" smtClean="0">
                <a:latin typeface="Arial Rounded MT Bold" panose="020F0704030504030204" pitchFamily="34" charset="0"/>
              </a:rPr>
              <a:t>.</a:t>
            </a:r>
            <a:endParaRPr lang="en-US" sz="2400" dirty="0">
              <a:latin typeface="Arial Rounded MT Bold" panose="020F070403050403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>
                <a:latin typeface="Arial Rounded MT Bold" panose="020F0704030504030204" pitchFamily="34" charset="0"/>
              </a:rPr>
              <a:t>Blood glucose is your main source of energy and comes from the food you eat</a:t>
            </a:r>
            <a:r>
              <a:rPr lang="en-US" sz="2400" dirty="0" smtClean="0">
                <a:latin typeface="Arial Rounded MT Bold" panose="020F0704030504030204" pitchFamily="34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Arial Rounded MT Bold" panose="020F0704030504030204" pitchFamily="34" charset="0"/>
              </a:rPr>
              <a:t> </a:t>
            </a:r>
            <a:r>
              <a:rPr lang="en-US" sz="2400" dirty="0">
                <a:latin typeface="Arial Rounded MT Bold" panose="020F0704030504030204" pitchFamily="34" charset="0"/>
              </a:rPr>
              <a:t>Insulin, a hormone made by the pancreas, helps glucose from food get into your cells to be used for </a:t>
            </a:r>
            <a:r>
              <a:rPr lang="en-US" sz="2400" dirty="0" smtClean="0">
                <a:latin typeface="Arial Rounded MT Bold" panose="020F0704030504030204" pitchFamily="34" charset="0"/>
              </a:rPr>
              <a:t>energy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>
                <a:latin typeface="Arial Rounded MT Bold" panose="020F0704030504030204" pitchFamily="34" charset="0"/>
              </a:rPr>
              <a:t>In </a:t>
            </a:r>
            <a:r>
              <a:rPr lang="en-US" sz="2400" dirty="0" err="1">
                <a:latin typeface="Arial Rounded MT Bold" panose="020F0704030504030204" pitchFamily="34" charset="0"/>
              </a:rPr>
              <a:t>healty</a:t>
            </a:r>
            <a:r>
              <a:rPr lang="en-US" sz="2400" dirty="0">
                <a:latin typeface="Arial Rounded MT Bold" panose="020F0704030504030204" pitchFamily="34" charset="0"/>
              </a:rPr>
              <a:t> </a:t>
            </a:r>
            <a:r>
              <a:rPr lang="en-US" sz="2400" dirty="0" err="1">
                <a:latin typeface="Arial Rounded MT Bold" panose="020F0704030504030204" pitchFamily="34" charset="0"/>
              </a:rPr>
              <a:t>pencreac</a:t>
            </a:r>
            <a:r>
              <a:rPr lang="en-US" sz="2400" dirty="0">
                <a:latin typeface="Arial Rounded MT Bold" panose="020F0704030504030204" pitchFamily="34" charset="0"/>
              </a:rPr>
              <a:t> </a:t>
            </a:r>
            <a:r>
              <a:rPr lang="en-US" sz="2400" dirty="0" err="1">
                <a:latin typeface="Arial Rounded MT Bold" panose="020F0704030504030204" pitchFamily="34" charset="0"/>
              </a:rPr>
              <a:t>reles</a:t>
            </a:r>
            <a:r>
              <a:rPr lang="en-US" sz="2400" dirty="0">
                <a:latin typeface="Arial Rounded MT Bold" panose="020F0704030504030204" pitchFamily="34" charset="0"/>
              </a:rPr>
              <a:t> a regular supply of insulin in to </a:t>
            </a:r>
            <a:r>
              <a:rPr lang="en-US" sz="2400" dirty="0" err="1">
                <a:latin typeface="Arial Rounded MT Bold" panose="020F0704030504030204" pitchFamily="34" charset="0"/>
              </a:rPr>
              <a:t>yor</a:t>
            </a:r>
            <a:r>
              <a:rPr lang="en-US" sz="2400" dirty="0">
                <a:latin typeface="Arial Rounded MT Bold" panose="020F0704030504030204" pitchFamily="34" charset="0"/>
              </a:rPr>
              <a:t> bloodstream </a:t>
            </a:r>
            <a:r>
              <a:rPr lang="en-US" sz="2400" dirty="0" smtClean="0">
                <a:latin typeface="Arial Rounded MT Bold" panose="020F0704030504030204" pitchFamily="34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>
                <a:latin typeface="Arial Rounded MT Bold" panose="020F0704030504030204" pitchFamily="34" charset="0"/>
              </a:rPr>
              <a:t>Went you taking </a:t>
            </a:r>
            <a:r>
              <a:rPr lang="en-US" sz="2400" dirty="0" err="1">
                <a:latin typeface="Arial Rounded MT Bold" panose="020F0704030504030204" pitchFamily="34" charset="0"/>
              </a:rPr>
              <a:t>insulis</a:t>
            </a:r>
            <a:r>
              <a:rPr lang="en-US" sz="2400" dirty="0">
                <a:latin typeface="Arial Rounded MT Bold" panose="020F0704030504030204" pitchFamily="34" charset="0"/>
              </a:rPr>
              <a:t> as prescribed by your </a:t>
            </a:r>
            <a:r>
              <a:rPr lang="en-US" sz="2400" dirty="0" err="1">
                <a:latin typeface="Arial Rounded MT Bold" panose="020F0704030504030204" pitchFamily="34" charset="0"/>
              </a:rPr>
              <a:t>docter</a:t>
            </a:r>
            <a:r>
              <a:rPr lang="en-US" sz="2400" dirty="0">
                <a:latin typeface="Arial Rounded MT Bold" panose="020F0704030504030204" pitchFamily="34" charset="0"/>
              </a:rPr>
              <a:t>  and maintaining </a:t>
            </a:r>
            <a:r>
              <a:rPr lang="en-US" sz="2400" dirty="0" err="1">
                <a:latin typeface="Arial Rounded MT Bold" panose="020F0704030504030204" pitchFamily="34" charset="0"/>
              </a:rPr>
              <a:t>healty</a:t>
            </a:r>
            <a:r>
              <a:rPr lang="en-US" sz="2400" dirty="0">
                <a:latin typeface="Arial Rounded MT Bold" panose="020F0704030504030204" pitchFamily="34" charset="0"/>
              </a:rPr>
              <a:t> diet  you can keep your blood glucose levels with in </a:t>
            </a:r>
            <a:r>
              <a:rPr lang="en-US" sz="2400" dirty="0" err="1">
                <a:latin typeface="Arial Rounded MT Bold" panose="020F0704030504030204" pitchFamily="34" charset="0"/>
              </a:rPr>
              <a:t>healty</a:t>
            </a:r>
            <a:r>
              <a:rPr lang="en-US" sz="2400" dirty="0">
                <a:latin typeface="Arial Rounded MT Bold" panose="020F0704030504030204" pitchFamily="34" charset="0"/>
              </a:rPr>
              <a:t> range.</a:t>
            </a:r>
          </a:p>
          <a:p>
            <a:endParaRPr lang="en-US" sz="2400" dirty="0"/>
          </a:p>
          <a:p>
            <a:endParaRPr lang="en-US" sz="2400" dirty="0"/>
          </a:p>
        </p:txBody>
      </p:sp>
      <p:graphicFrame>
        <p:nvGraphicFramePr>
          <p:cNvPr id="4" name="رسم تخطيطي 3"/>
          <p:cNvGraphicFramePr/>
          <p:nvPr>
            <p:extLst>
              <p:ext uri="{D42A27DB-BD31-4B8C-83A1-F6EECF244321}">
                <p14:modId xmlns:p14="http://schemas.microsoft.com/office/powerpoint/2010/main" val="383492192"/>
              </p:ext>
            </p:extLst>
          </p:nvPr>
        </p:nvGraphicFramePr>
        <p:xfrm>
          <a:off x="646111" y="327355"/>
          <a:ext cx="9764416" cy="8337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16007521"/>
      </p:ext>
    </p:extLst>
  </p:cSld>
  <p:clrMapOvr>
    <a:masterClrMapping/>
  </p:clrMapOvr>
  <p:transition spd="slow" advTm="658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46111" y="174812"/>
            <a:ext cx="9404723" cy="874059"/>
          </a:xfrm>
        </p:spPr>
        <p:txBody>
          <a:bodyPr anchor="ctr"/>
          <a:lstStyle/>
          <a:p>
            <a:pPr marL="571500" indent="-571500">
              <a:buFont typeface="Wingdings" panose="05000000000000000000" pitchFamily="2" charset="2"/>
              <a:buChar char="Ø"/>
            </a:pPr>
            <a:r>
              <a:rPr lang="en-US" sz="4400" dirty="0" smtClean="0">
                <a:latin typeface="Arial Black" panose="020B0A04020102020204" pitchFamily="34" charset="0"/>
              </a:rPr>
              <a:t>References</a:t>
            </a:r>
            <a:endParaRPr lang="en-US" sz="4400" dirty="0">
              <a:latin typeface="Arial Black" panose="020B0A04020102020204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385046"/>
            <a:ext cx="11954435" cy="5378825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200" dirty="0"/>
              <a:t>1. [Internet]. : Centers for Disease Control and Prevention. 2022 [cited 16 December 2021]. Available from: </a:t>
            </a:r>
            <a:r>
              <a:rPr lang="en-US" sz="2200" dirty="0">
                <a:hlinkClick r:id="rId2"/>
              </a:rPr>
              <a:t>https://</a:t>
            </a:r>
            <a:r>
              <a:rPr lang="en-US" sz="2200" dirty="0" smtClean="0">
                <a:hlinkClick r:id="rId2"/>
              </a:rPr>
              <a:t>www.cdc.gov/diabetes/basics/diabetes.html</a:t>
            </a:r>
            <a:endParaRPr lang="en-US" sz="22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200" dirty="0"/>
              <a:t>5. [Internet]. Centers for Disease Control and Prevention. 2022 [cited 5 April 2022]. Available from: </a:t>
            </a:r>
            <a:r>
              <a:rPr lang="en-US" sz="2200" dirty="0">
                <a:hlinkClick r:id="rId3"/>
              </a:rPr>
              <a:t>https://</a:t>
            </a:r>
            <a:r>
              <a:rPr lang="en-US" sz="2200" dirty="0" smtClean="0">
                <a:hlinkClick r:id="rId3"/>
              </a:rPr>
              <a:t>www.cdc.gov/diabetes/basics/risk-factors.html</a:t>
            </a:r>
            <a:endParaRPr lang="en-US" sz="22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200" dirty="0"/>
              <a:t>6. Diabetes S, Health N. Symptoms &amp; Causes of Diabetes | NIDDK [Internet]. National Institute of Diabetes and Digestive and Kidney Diseases. 2022 [cited 23 May 2022]. Available from: </a:t>
            </a:r>
            <a:r>
              <a:rPr lang="en-US" sz="2200" dirty="0">
                <a:hlinkClick r:id="rId4"/>
              </a:rPr>
              <a:t>https://</a:t>
            </a:r>
            <a:r>
              <a:rPr lang="en-US" sz="2200" dirty="0" smtClean="0">
                <a:hlinkClick r:id="rId4"/>
              </a:rPr>
              <a:t>www.niddk.nih.gov/health-information/diabetes/overview/symptoms-causes</a:t>
            </a:r>
            <a:endParaRPr lang="en-US" sz="22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200" dirty="0"/>
              <a:t>7. </a:t>
            </a:r>
            <a:r>
              <a:rPr lang="en-US" sz="2200" dirty="0" err="1"/>
              <a:t>StackPath</a:t>
            </a:r>
            <a:r>
              <a:rPr lang="en-US" sz="2200" dirty="0"/>
              <a:t> [Internet]. Diabetesaustralia.com.au. 2022 [cited 23 May 2022]. Available from: </a:t>
            </a:r>
            <a:r>
              <a:rPr lang="en-US" sz="2200" dirty="0">
                <a:hlinkClick r:id="rId5"/>
              </a:rPr>
              <a:t>https://</a:t>
            </a:r>
            <a:r>
              <a:rPr lang="en-US" sz="2200" dirty="0" smtClean="0">
                <a:hlinkClick r:id="rId5"/>
              </a:rPr>
              <a:t>www.diabetesaustralia.com.au/living-with-diabetes/managing-your-diabetes/managing-type-1</a:t>
            </a:r>
            <a:endParaRPr lang="en-US" sz="2200" dirty="0" smtClean="0"/>
          </a:p>
          <a:p>
            <a:pPr marL="0" indent="0">
              <a:buNone/>
            </a:pPr>
            <a:endParaRPr lang="en-US" sz="2200" dirty="0"/>
          </a:p>
          <a:p>
            <a:pPr marL="0" indent="0">
              <a:buNone/>
            </a:pPr>
            <a:endParaRPr lang="en-US" sz="22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200" dirty="0"/>
              <a:t>And the pictures are from a Google search</a:t>
            </a:r>
            <a:r>
              <a:rPr lang="en-US" sz="2600" dirty="0"/>
              <a:t>.</a:t>
            </a:r>
          </a:p>
          <a:p>
            <a:pPr marL="457200" indent="-457200">
              <a:buFont typeface="+mj-lt"/>
              <a:buAutoNum type="arabicPeriod"/>
            </a:pPr>
            <a:endParaRPr lang="en-US" sz="2600" dirty="0" smtClean="0"/>
          </a:p>
          <a:p>
            <a:pPr marL="457200" indent="-457200">
              <a:buFont typeface="+mj-lt"/>
              <a:buAutoNum type="arabicPeriod"/>
            </a:pP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2996060"/>
      </p:ext>
    </p:extLst>
  </p:cSld>
  <p:clrMapOvr>
    <a:masterClrMapping/>
  </p:clrMapOvr>
  <p:transition spd="slow" advTm="2010"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51079" y="1146220"/>
            <a:ext cx="10515600" cy="434816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ar-SA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ush Script MT" panose="03060802040406070304" pitchFamily="66" charset="0"/>
            </a:endParaRPr>
          </a:p>
          <a:p>
            <a:pPr marL="0" indent="0" algn="ctr">
              <a:buNone/>
            </a:pPr>
            <a:endParaRPr lang="ar-SA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ush Script MT" panose="03060802040406070304" pitchFamily="66" charset="0"/>
            </a:endParaRPr>
          </a:p>
          <a:p>
            <a:pPr marL="0" indent="0" algn="ctr">
              <a:buNone/>
            </a:pP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ush Script MT" panose="03060802040406070304" pitchFamily="66" charset="0"/>
              </a:rPr>
              <a:t>* </a:t>
            </a:r>
            <a:r>
              <a:rPr lang="en-US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ush Script MT" panose="03060802040406070304" pitchFamily="66" charset="0"/>
              </a:rPr>
              <a:t>Thank you 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ush Script MT" panose="03060802040406070304" pitchFamily="66" charset="0"/>
              </a:rPr>
              <a:t>*</a:t>
            </a:r>
            <a:endParaRPr lang="ar-SA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ush Script MT" panose="03060802040406070304" pitchFamily="66" charset="0"/>
            </a:endParaRP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250" y="2085975"/>
            <a:ext cx="8191500" cy="2686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1952492"/>
      </p:ext>
    </p:extLst>
  </p:cSld>
  <p:clrMapOvr>
    <a:masterClrMapping/>
  </p:clrMapOvr>
  <p:transition spd="slow" advTm="451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6B233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103312" y="711200"/>
            <a:ext cx="8946541" cy="5537200"/>
          </a:xfrm>
        </p:spPr>
        <p:txBody>
          <a:bodyPr>
            <a:normAutofit/>
          </a:bodyPr>
          <a:lstStyle/>
          <a:p>
            <a:pPr marL="514350" indent="-514350" algn="l">
              <a:buFont typeface="+mj-lt"/>
              <a:buAutoNum type="arabicPeriod"/>
            </a:pPr>
            <a:endParaRPr lang="en-US" dirty="0" smtClean="0"/>
          </a:p>
          <a:p>
            <a:pPr algn="l" rtl="0">
              <a:buClr>
                <a:schemeClr val="tx1"/>
              </a:buClr>
              <a:buFont typeface="Wingdings" panose="05000000000000000000" pitchFamily="2" charset="2"/>
              <a:buChar char="Ø"/>
            </a:pPr>
            <a:endParaRPr lang="en-US" dirty="0" smtClean="0">
              <a:latin typeface="Arial Black" panose="020B0A04020102020204" pitchFamily="34" charset="0"/>
            </a:endParaRPr>
          </a:p>
          <a:p>
            <a:pPr algn="l" rtl="0">
              <a:buClr>
                <a:schemeClr val="tx1"/>
              </a:buClr>
              <a:buFont typeface="Wingdings" panose="05000000000000000000" pitchFamily="2" charset="2"/>
              <a:buChar char="Ø"/>
            </a:pPr>
            <a:endParaRPr lang="en-US" dirty="0">
              <a:latin typeface="Arial Black" panose="020B0A04020102020204" pitchFamily="34" charset="0"/>
            </a:endParaRPr>
          </a:p>
          <a:p>
            <a:pPr algn="l" rtl="0">
              <a:buClr>
                <a:schemeClr val="tx1"/>
              </a:buClr>
              <a:buFont typeface="Wingdings" panose="05000000000000000000" pitchFamily="2" charset="2"/>
              <a:buChar char="Ø"/>
            </a:pPr>
            <a:endParaRPr lang="en-US" dirty="0" smtClean="0">
              <a:latin typeface="Arial Black" panose="020B0A04020102020204" pitchFamily="34" charset="0"/>
            </a:endParaRPr>
          </a:p>
          <a:p>
            <a:pPr marL="514350" indent="-514350" algn="l" rtl="0">
              <a:buFont typeface="+mj-lt"/>
              <a:buAutoNum type="arabicPeriod"/>
            </a:pPr>
            <a:r>
              <a:rPr lang="ar-LY" sz="2400" dirty="0" smtClean="0"/>
              <a:t> </a:t>
            </a:r>
            <a:r>
              <a:rPr lang="en-US" sz="2400" dirty="0" smtClean="0">
                <a:latin typeface="Arial Rounded MT Bold" panose="020F0704030504030204" pitchFamily="34" charset="0"/>
              </a:rPr>
              <a:t>Introducing </a:t>
            </a:r>
            <a:r>
              <a:rPr lang="en-US" sz="2400" dirty="0" err="1" smtClean="0">
                <a:latin typeface="Arial Rounded MT Bold" panose="020F0704030504030204" pitchFamily="34" charset="0"/>
              </a:rPr>
              <a:t>diabestes</a:t>
            </a:r>
            <a:r>
              <a:rPr lang="en-US" sz="2400" dirty="0" smtClean="0">
                <a:latin typeface="Arial Rounded MT Bold" panose="020F0704030504030204" pitchFamily="34" charset="0"/>
              </a:rPr>
              <a:t> type I</a:t>
            </a:r>
            <a:r>
              <a:rPr lang="ar-LY" sz="2400" dirty="0" smtClean="0">
                <a:latin typeface="Arial Rounded MT Bold" panose="020F0704030504030204" pitchFamily="34" charset="0"/>
              </a:rPr>
              <a:t> </a:t>
            </a:r>
            <a:r>
              <a:rPr lang="en-US" sz="2400" dirty="0" smtClean="0">
                <a:latin typeface="Arial Rounded MT Bold" panose="020F0704030504030204" pitchFamily="34" charset="0"/>
              </a:rPr>
              <a:t>.</a:t>
            </a:r>
            <a:endParaRPr lang="ar-SA" sz="2400" dirty="0" smtClean="0">
              <a:latin typeface="Arial Rounded MT Bold" panose="020F0704030504030204" pitchFamily="34" charset="0"/>
            </a:endParaRPr>
          </a:p>
          <a:p>
            <a:pPr marL="514350" indent="-514350" algn="l" rtl="0">
              <a:buFont typeface="+mj-lt"/>
              <a:buAutoNum type="arabicPeriod"/>
            </a:pPr>
            <a:r>
              <a:rPr lang="en-US" sz="2400" dirty="0" smtClean="0">
                <a:latin typeface="Arial Rounded MT Bold" panose="020F0704030504030204" pitchFamily="34" charset="0"/>
              </a:rPr>
              <a:t>type Risk </a:t>
            </a:r>
            <a:r>
              <a:rPr lang="en-US" sz="2400" dirty="0">
                <a:latin typeface="Arial Rounded MT Bold" panose="020F0704030504030204" pitchFamily="34" charset="0"/>
              </a:rPr>
              <a:t>factors </a:t>
            </a:r>
            <a:r>
              <a:rPr lang="en-US" sz="2400" dirty="0" smtClean="0">
                <a:latin typeface="Arial Rounded MT Bold" panose="020F0704030504030204" pitchFamily="34" charset="0"/>
              </a:rPr>
              <a:t>for diabetes type I  and </a:t>
            </a:r>
            <a:r>
              <a:rPr lang="en-US" sz="2400" dirty="0" err="1" smtClean="0">
                <a:latin typeface="Arial Rounded MT Bold" panose="020F0704030504030204" pitchFamily="34" charset="0"/>
              </a:rPr>
              <a:t>ll</a:t>
            </a:r>
            <a:r>
              <a:rPr lang="en-US" sz="2400" dirty="0" smtClean="0">
                <a:latin typeface="Arial Rounded MT Bold" panose="020F0704030504030204" pitchFamily="34" charset="0"/>
              </a:rPr>
              <a:t> diabetes.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2400" dirty="0" smtClean="0">
                <a:latin typeface="Arial Rounded MT Bold" panose="020F0704030504030204" pitchFamily="34" charset="0"/>
              </a:rPr>
              <a:t>Signs and Symptoms of diabetes type I 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2400" dirty="0" smtClean="0">
                <a:latin typeface="Arial Rounded MT Bold" panose="020F0704030504030204" pitchFamily="34" charset="0"/>
              </a:rPr>
              <a:t>How to manage and control diabetes type I.</a:t>
            </a:r>
            <a:endParaRPr lang="en-US" sz="2400" dirty="0">
              <a:latin typeface="Arial Rounded MT Bold" panose="020F0704030504030204" pitchFamily="34" charset="0"/>
            </a:endParaRPr>
          </a:p>
          <a:p>
            <a:pPr marL="514350" indent="-514350" algn="l" rtl="0">
              <a:buFont typeface="+mj-lt"/>
              <a:buAutoNum type="arabicPeriod"/>
            </a:pPr>
            <a:r>
              <a:rPr lang="en-US" sz="2400" dirty="0" smtClean="0">
                <a:latin typeface="Arial Rounded MT Bold" panose="020F0704030504030204" pitchFamily="34" charset="0"/>
              </a:rPr>
              <a:t>Different between type l &amp; ll.</a:t>
            </a:r>
            <a:endParaRPr lang="ar-LY" sz="2400" dirty="0">
              <a:latin typeface="Arial Rounded MT Bold" panose="020F0704030504030204" pitchFamily="34" charset="0"/>
            </a:endParaRPr>
          </a:p>
          <a:p>
            <a:pPr marL="0" indent="0" algn="l" rtl="0">
              <a:buNone/>
            </a:pPr>
            <a:endParaRPr lang="en-US" sz="2400" dirty="0" smtClean="0"/>
          </a:p>
          <a:p>
            <a:pPr marL="0" indent="0" algn="l">
              <a:buNone/>
            </a:pPr>
            <a:r>
              <a:rPr lang="ar-LY" sz="2400" dirty="0" smtClean="0"/>
              <a:t>       </a:t>
            </a:r>
            <a:endParaRPr lang="en-US" dirty="0" smtClean="0"/>
          </a:p>
          <a:p>
            <a:pPr marL="0" indent="0" algn="l">
              <a:buNone/>
            </a:pPr>
            <a:endParaRPr lang="en-US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2637" y="4454715"/>
            <a:ext cx="2780036" cy="2082344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2655" y="3426854"/>
            <a:ext cx="2387901" cy="1790926"/>
          </a:xfrm>
          <a:prstGeom prst="rect">
            <a:avLst/>
          </a:prstGeom>
        </p:spPr>
      </p:pic>
      <p:graphicFrame>
        <p:nvGraphicFramePr>
          <p:cNvPr id="6" name="رسم تخطيطي 5"/>
          <p:cNvGraphicFramePr/>
          <p:nvPr>
            <p:extLst>
              <p:ext uri="{D42A27DB-BD31-4B8C-83A1-F6EECF244321}">
                <p14:modId xmlns:p14="http://schemas.microsoft.com/office/powerpoint/2010/main" val="4162008826"/>
              </p:ext>
            </p:extLst>
          </p:nvPr>
        </p:nvGraphicFramePr>
        <p:xfrm>
          <a:off x="711200" y="3962400"/>
          <a:ext cx="9448800" cy="10450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8" name="رسم تخطيطي 7"/>
          <p:cNvGraphicFramePr/>
          <p:nvPr>
            <p:extLst>
              <p:ext uri="{D42A27DB-BD31-4B8C-83A1-F6EECF244321}">
                <p14:modId xmlns:p14="http://schemas.microsoft.com/office/powerpoint/2010/main" val="3948268079"/>
              </p:ext>
            </p:extLst>
          </p:nvPr>
        </p:nvGraphicFramePr>
        <p:xfrm flipV="1">
          <a:off x="711200" y="1043839"/>
          <a:ext cx="9013371" cy="7574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</p:spTree>
    <p:extLst>
      <p:ext uri="{BB962C8B-B14F-4D97-AF65-F5344CB8AC3E}">
        <p14:creationId xmlns:p14="http://schemas.microsoft.com/office/powerpoint/2010/main" val="2454694154"/>
      </p:ext>
    </p:extLst>
  </p:cSld>
  <p:clrMapOvr>
    <a:masterClrMapping/>
  </p:clrMapOvr>
  <p:transition spd="slow" advTm="1636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6B2338">
            <a:alpha val="9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78971" y="-164774"/>
            <a:ext cx="10268317" cy="5501220"/>
          </a:xfrm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/>
          <a:lstStyle/>
          <a:p>
            <a:pPr marL="0" indent="0">
              <a:buNone/>
            </a:pPr>
            <a:r>
              <a:rPr lang="en-US" sz="3600" b="1" dirty="0"/>
              <a:t> </a:t>
            </a:r>
            <a:r>
              <a:rPr lang="en-US" sz="3600" b="1" dirty="0" smtClean="0"/>
              <a:t>  </a:t>
            </a:r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r>
              <a:rPr lang="ar-LY" sz="3600" b="1" dirty="0" smtClean="0"/>
              <a:t> </a:t>
            </a:r>
            <a:endParaRPr lang="en-US" sz="3600" b="1" dirty="0"/>
          </a:p>
          <a:p>
            <a:pPr algn="l"/>
            <a:endParaRPr lang="ar-LY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rtl="0">
              <a:buFont typeface="Arial" panose="020B0604020202020204" pitchFamily="34" charset="0"/>
              <a:buChar char="•"/>
            </a:pPr>
            <a:r>
              <a:rPr lang="en-US" sz="2400" b="1" dirty="0">
                <a:latin typeface="Arial Black" panose="020B0A04020102020204" pitchFamily="34" charset="0"/>
              </a:rPr>
              <a:t>Type 1 diabetes </a:t>
            </a:r>
            <a:r>
              <a:rPr lang="en-US" sz="2400" b="1" dirty="0" smtClean="0">
                <a:latin typeface="Arial Black" panose="020B0A04020102020204" pitchFamily="34" charset="0"/>
              </a:rPr>
              <a:t>is</a:t>
            </a:r>
            <a:r>
              <a:rPr lang="ar-SA" sz="2400" b="1" dirty="0" smtClean="0">
                <a:latin typeface="Arial Black" panose="020B0A04020102020204" pitchFamily="34" charset="0"/>
              </a:rPr>
              <a:t> </a:t>
            </a:r>
            <a:r>
              <a:rPr lang="en-US" sz="2400" b="1" dirty="0" smtClean="0">
                <a:latin typeface="Arial Black" panose="020B0A04020102020204" pitchFamily="34" charset="0"/>
              </a:rPr>
              <a:t>to </a:t>
            </a:r>
            <a:r>
              <a:rPr lang="en-US" sz="2400" b="1" dirty="0">
                <a:latin typeface="Arial Black" panose="020B0A04020102020204" pitchFamily="34" charset="0"/>
              </a:rPr>
              <a:t>be caused by an autoimmune reaction (the body attacks itself by mistake) that stops your body from making insulin.</a:t>
            </a:r>
            <a:endParaRPr lang="ar-LY" sz="2400" b="1" dirty="0" smtClean="0">
              <a:latin typeface="Arial Black" panose="020B0A04020102020204" pitchFamily="34" charset="0"/>
            </a:endParaRPr>
          </a:p>
          <a:p>
            <a:pPr algn="l" rtl="0">
              <a:buFont typeface="Arial" panose="020B0604020202020204" pitchFamily="34" charset="0"/>
              <a:buChar char="•"/>
            </a:pPr>
            <a:r>
              <a:rPr lang="en-US" sz="2400" b="1" dirty="0" smtClean="0">
                <a:latin typeface="Arial Black" panose="020B0A04020102020204" pitchFamily="34" charset="0"/>
              </a:rPr>
              <a:t>Is </a:t>
            </a:r>
            <a:r>
              <a:rPr lang="en-US" sz="2400" b="1" dirty="0">
                <a:latin typeface="Arial Black" panose="020B0A04020102020204" pitchFamily="34" charset="0"/>
              </a:rPr>
              <a:t>the inability of the pancreas to produce insulin in regular </a:t>
            </a:r>
            <a:r>
              <a:rPr lang="en-US" sz="2400" b="1" dirty="0" err="1">
                <a:latin typeface="Arial Black" panose="020B0A04020102020204" pitchFamily="34" charset="0"/>
              </a:rPr>
              <a:t>blances</a:t>
            </a:r>
            <a:r>
              <a:rPr lang="en-US" sz="2400" b="1" dirty="0">
                <a:latin typeface="Arial Black" panose="020B0A04020102020204" pitchFamily="34" charset="0"/>
              </a:rPr>
              <a:t>  amounts</a:t>
            </a:r>
            <a:r>
              <a:rPr lang="en-US" sz="2400" b="1" dirty="0" smtClean="0">
                <a:latin typeface="Arial Black" panose="020B0A04020102020204" pitchFamily="34" charset="0"/>
              </a:rPr>
              <a:t>.</a:t>
            </a:r>
          </a:p>
          <a:p>
            <a:pPr algn="l" rtl="0"/>
            <a:endParaRPr lang="en-US" sz="2400" dirty="0"/>
          </a:p>
        </p:txBody>
      </p:sp>
      <p:grpSp>
        <p:nvGrpSpPr>
          <p:cNvPr id="5" name="مجموعة 4"/>
          <p:cNvGrpSpPr/>
          <p:nvPr/>
        </p:nvGrpSpPr>
        <p:grpSpPr>
          <a:xfrm>
            <a:off x="478971" y="940432"/>
            <a:ext cx="9274629" cy="881109"/>
            <a:chOff x="159625" y="311"/>
            <a:chExt cx="7696387" cy="638336"/>
          </a:xfrm>
        </p:grpSpPr>
        <p:sp>
          <p:nvSpPr>
            <p:cNvPr id="6" name="خماسي 5"/>
            <p:cNvSpPr/>
            <p:nvPr/>
          </p:nvSpPr>
          <p:spPr>
            <a:xfrm rot="10800000">
              <a:off x="159625" y="311"/>
              <a:ext cx="7696387" cy="638336"/>
            </a:xfrm>
            <a:prstGeom prst="homePlat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خماسي 4"/>
            <p:cNvSpPr txBox="1"/>
            <p:nvPr/>
          </p:nvSpPr>
          <p:spPr>
            <a:xfrm rot="21600000">
              <a:off x="319209" y="311"/>
              <a:ext cx="7536803" cy="63833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81488" tIns="99060" rIns="184912" bIns="99060" numCol="1" spcCol="1270" anchor="ctr" anchorCtr="0">
              <a:noAutofit/>
            </a:bodyPr>
            <a:lstStyle/>
            <a:p>
              <a:pPr lvl="0" algn="l" defTabSz="11557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ar-SA" sz="3600" b="0" i="1" u="none" kern="1200" dirty="0">
                <a:latin typeface="Castellar" panose="020A0402060406010301" pitchFamily="18" charset="0"/>
              </a:endParaRPr>
            </a:p>
          </p:txBody>
        </p:sp>
      </p:grpSp>
      <p:sp>
        <p:nvSpPr>
          <p:cNvPr id="9" name="مستطيل 8"/>
          <p:cNvSpPr/>
          <p:nvPr/>
        </p:nvSpPr>
        <p:spPr>
          <a:xfrm>
            <a:off x="2051628" y="1057822"/>
            <a:ext cx="655339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Introducing </a:t>
            </a:r>
            <a:r>
              <a:rPr lang="en-US" sz="36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diabestes</a:t>
            </a:r>
            <a:r>
              <a:rPr lang="en-US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 type I</a:t>
            </a:r>
            <a:r>
              <a:rPr lang="ar-LY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 </a:t>
            </a:r>
            <a:endParaRPr lang="en-US" sz="3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anose="020F0704030504030204" pitchFamily="34" charset="0"/>
            </a:endParaRPr>
          </a:p>
        </p:txBody>
      </p:sp>
      <p:sp>
        <p:nvSpPr>
          <p:cNvPr id="10" name="شكل بيضاوي 9"/>
          <p:cNvSpPr/>
          <p:nvPr/>
        </p:nvSpPr>
        <p:spPr>
          <a:xfrm>
            <a:off x="1122808" y="1002280"/>
            <a:ext cx="757414" cy="757414"/>
          </a:xfrm>
          <a:prstGeom prst="ellipse">
            <a:avLst/>
          </a:prstGeom>
          <a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55000" r="-55000"/>
            </a:stretch>
          </a:blip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3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12" name="صورة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" t="7407" r="1058" b="15979"/>
          <a:stretch/>
        </p:blipFill>
        <p:spPr>
          <a:xfrm>
            <a:off x="8605025" y="4163195"/>
            <a:ext cx="3180256" cy="2463890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w="0" h="0"/>
          </a:sp3d>
        </p:spPr>
      </p:pic>
    </p:spTree>
    <p:extLst>
      <p:ext uri="{BB962C8B-B14F-4D97-AF65-F5344CB8AC3E}">
        <p14:creationId xmlns:p14="http://schemas.microsoft.com/office/powerpoint/2010/main" val="1455749235"/>
      </p:ext>
    </p:extLst>
  </p:cSld>
  <p:clrMapOvr>
    <a:masterClrMapping/>
  </p:clrMapOvr>
  <p:transition spd="slow" advTm="1035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220" y="824248"/>
            <a:ext cx="10058400" cy="5657850"/>
          </a:xfrm>
          <a:prstGeom prst="rect">
            <a:avLst/>
          </a:prstGeom>
          <a:effectLst>
            <a:glow rad="228600">
              <a:schemeClr val="tx1">
                <a:alpha val="40000"/>
              </a:schemeClr>
            </a:glow>
            <a:outerShdw blurRad="342900" dist="469900" dir="8100000" algn="tr" rotWithShape="0">
              <a:prstClr val="black">
                <a:alpha val="45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33741677"/>
      </p:ext>
    </p:extLst>
  </p:cSld>
  <p:clrMapOvr>
    <a:masterClrMapping/>
  </p:clrMapOvr>
  <p:transition spd="slow" advTm="1171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543" y="653143"/>
            <a:ext cx="10058400" cy="5657850"/>
          </a:xfrm>
          <a:prstGeom prst="rect">
            <a:avLst/>
          </a:prstGeom>
          <a:effectLst>
            <a:glow rad="228600">
              <a:schemeClr val="tx1">
                <a:alpha val="40000"/>
              </a:schemeClr>
            </a:glow>
            <a:outerShdw blurRad="177800" dist="406400" dir="8100000" sx="101000" sy="101000" algn="tr" rotWithShape="0">
              <a:prstClr val="black">
                <a:alpha val="42000"/>
              </a:prstClr>
            </a:outerShdw>
          </a:effectLst>
          <a:scene3d>
            <a:camera prst="orthographicFront"/>
            <a:lightRig rig="threePt" dir="t"/>
          </a:scene3d>
          <a:sp3d prstMaterial="matte"/>
        </p:spPr>
      </p:pic>
    </p:spTree>
    <p:extLst>
      <p:ext uri="{BB962C8B-B14F-4D97-AF65-F5344CB8AC3E}">
        <p14:creationId xmlns:p14="http://schemas.microsoft.com/office/powerpoint/2010/main" val="113672884"/>
      </p:ext>
    </p:extLst>
  </p:cSld>
  <p:clrMapOvr>
    <a:masterClrMapping/>
  </p:clrMapOvr>
  <p:transition spd="slow" advTm="2747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35430" y="134471"/>
            <a:ext cx="11335656" cy="6521823"/>
          </a:xfrm>
        </p:spPr>
        <p:txBody>
          <a:bodyPr anchor="ctr"/>
          <a:lstStyle/>
          <a:p>
            <a:pPr marL="0" indent="0">
              <a:buNone/>
            </a:pPr>
            <a:endParaRPr lang="ar-SA" sz="3600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b="1" dirty="0" smtClean="0">
                <a:latin typeface="Arial Black" panose="020B0A04020102020204" pitchFamily="34" charset="0"/>
              </a:rPr>
              <a:t>   Family history</a:t>
            </a:r>
            <a:r>
              <a:rPr lang="ar-SA" sz="2400" b="1" dirty="0" smtClean="0">
                <a:latin typeface="Arial Black" panose="020B0A04020102020204" pitchFamily="34" charset="0"/>
              </a:rPr>
              <a:t> </a:t>
            </a:r>
            <a:r>
              <a:rPr lang="en-US" sz="2400" b="1" dirty="0" smtClean="0">
                <a:latin typeface="Arial Black" panose="020B0A04020102020204" pitchFamily="34" charset="0"/>
              </a:rPr>
              <a:t>.</a:t>
            </a:r>
            <a:endParaRPr lang="en-US" sz="2400" b="1" dirty="0">
              <a:solidFill>
                <a:schemeClr val="tx1">
                  <a:lumMod val="95000"/>
                </a:schemeClr>
              </a:solidFill>
              <a:latin typeface="Arial Black" panose="020B0A0402010202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tx1">
                    <a:lumMod val="95000"/>
                  </a:schemeClr>
                </a:solidFill>
                <a:latin typeface="Arial Black" panose="020B0A04020102020204" pitchFamily="34" charset="0"/>
              </a:rPr>
              <a:t>   Age.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24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 smtClean="0"/>
              <a:t>    </a:t>
            </a:r>
            <a:r>
              <a:rPr lang="en-US" sz="2400" dirty="0" smtClean="0">
                <a:latin typeface="Arial Black" panose="020B0A04020102020204" pitchFamily="34" charset="0"/>
              </a:rPr>
              <a:t>Have prediabetes.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Arial Black" panose="020B0A04020102020204" pitchFamily="34" charset="0"/>
              </a:rPr>
              <a:t>   Are overweight.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Arial Black" panose="020B0A04020102020204" pitchFamily="34" charset="0"/>
              </a:rPr>
              <a:t>   Are 45 years or older.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Arial Black" panose="020B0A04020102020204" pitchFamily="34" charset="0"/>
              </a:rPr>
              <a:t>   Have a parent, brother, or sister with type 2 diabetes.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Arial Black" panose="020B0A04020102020204" pitchFamily="34" charset="0"/>
              </a:rPr>
              <a:t>   Are physically active less than 3 times a week.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Arial Black" panose="020B0A04020102020204" pitchFamily="34" charset="0"/>
              </a:rPr>
              <a:t>   Have ever had gestational diabetes 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773" y="-137276"/>
            <a:ext cx="9083827" cy="883997"/>
          </a:xfrm>
          <a:prstGeom prst="rect">
            <a:avLst/>
          </a:prstGeom>
        </p:spPr>
      </p:pic>
      <p:graphicFrame>
        <p:nvGraphicFramePr>
          <p:cNvPr id="6" name="رسم تخطيطي 5"/>
          <p:cNvGraphicFramePr/>
          <p:nvPr>
            <p:extLst>
              <p:ext uri="{D42A27DB-BD31-4B8C-83A1-F6EECF244321}">
                <p14:modId xmlns:p14="http://schemas.microsoft.com/office/powerpoint/2010/main" val="3932518154"/>
              </p:ext>
            </p:extLst>
          </p:nvPr>
        </p:nvGraphicFramePr>
        <p:xfrm>
          <a:off x="669773" y="703386"/>
          <a:ext cx="9922259" cy="6301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7" name="رسم تخطيطي 6"/>
          <p:cNvGraphicFramePr/>
          <p:nvPr>
            <p:extLst>
              <p:ext uri="{D42A27DB-BD31-4B8C-83A1-F6EECF244321}">
                <p14:modId xmlns:p14="http://schemas.microsoft.com/office/powerpoint/2010/main" val="753528056"/>
              </p:ext>
            </p:extLst>
          </p:nvPr>
        </p:nvGraphicFramePr>
        <p:xfrm>
          <a:off x="928913" y="2612571"/>
          <a:ext cx="8984344" cy="8998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8" name="رسم تخطيطي 7"/>
          <p:cNvGraphicFramePr/>
          <p:nvPr>
            <p:extLst>
              <p:ext uri="{D42A27DB-BD31-4B8C-83A1-F6EECF244321}">
                <p14:modId xmlns:p14="http://schemas.microsoft.com/office/powerpoint/2010/main" val="3943572053"/>
              </p:ext>
            </p:extLst>
          </p:nvPr>
        </p:nvGraphicFramePr>
        <p:xfrm>
          <a:off x="928914" y="290287"/>
          <a:ext cx="8984344" cy="7281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</p:spTree>
    <p:extLst>
      <p:ext uri="{BB962C8B-B14F-4D97-AF65-F5344CB8AC3E}">
        <p14:creationId xmlns:p14="http://schemas.microsoft.com/office/powerpoint/2010/main" val="1661316679"/>
      </p:ext>
    </p:extLst>
  </p:cSld>
  <p:clrMapOvr>
    <a:masterClrMapping/>
  </p:clrMapOvr>
  <p:transition spd="slow" advTm="391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111" y="400428"/>
            <a:ext cx="10816085" cy="6057143"/>
          </a:xfrm>
          <a:prstGeom prst="rect">
            <a:avLst/>
          </a:prstGeom>
          <a:effectLst>
            <a:glow rad="228600">
              <a:schemeClr val="tx1">
                <a:alpha val="40000"/>
              </a:schemeClr>
            </a:glow>
            <a:outerShdw blurRad="50800" dist="50800" dir="5400000" algn="ctr" rotWithShape="0">
              <a:schemeClr val="tx1"/>
            </a:outerShdw>
          </a:effectLst>
        </p:spPr>
      </p:pic>
    </p:spTree>
    <p:extLst>
      <p:ext uri="{BB962C8B-B14F-4D97-AF65-F5344CB8AC3E}">
        <p14:creationId xmlns:p14="http://schemas.microsoft.com/office/powerpoint/2010/main" val="1196790548"/>
      </p:ext>
    </p:extLst>
  </p:cSld>
  <p:clrMapOvr>
    <a:masterClrMapping/>
  </p:clrMapOvr>
  <p:transition spd="slow" advTm="632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25003" y="228549"/>
            <a:ext cx="10838645" cy="6439436"/>
          </a:xfrm>
        </p:spPr>
        <p:txBody>
          <a:bodyPr>
            <a:normAutofit/>
          </a:bodyPr>
          <a:lstStyle/>
          <a:p>
            <a:pPr algn="ctr" rtl="0">
              <a:buFont typeface="Wingdings" panose="05000000000000000000" pitchFamily="2" charset="2"/>
              <a:buChar char="v"/>
            </a:pP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US" sz="2600" dirty="0" smtClean="0"/>
          </a:p>
          <a:p>
            <a:pPr lvl="1">
              <a:buFont typeface="Arial" panose="020B0604020202020204" pitchFamily="34" charset="0"/>
              <a:buChar char="•"/>
            </a:pPr>
            <a:endParaRPr lang="en-US" sz="26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600" dirty="0" smtClean="0">
                <a:latin typeface="Arial Black" panose="020B0A04020102020204" pitchFamily="34" charset="0"/>
              </a:rPr>
              <a:t>increased </a:t>
            </a:r>
            <a:r>
              <a:rPr lang="en-US" sz="2600" dirty="0">
                <a:latin typeface="Arial Black" panose="020B0A04020102020204" pitchFamily="34" charset="0"/>
              </a:rPr>
              <a:t>thirst and urination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600" dirty="0">
                <a:latin typeface="Arial Black" panose="020B0A04020102020204" pitchFamily="34" charset="0"/>
              </a:rPr>
              <a:t>increased hunger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600" dirty="0" smtClean="0">
                <a:latin typeface="Arial Black" panose="020B0A04020102020204" pitchFamily="34" charset="0"/>
              </a:rPr>
              <a:t>Fatigue</a:t>
            </a:r>
            <a:r>
              <a:rPr lang="ar-LY" sz="2600" dirty="0" smtClean="0">
                <a:latin typeface="Arial Black" panose="020B0A04020102020204" pitchFamily="34" charset="0"/>
              </a:rPr>
              <a:t> </a:t>
            </a:r>
            <a:endParaRPr lang="en-US" sz="2600" dirty="0">
              <a:latin typeface="Arial Black" panose="020B0A0402010202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600" dirty="0">
                <a:latin typeface="Arial Black" panose="020B0A04020102020204" pitchFamily="34" charset="0"/>
              </a:rPr>
              <a:t>blurred vision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600" dirty="0">
                <a:latin typeface="Arial Black" panose="020B0A04020102020204" pitchFamily="34" charset="0"/>
              </a:rPr>
              <a:t>numbness or tingling in the feet or hands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600" dirty="0">
                <a:latin typeface="Arial Black" panose="020B0A04020102020204" pitchFamily="34" charset="0"/>
              </a:rPr>
              <a:t>sores that do not heal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600" dirty="0">
                <a:latin typeface="Arial Black" panose="020B0A04020102020204" pitchFamily="34" charset="0"/>
              </a:rPr>
              <a:t>unexplained weight loss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dirty="0"/>
          </a:p>
          <a:p>
            <a:pPr lvl="1">
              <a:buFont typeface="Arial" panose="020B0604020202020204" pitchFamily="34" charset="0"/>
              <a:buChar char="•"/>
            </a:pPr>
            <a:endParaRPr lang="en-US" sz="2200" dirty="0" smtClean="0"/>
          </a:p>
          <a:p>
            <a:pPr lvl="1">
              <a:buFont typeface="Arial" panose="020B0604020202020204" pitchFamily="34" charset="0"/>
              <a:buChar char="•"/>
            </a:pPr>
            <a:endParaRPr lang="en-US" sz="2200" dirty="0" smtClean="0"/>
          </a:p>
          <a:p>
            <a:pPr marL="457200" indent="-457200" algn="l" rtl="0">
              <a:buFont typeface="+mj-lt"/>
              <a:buAutoNum type="arabicPeriod"/>
            </a:pPr>
            <a:endParaRPr lang="ar-LY" sz="2400" dirty="0"/>
          </a:p>
        </p:txBody>
      </p:sp>
      <p:graphicFrame>
        <p:nvGraphicFramePr>
          <p:cNvPr id="2" name="رسم تخطيطي 1"/>
          <p:cNvGraphicFramePr/>
          <p:nvPr>
            <p:extLst>
              <p:ext uri="{D42A27DB-BD31-4B8C-83A1-F6EECF244321}">
                <p14:modId xmlns:p14="http://schemas.microsoft.com/office/powerpoint/2010/main" val="1628278257"/>
              </p:ext>
            </p:extLst>
          </p:nvPr>
        </p:nvGraphicFramePr>
        <p:xfrm>
          <a:off x="261257" y="580571"/>
          <a:ext cx="10595429" cy="8418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70043861"/>
      </p:ext>
    </p:extLst>
  </p:cSld>
  <p:clrMapOvr>
    <a:masterClrMapping/>
  </p:clrMapOvr>
  <p:transition spd="slow" advTm="121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9828" y="0"/>
            <a:ext cx="9448800" cy="6858000"/>
          </a:xfrm>
          <a:prstGeom prst="rect">
            <a:avLst/>
          </a:prstGeom>
          <a:effectLst>
            <a:glow rad="1206500">
              <a:schemeClr val="accent1">
                <a:lumMod val="40000"/>
                <a:lumOff val="60000"/>
                <a:alpha val="38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3385957499"/>
      </p:ext>
    </p:extLst>
  </p:cSld>
  <p:clrMapOvr>
    <a:masterClrMapping/>
  </p:clrMapOvr>
  <p:transition spd="slow" advTm="1330"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أيون">
  <a:themeElements>
    <a:clrScheme name="أيون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EC76B5"/>
      </a:hlink>
      <a:folHlink>
        <a:srgbClr val="E8ACCD"/>
      </a:folHlink>
    </a:clrScheme>
    <a:fontScheme name="أيون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لامع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tint val="95000"/>
              <a:shade val="95000"/>
              <a:satMod val="120000"/>
            </a:schemeClr>
          </a:solidFill>
          <a:prstDash val="solid"/>
        </a:ln>
        <a:ln w="55000" cap="flat" cmpd="thickThin" algn="ctr">
          <a:solidFill>
            <a:schemeClr val="phClr">
              <a:tint val="90000"/>
              <a:satMod val="130000"/>
            </a:schemeClr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A207AED3-9ABC-4A18-9978-A59B65688B15}"/>
    </a:ext>
  </a:extLst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2697</TotalTime>
  <Words>452</Words>
  <Application>Microsoft Office PowerPoint</Application>
  <PresentationFormat>شاشة عريضة</PresentationFormat>
  <Paragraphs>87</Paragraphs>
  <Slides>15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10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15</vt:i4>
      </vt:variant>
    </vt:vector>
  </HeadingPairs>
  <TitlesOfParts>
    <vt:vector size="26" baseType="lpstr">
      <vt:lpstr>Arial</vt:lpstr>
      <vt:lpstr>Arial Black</vt:lpstr>
      <vt:lpstr>Arial Rounded MT Bold</vt:lpstr>
      <vt:lpstr>Brush Script MT</vt:lpstr>
      <vt:lpstr>Calibri</vt:lpstr>
      <vt:lpstr>Castellar</vt:lpstr>
      <vt:lpstr>Century Gothic</vt:lpstr>
      <vt:lpstr>Times New Roman</vt:lpstr>
      <vt:lpstr>Wingdings</vt:lpstr>
      <vt:lpstr>Wingdings 3</vt:lpstr>
      <vt:lpstr>أيون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References</vt:lpstr>
      <vt:lpstr>عرض تقديمي في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ىلايت</dc:title>
  <dc:creator>AL-NOOR</dc:creator>
  <cp:lastModifiedBy>AL-NOOR</cp:lastModifiedBy>
  <cp:revision>85</cp:revision>
  <dcterms:created xsi:type="dcterms:W3CDTF">2022-05-09T13:25:47Z</dcterms:created>
  <dcterms:modified xsi:type="dcterms:W3CDTF">2022-06-07T20:14:11Z</dcterms:modified>
</cp:coreProperties>
</file>