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2" d="100"/>
          <a:sy n="42" d="100"/>
        </p:scale>
        <p:origin x="72" y="5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0239147-42D9-4362-B0B1-B736FF7EFCB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463632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239147-42D9-4362-B0B1-B736FF7EFCB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3730972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239147-42D9-4362-B0B1-B736FF7EFCB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2405158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239147-42D9-4362-B0B1-B736FF7EFCB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866536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239147-42D9-4362-B0B1-B736FF7EFCB5}" type="datetimeFigureOut">
              <a:rPr lang="en-US" smtClean="0"/>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1047575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0239147-42D9-4362-B0B1-B736FF7EFCB5}" type="datetimeFigureOut">
              <a:rPr lang="en-US" smtClean="0"/>
              <a:t>10/8/2020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1724656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0239147-42D9-4362-B0B1-B736FF7EFCB5}" type="datetimeFigureOut">
              <a:rPr lang="en-US" smtClean="0"/>
              <a:t>10/8/2020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169327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0239147-42D9-4362-B0B1-B736FF7EFCB5}" type="datetimeFigureOut">
              <a:rPr lang="en-US" smtClean="0"/>
              <a:t>10/8/2020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701138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239147-42D9-4362-B0B1-B736FF7EFCB5}" type="datetimeFigureOut">
              <a:rPr lang="en-US" smtClean="0"/>
              <a:t>10/8/2020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3571797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239147-42D9-4362-B0B1-B736FF7EFCB5}" type="datetimeFigureOut">
              <a:rPr lang="en-US" smtClean="0"/>
              <a:t>10/8/2020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81238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239147-42D9-4362-B0B1-B736FF7EFCB5}" type="datetimeFigureOut">
              <a:rPr lang="en-US" smtClean="0"/>
              <a:t>10/8/2020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6E8B8-B743-47F6-AAFA-7208D2373CBF}" type="slidenum">
              <a:rPr lang="en-US" smtClean="0"/>
              <a:t>‹#›</a:t>
            </a:fld>
            <a:endParaRPr lang="en-US"/>
          </a:p>
        </p:txBody>
      </p:sp>
    </p:spTree>
    <p:extLst>
      <p:ext uri="{BB962C8B-B14F-4D97-AF65-F5344CB8AC3E}">
        <p14:creationId xmlns:p14="http://schemas.microsoft.com/office/powerpoint/2010/main" val="1712502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239147-42D9-4362-B0B1-B736FF7EFCB5}" type="datetimeFigureOut">
              <a:rPr lang="en-US" smtClean="0"/>
              <a:t>10/8/2020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E6E8B8-B743-47F6-AAFA-7208D2373CBF}" type="slidenum">
              <a:rPr lang="en-US" smtClean="0"/>
              <a:t>‹#›</a:t>
            </a:fld>
            <a:endParaRPr lang="en-US"/>
          </a:p>
        </p:txBody>
      </p:sp>
    </p:spTree>
    <p:extLst>
      <p:ext uri="{BB962C8B-B14F-4D97-AF65-F5344CB8AC3E}">
        <p14:creationId xmlns:p14="http://schemas.microsoft.com/office/powerpoint/2010/main" val="34443000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860323"/>
          </a:xfrm>
        </p:spPr>
        <p:txBody>
          <a:bodyPr/>
          <a:lstStyle/>
          <a:p>
            <a:r>
              <a:rPr lang="ar-LY" b="1" smtClean="0"/>
              <a:t>حساسة مفهومية</a:t>
            </a:r>
            <a:endParaRPr lang="en-US" b="1" dirty="0"/>
          </a:p>
        </p:txBody>
      </p:sp>
      <p:sp>
        <p:nvSpPr>
          <p:cNvPr id="3" name="Subtitle 2"/>
          <p:cNvSpPr>
            <a:spLocks noGrp="1"/>
          </p:cNvSpPr>
          <p:nvPr>
            <p:ph type="subTitle" idx="1"/>
          </p:nvPr>
        </p:nvSpPr>
        <p:spPr>
          <a:xfrm>
            <a:off x="1524000" y="2982686"/>
            <a:ext cx="9144000" cy="3483428"/>
          </a:xfrm>
        </p:spPr>
        <p:txBody>
          <a:bodyPr>
            <a:normAutofit fontScale="85000" lnSpcReduction="20000"/>
          </a:bodyPr>
          <a:lstStyle/>
          <a:p>
            <a:pPr marL="342900" indent="-342900" algn="just" rtl="1">
              <a:buFont typeface="Arial" panose="020B0604020202020204" pitchFamily="34" charset="0"/>
              <a:buChar char="•"/>
            </a:pPr>
            <a:r>
              <a:rPr lang="ar-LY" dirty="0" smtClean="0"/>
              <a:t>مطلب الوضوح</a:t>
            </a:r>
          </a:p>
          <a:p>
            <a:pPr marL="342900" indent="-342900" algn="just" rtl="1">
              <a:buFont typeface="Arial" panose="020B0604020202020204" pitchFamily="34" charset="0"/>
              <a:buChar char="•"/>
            </a:pPr>
            <a:r>
              <a:rPr lang="ar-LY" dirty="0" smtClean="0"/>
              <a:t>الأدوار المنطقية</a:t>
            </a:r>
          </a:p>
          <a:p>
            <a:pPr marL="342900" indent="-342900" algn="just" rtl="1">
              <a:buFont typeface="Arial" panose="020B0604020202020204" pitchFamily="34" charset="0"/>
              <a:buChar char="•"/>
            </a:pPr>
            <a:r>
              <a:rPr lang="ar-LY" dirty="0" smtClean="0"/>
              <a:t>التعريف الجامع المانع</a:t>
            </a:r>
          </a:p>
          <a:p>
            <a:pPr marL="342900" indent="-342900" algn="just" rtl="1">
              <a:buFont typeface="Arial" panose="020B0604020202020204" pitchFamily="34" charset="0"/>
              <a:buChar char="•"/>
            </a:pPr>
            <a:r>
              <a:rPr lang="ar-LY" dirty="0" smtClean="0"/>
              <a:t>شبه </a:t>
            </a:r>
            <a:r>
              <a:rPr lang="ar-LY" dirty="0" err="1" smtClean="0"/>
              <a:t>الماصدق</a:t>
            </a:r>
            <a:endParaRPr lang="ar-LY" dirty="0" smtClean="0"/>
          </a:p>
          <a:p>
            <a:pPr marL="342900" indent="-342900" algn="just" rtl="1">
              <a:buFont typeface="Arial" panose="020B0604020202020204" pitchFamily="34" charset="0"/>
              <a:buChar char="•"/>
            </a:pPr>
            <a:r>
              <a:rPr lang="ar-LY" dirty="0" smtClean="0"/>
              <a:t>التعريف الإجرائي</a:t>
            </a:r>
          </a:p>
          <a:p>
            <a:pPr marL="342900" indent="-342900" algn="just" rtl="1">
              <a:buFont typeface="Arial" panose="020B0604020202020204" pitchFamily="34" charset="0"/>
              <a:buChar char="•"/>
            </a:pPr>
            <a:r>
              <a:rPr lang="ar-LY" dirty="0" smtClean="0"/>
              <a:t>التطرف والإرهاب</a:t>
            </a:r>
          </a:p>
          <a:p>
            <a:pPr marL="342900" indent="-342900" algn="just" rtl="1">
              <a:buFont typeface="Arial" panose="020B0604020202020204" pitchFamily="34" charset="0"/>
              <a:buChar char="•"/>
            </a:pPr>
            <a:r>
              <a:rPr lang="ar-LY" dirty="0" smtClean="0"/>
              <a:t>الأنطولوجي </a:t>
            </a:r>
            <a:r>
              <a:rPr lang="ar-LY" dirty="0" err="1" smtClean="0"/>
              <a:t>والإبستيمولوجي</a:t>
            </a:r>
            <a:endParaRPr lang="ar-LY" dirty="0" smtClean="0"/>
          </a:p>
          <a:p>
            <a:pPr marL="342900" indent="-342900" algn="just" rtl="1">
              <a:buFont typeface="Arial" panose="020B0604020202020204" pitchFamily="34" charset="0"/>
              <a:buChar char="•"/>
            </a:pPr>
            <a:r>
              <a:rPr lang="ar-LY" dirty="0" smtClean="0"/>
              <a:t>العشوائي والممثل</a:t>
            </a:r>
          </a:p>
          <a:p>
            <a:pPr marL="342900" indent="-342900" algn="just" rtl="1">
              <a:buFont typeface="Arial" panose="020B0604020202020204" pitchFamily="34" charset="0"/>
              <a:buChar char="•"/>
            </a:pPr>
            <a:r>
              <a:rPr lang="ar-LY" dirty="0" smtClean="0"/>
              <a:t>المعرفة واليقين</a:t>
            </a:r>
          </a:p>
          <a:p>
            <a:pPr marL="342900" indent="-342900" algn="just" rtl="1">
              <a:buFont typeface="Arial" panose="020B0604020202020204" pitchFamily="34" charset="0"/>
              <a:buChar char="•"/>
            </a:pPr>
            <a:r>
              <a:rPr lang="ar-LY" dirty="0" smtClean="0"/>
              <a:t>العملية والنتاج</a:t>
            </a:r>
          </a:p>
          <a:p>
            <a:pPr marL="342900" indent="-342900" algn="just" rtl="1">
              <a:buFont typeface="Arial" panose="020B0604020202020204" pitchFamily="34" charset="0"/>
              <a:buChar char="•"/>
            </a:pPr>
            <a:endParaRPr lang="ar-LY" dirty="0" smtClean="0"/>
          </a:p>
          <a:p>
            <a:pPr marL="342900" indent="-342900" algn="just" rtl="1">
              <a:buFont typeface="Arial" panose="020B0604020202020204" pitchFamily="34" charset="0"/>
              <a:buChar char="•"/>
            </a:pPr>
            <a:endParaRPr lang="ar-LY" dirty="0" smtClean="0"/>
          </a:p>
          <a:p>
            <a:pPr marL="342900" indent="-342900" algn="just" rtl="1">
              <a:buFont typeface="Arial" panose="020B0604020202020204" pitchFamily="34" charset="0"/>
              <a:buChar char="•"/>
            </a:pPr>
            <a:endParaRPr lang="ar-LY" dirty="0" smtClean="0"/>
          </a:p>
          <a:p>
            <a:pPr marL="342900" indent="-342900" algn="just" rtl="1">
              <a:buFont typeface="Arial" panose="020B0604020202020204" pitchFamily="34" charset="0"/>
              <a:buChar char="•"/>
            </a:pPr>
            <a:endParaRPr lang="en-US" dirty="0"/>
          </a:p>
        </p:txBody>
      </p:sp>
    </p:spTree>
    <p:extLst>
      <p:ext uri="{BB962C8B-B14F-4D97-AF65-F5344CB8AC3E}">
        <p14:creationId xmlns:p14="http://schemas.microsoft.com/office/powerpoint/2010/main" val="1195491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20247"/>
            <a:ext cx="10632558" cy="6751848"/>
          </a:xfrm>
          <a:prstGeom prst="rect">
            <a:avLst/>
          </a:prstGeom>
        </p:spPr>
        <p:txBody>
          <a:bodyPr wrap="square">
            <a:spAutoFit/>
          </a:bodyPr>
          <a:lstStyle/>
          <a:p>
            <a:pPr marL="228600" marR="228600" algn="justLow" rtl="1">
              <a:lnSpc>
                <a:spcPct val="107000"/>
              </a:lnSpc>
              <a:spcBef>
                <a:spcPts val="0"/>
              </a:spcBef>
              <a:spcAft>
                <a:spcPts val="800"/>
              </a:spcAft>
            </a:pP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التطرف والإرهاب</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التطرف مثل الإبداع، فكلاهما</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ليس مذموما في ذاته، ولا محمودا لذاته. في الحالين تتوقف الجدارة بالحمد والذم على موضع الإبداع والتطرف. حقيقة أنك أبدعت شيئا، تماما كحقيقة أنك تطرفت فيه، لا تقول لنا الكثير عن قيمة ما أبدعت أو تطرفت فيه. أن تبدع شيئا هو ألا يسبقك أحد إليه، وقد يجعله هذا جديرا بالظهور في موسوعة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غينيس</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دون أن يضفي عليه ذلك أي قيمة فكرية أو جمالية. وكونك تطرفت في رأي أو غاليت في سلوك لا يجعلك بالضرورة عرضة للاتهام أو الإدانة، فلعلك تطرفت في تعميم استنادا على بيانات موثقة تشهد عليه، أو أسرفت في فعل الخير تعبيرا عن مشاعر طيبة.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الإبداع الذي يفضي إلى عمل يحمل قيمة فكرية أو جمالية هو الجدير بالتوقير، والتطرف الذي يكون مدعاة لاستخدام العنف غير المشروع جدير بالإدانة. حقيقة أن كل الفنانين مبدعون، على افتراض أنها حقيقة، لا تعني أن كل المبدعين فنانون؛ تماما كما أن حقيقة أن كل الإرهابين متطرفون، على افتراض أنها حقيقة، لا تعني أن كل المتطرفين إرهابيون، ولا حتى أن معظم المتطرفين إرهابيون. غاندي ولنكولن ومانديلا متطرفون، لكنهم لم يكونوا إرهابيين.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4251040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4158" y="561677"/>
            <a:ext cx="10972800" cy="6393417"/>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الأنطولوجي </a:t>
            </a:r>
            <a:r>
              <a:rPr lang="ar-LY" sz="2800" b="1" dirty="0" err="1" smtClean="0">
                <a:effectLst/>
                <a:latin typeface="Calibri" panose="020F0502020204030204" pitchFamily="34" charset="0"/>
                <a:ea typeface="Calibri" panose="020F0502020204030204" pitchFamily="34" charset="0"/>
                <a:cs typeface="Simplified Arabic" panose="02020603050405020304" pitchFamily="18" charset="-78"/>
              </a:rPr>
              <a:t>والإبستيمولوجي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أيهما تفضل، أن تفقد شيئا أثيرا لديك دون أن تنتبه إلى فقدك إياه، أو أن تظن خطأ أنك فقدته، على الرغم من وجوده في موضع لا تعرفه؟ فقد المرء شيئا</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مسألة أنطولوجية تتعلق بما يحدث في الواقع، وظنه أنه فقد شيئا مسألة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أبستيمولوجية</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تتعلق باعتقادات البشر.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مفهوم الصدق أنطولوجي، بمعنى أن الجملة تكون صادقة إذا طابقت الواقع، بصرف النظر عما إذا كنا نعتقد أنها تطابقه،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أو ما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إذا كانت لدينا أدلة على أنها تطابقه. ومفهوم الإعجاز مفهوم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إبستيمولوجي</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بمعنى أن المعجزة حادث خارق لعلاقة يعتقد الناس أنها سببية. وكذا شأن مفهوم القانون العلمي نفسه، فهو تصور العلماء لعلاقات تحكم الظواهر الطبيعية.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ويشترط في تعريف المفهوم الأنطولوجي ألا يشار فيه إلى أي شيء يتعلق بمعتقدات أو شواهد البشر. أما في حالة تعريف المفهوم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الإبستيمولوجي</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فلنا أن نستخدم مفاهيم أنطولوجية ما</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دمنا نستخدم معها مفاهيم تتعلق بمعتقدات البشر. ولهذا السبب فإنه لا يصح أن نعرّف المعجزة بأنها حادث حارق لقوانين الطبيعية، فقد تُخترق هذه القوانين دون أن يدري بها أحد، وفي هذه الحالة لن يصح وصف حادثة الخرق بالإعجاز.</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619566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71588"/>
            <a:ext cx="11993526" cy="5829801"/>
          </a:xfrm>
          <a:prstGeom prst="rect">
            <a:avLst/>
          </a:prstGeom>
        </p:spPr>
        <p:txBody>
          <a:bodyPr wrap="square">
            <a:spAutoFit/>
          </a:bodyPr>
          <a:lstStyle/>
          <a:p>
            <a:pPr marL="228600" marR="228600" algn="justLow" rtl="1">
              <a:lnSpc>
                <a:spcPct val="107000"/>
              </a:lnSpc>
              <a:spcBef>
                <a:spcPts val="0"/>
              </a:spcBef>
              <a:spcAft>
                <a:spcPts val="800"/>
              </a:spcAft>
            </a:pPr>
            <a:r>
              <a:rPr lang="ar-SA" sz="2800" b="1" dirty="0" smtClean="0">
                <a:effectLst/>
                <a:latin typeface="Calibri" panose="020F0502020204030204" pitchFamily="34" charset="0"/>
                <a:ea typeface="Calibri" panose="020F0502020204030204" pitchFamily="34" charset="0"/>
                <a:cs typeface="Simplified Arabic" panose="02020603050405020304" pitchFamily="18" charset="-78"/>
              </a:rPr>
              <a:t>المعرفة واليقين</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اتفق الفلاسفة على أن للمعرفة شروطا ثلاثة. فلكي يعرف المرء قضية ما، يجب أن تكون صادقة.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ويجب أن يعتقد في صدقها</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إذا كانت الشكوك تساورك حول ما إذا كانت ألمانيا دولة اتحادية، فأنت لا تعرف أنها دولة اتحادية، على الرغم من ألمانيا بالفعل دول اتحادية. أما الشرط الثالث فمؤداه أن تكون في حوزة المرء أدلة قاطعة على صدق ما يزعم معرفته. إذا كانت أدلتك على أن انتشار فيروس كرونا نتيجة خطأ معملي أدلة ضعيفة، فأنت لا تعرف أن انتشاره نتيجة خطأ معملي، حتى لو كان اعتقادك في ذلك راسخا، بل حتى لو كان اعتقادك صادقا. </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ea typeface="Calibri" panose="020F0502020204030204" pitchFamily="34" charset="0"/>
                <a:cs typeface="Simplified Arabic" panose="02020603050405020304" pitchFamily="18" charset="-78"/>
              </a:rPr>
              <a:t>وأغرب من هذا أن أدلة المرء على القضية قد تكون غاية في القوة ويظل مفتقرا إلى معرفته.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إذا كان هناك فائز واحد من مليون مشارك في يانصيب ما، فإن الشواهد على خسارة كل مشترك غاية في القوة  (9.999%)؛ لكنها لا تكفي لمعرفة خسارة أي منهم، ولو كانت تكفي لما كان هناك فائز في أي يانصيب. لكن اتفاق الفلاسفة على تعريف مفهوم المعرفة لم يحل دون اختلافهم حو</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ل</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ماصدقاته</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ما يعني أنه مفهوم غامض. </a:t>
            </a:r>
            <a:endParaRPr lang="en-US" sz="2800" dirty="0"/>
          </a:p>
        </p:txBody>
      </p:sp>
    </p:spTree>
    <p:extLst>
      <p:ext uri="{BB962C8B-B14F-4D97-AF65-F5344CB8AC3E}">
        <p14:creationId xmlns:p14="http://schemas.microsoft.com/office/powerpoint/2010/main" val="3923659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916" y="464791"/>
            <a:ext cx="11958084" cy="5829801"/>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ولليقين دلالتان</a:t>
            </a:r>
            <a:r>
              <a:rPr lang="ar-LY"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 </a:t>
            </a:r>
            <a:r>
              <a:rPr lang="ar-SA"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قد نتحدث عن اليقين بوصفه حالة نفسية تنتاب المرء إزاء أحكام بعينها. وبهذا المعنى نصف المرء بأنه متيقن من أمر ما بمعنى أن الشكوك لا تساوره حوله. غير أنه لا أهمية تذكر لهذا النوع من اليقين، لأن المرء قد يكون متيقنا من أمر ما، على الرغم من كون باطلا (مركزية الأرض).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وقد يكون اليقين </a:t>
            </a:r>
            <a:r>
              <a:rPr lang="ar-SA"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ملمحا تختص به القضايا، فنحكم على قضية ما بأنها صادقة يقينا</a:t>
            </a:r>
            <a:r>
              <a:rPr lang="ar-LY"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لا يمكن أن يتمثل هذا ال</a:t>
            </a:r>
            <a:r>
              <a:rPr lang="ar-LY"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ملمح</a:t>
            </a:r>
            <a:r>
              <a:rPr lang="ar-SA"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 في كون موضع تيقن المتيقن صادقا، في حين أن موضع معرفة العارف قد يكون كاذبا، لأن الصدق</a:t>
            </a:r>
            <a:r>
              <a:rPr lang="ar-LY"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 </a:t>
            </a:r>
            <a:r>
              <a:rPr lang="ar-SA"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أول شروط المعرفة.</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ولا يمكن أن يتمثل هذا ال</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ملمح</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في كون أدلة المتيقن أقوى من أدلة العارف، لأن أدلة العارف، كما بيّنا، قاطعة، ولا أدلة أقوى من الأدلة القاطعة. لم يبق إذن سوى أن يتمثل الفارق بين العارف والمتيقن في شدة اعتقاد المتيقن، أي في الحالة النفسية الجزمية التي تنتابه إزاء موضع تيقنه. غير أن هذا الأمر، كما بيّنا، لا يحظى بأي أهمية، ولا يحدث من ثمّ أي فرق.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ووفق هذا التعريف لليقين، ليس هناك يقينا في العلم، ولا حتى في الرياضيات، لأن أدلة العلم ليست قاطعة، وأحكام الرياضيات تحليلية ما يعني أن أدلتها وإن كانت تبدو قاطعة فإنها تصادر على المطلوب.</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74582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64292"/>
            <a:ext cx="11695814" cy="6327694"/>
          </a:xfrm>
          <a:prstGeom prst="rect">
            <a:avLst/>
          </a:prstGeom>
        </p:spPr>
        <p:txBody>
          <a:bodyPr wrap="square">
            <a:spAutoFit/>
          </a:bodyPr>
          <a:lstStyle/>
          <a:p>
            <a:pPr marL="228600" marR="228600" algn="justLow" rtl="1">
              <a:lnSpc>
                <a:spcPct val="107000"/>
              </a:lnSpc>
              <a:spcBef>
                <a:spcPts val="0"/>
              </a:spcBef>
              <a:spcAft>
                <a:spcPts val="800"/>
              </a:spcAft>
            </a:pPr>
            <a:r>
              <a:rPr lang="ar-SA" sz="2400" b="1" dirty="0" smtClean="0">
                <a:effectLst/>
                <a:latin typeface="Calibri" panose="020F0502020204030204" pitchFamily="34" charset="0"/>
                <a:ea typeface="Calibri" panose="020F0502020204030204" pitchFamily="34" charset="0"/>
                <a:cs typeface="Simplified Arabic" panose="02020603050405020304" pitchFamily="18" charset="-78"/>
              </a:rPr>
              <a:t>العشوائي والممثل</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400" dirty="0" smtClean="0">
                <a:effectLst/>
                <a:latin typeface="Calibri" panose="020F0502020204030204" pitchFamily="34" charset="0"/>
                <a:ea typeface="Calibri" panose="020F0502020204030204" pitchFamily="34" charset="0"/>
                <a:cs typeface="Simplified Arabic" panose="02020603050405020304" pitchFamily="18" charset="-78"/>
              </a:rPr>
              <a:t>العيّنة جزء، مهما قل، من كل، مهما كثر. كل إنسان عيّنة من الجنس البشري، وعيّنة من نوعه الاجتماعي، وعيّنة من مواطنيه. ويحبذ أن تكون العيّنة كبيرة الحجم، لأنه كلما كبرت العيّنة ترجحت فرص أن تعكس خصائص مجتمع الدراسة. غير أنه يجب ألا تكون كبيرة إلى حد يجعلها تتماهى مع مجتمع الدراسة، وإلا فقدت هويتها بوصفها عيّنة؛ ولا إلى حد يجعل التعامل معها مرهقا.</a:t>
            </a:r>
            <a:endParaRPr lang="en-US" sz="24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400" dirty="0" smtClean="0">
                <a:effectLst/>
                <a:latin typeface="Calibri" panose="020F0502020204030204" pitchFamily="34" charset="0"/>
                <a:ea typeface="Calibri" panose="020F0502020204030204" pitchFamily="34" charset="0"/>
                <a:cs typeface="Simplified Arabic" panose="02020603050405020304" pitchFamily="18" charset="-78"/>
              </a:rPr>
              <a:t>في العيّنة العشوائية احتمال أن ينتمي أي فرد من مجتمع الدراسة إلى العيّنة يساوي احتمال أن ينتمي أي فرد آخر من مجتمع الدراسة إليها. فإذا كانت فرصة انضمام فرد من هذه المجموعة إلى العيّنة أكبر من فرصة فرد آخر، فسوف توصف العيّنة بأنها انتقائية ومن ثمّ محابية ولا مشروعة، بمعنى أنه لا يعتد بها في الأبحاث العلمية. في المقابل، تكون العيّنة ممثّلة إذا كانت تختص بالفعل بنفس الخصائص المعنية التي يختص بها مجتمع الدراسة وتشكل موضع عناية هذه الدراسة.</a:t>
            </a:r>
            <a:endParaRPr lang="en-US" sz="24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400" dirty="0" smtClean="0">
                <a:effectLst/>
                <a:latin typeface="Calibri" panose="020F0502020204030204" pitchFamily="34" charset="0"/>
                <a:ea typeface="Calibri" panose="020F0502020204030204" pitchFamily="34" charset="0"/>
                <a:cs typeface="Simplified Arabic" panose="02020603050405020304" pitchFamily="18" charset="-78"/>
              </a:rPr>
              <a:t>حقيقة أن العينة عشوائية لا تعني أنها ممثّلة. وأغرب من هذا أن العيّنة قد تكون ممثّلة على الرغم من كونها انتقائية؛ فلماذا يفضل المنهج العلمي العينات العشوائية على العينات الانتقائية؟ السبب هو أن فرص العيّنة العشوائية في أن تكون ممثّلة أكبر من فرص العيّنة الانتقائية في أن تكون ممثّلة. تحديدا، فإن قدرتنا على التعميم بالعينات العشوائية أفضل بكثير من قدرتنا على التعميم بالعينات الانتقائية، لأنه كان لنا في حالة العينات العشوائية أن نختار غير ما اخترنا من أفراد، بينما اختياراتنا في حالة العينات الانتقائية مقيدة.</a:t>
            </a:r>
            <a:endParaRPr lang="en-US" sz="24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477833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0242" y="1183450"/>
            <a:ext cx="11851758" cy="5471370"/>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العملية والنتاج</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يتألف كل نشاط بشري من عملية </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(process)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SA" sz="2800" dirty="0" smtClean="0">
                <a:effectLst/>
                <a:latin typeface="Simplified Arabic" panose="02020603050405020304" pitchFamily="18" charset="-78"/>
                <a:ea typeface="Calibri" panose="020F0502020204030204" pitchFamily="34" charset="0"/>
                <a:cs typeface="Simplified Arabic" panose="02020603050405020304" pitchFamily="18" charset="-78"/>
              </a:rPr>
              <a:t>ونتاج </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product)</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العملية وسيلة، والنتاج غاية. العملية آلية، والنتاج هدف. العملية جهد، والنتاج ثمرة هذا الجهد.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في بعض السياقات، لا خلاف ينشأ حول السؤال: أيهما أهم، العملية أو النتاج؟ في كرة القدم، قد يتفق معظم الناس على أن أسلوب اللعب أقل أهمية من النتيجة التي يسفر عنها. ثمة أيضا من يرى أن تحقيق النصر في المعارك أهم من الكيفية التي تَحقق بها. غير أن عملية الفلاحة لا تقل أهمية عن المحصول الناتج، فالمزارع لا يجني محصولا جيدا ما لم يحسن انتقاء البذور وحرث الأرض وتسميدها وريّها. وفي هذا السياق، يبدو أننا نستطيع الخلوص إلى أن للعملية والنتاج أهمية نسبية متساوية. </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غير أن الخلاف يثور حين نتحدث عن الشعر، وهو أيضا نشاط بشري، بين أنصار الشعر التقليدي وأنصار الشعر التقليدي. وعلى الرغم من أنه لا يوصف على هذا النحو، فإنه في حقيقة الأمر خلاف حول الأهمية النسبية للعملية والنتاج. </a:t>
            </a:r>
            <a:endParaRPr lang="en-US" sz="2800" dirty="0"/>
          </a:p>
        </p:txBody>
      </p:sp>
    </p:spTree>
    <p:extLst>
      <p:ext uri="{BB962C8B-B14F-4D97-AF65-F5344CB8AC3E}">
        <p14:creationId xmlns:p14="http://schemas.microsoft.com/office/powerpoint/2010/main" val="504092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55567"/>
            <a:ext cx="12192000" cy="6751848"/>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وفي القانون قد ترفض الدعوى لأسباب شكلية صرف، وقد يُبرّأ المتهم لمجرد وجود خلل في عملية التقاضي. ولعله يتضح أن البيروقراطية أسلوب في الإدارة يهتم بالعملية أكثر من اهتمامه بالنتاج.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وهناك تيارات دينية تولي اهتماما لشكليات الدين يفوق ما توليه من اهتمام لمضمونه الأخلاقي، كما أن هناك مذاهب أخلاقية تحكم على السلوك بعواقبه، وعلى الأعمال بخواتيمها، بصرف النظر عن بواعث أصحابها أو نيّاتهم. إذا ألحقت الضرر بالغير، وفق هذه المذاهب، فسلوكك لاأخلاقي، ولن تشفع لك نيّاتك الطيبة. وإذا كسرت باب شقة بغرض سرقتها، لكنك بفتحها أنقذت حياة عجوز كانت على وشك الموت بسبب تسرب الغاز، ففعلك أخلاقي وجدير بالإشادة.</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وهناك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اتفاق على أن العملية التي تتم بها صياغة الوثيقة الدستورية أهم من الوثيقة التي تسفر عنها هذه العملية. وكمثل أخير، نلحظ أن المنهج الذي يمارس به العلم بأهمية النتاج الذي يسفر عنه تطبيق هذا المنهج.  يشهد على ذلك أن الأسطورة ليست علما، على الرغم من أنها تحاول تحقيق الغاية التي يسعى إليها العلم (تفسير الظواهر الطبيعية)، لأنها تركن إلى الخيال ولا تتبع منهجا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إمبيريقيا</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في إنتاج تفسيراتها. وفي المقابل، الخيمياء، وهي نشاط مورس في العصور الوسطى بهدف تحويل المعادن الخسيسة إلى معادن نفيسة، ليست علما، على الرغم من أنها تطبق المنهج العلمي، لأنها تستهدف غاية غريبة عن العلم، ألا وهي تحقيق الثراء. </a:t>
            </a:r>
            <a:endParaRPr lang="en-US" sz="2800" dirty="0"/>
          </a:p>
        </p:txBody>
      </p:sp>
    </p:spTree>
    <p:extLst>
      <p:ext uri="{BB962C8B-B14F-4D97-AF65-F5344CB8AC3E}">
        <p14:creationId xmlns:p14="http://schemas.microsoft.com/office/powerpoint/2010/main" val="1224616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041" y="1127382"/>
            <a:ext cx="11263423" cy="4344138"/>
          </a:xfrm>
          <a:prstGeom prst="rect">
            <a:avLst/>
          </a:prstGeom>
        </p:spPr>
        <p:txBody>
          <a:bodyPr wrap="square">
            <a:spAutoFit/>
          </a:bodyPr>
          <a:lstStyle/>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ثمة مفاهيم قريبة الشبه ببعضها البعض، إلى حد يسهّل الخلط بينهما؛ وقد يؤدي هذا الخلط إلى ارتكاب هفوات أو أغلاط منطقية. ومن سبل تجنب هذا النوع من الأخلاط تعريف المفاهيم التي نخشى الخلط بينها.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0" lvl="0" indent="-342900" algn="just"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وللتعريف الجيد مناقب أخرى، تتعلق بحقيقة أن الخلافات غالبا ما تنشأ عن عدم الاتفاق على معاني العبارات المستخدمة في صياغة المسائل المختلف عليها. ومثل هذا أنه قد يدور خلاف حول ما إذا كانت ممارسة ما، التدخين أو الاتجار بالعملة مثلا، ما حلالا أم حراما، وقد يستمر الحوار مشبوبا بالعاطفة والانفعال حول هذه المسألة إلى أن يتسنى للمتحاورين الاتفاق على دلالة مفهومي الحلال والحرام، عبر تعريفهما. غير أن الحصول على تعريف دقيق وصحيح قد تكون، وغالبا ما تكون، مهمة صعبة، خصوصا إذا كان المفهوم المراد تعريفه خلافيا.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855463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2511" y="1288737"/>
            <a:ext cx="11072037" cy="4446730"/>
          </a:xfrm>
          <a:prstGeom prst="rect">
            <a:avLst/>
          </a:prstGeom>
        </p:spPr>
        <p:txBody>
          <a:bodyPr wrap="square">
            <a:spAutoFit/>
          </a:bodyPr>
          <a:lstStyle/>
          <a:p>
            <a:pPr marL="228600" marR="0" algn="just" rtl="1">
              <a:lnSpc>
                <a:spcPct val="107000"/>
              </a:lnSpc>
              <a:spcBef>
                <a:spcPts val="0"/>
              </a:spcBef>
              <a:spcAft>
                <a:spcPts val="800"/>
              </a:spcAft>
            </a:pPr>
            <a:r>
              <a:rPr lang="ar-AE" sz="2800" b="1" dirty="0" smtClean="0">
                <a:effectLst/>
                <a:latin typeface="Calibri" panose="020F0502020204030204" pitchFamily="34" charset="0"/>
                <a:ea typeface="Calibri" panose="020F0502020204030204" pitchFamily="34" charset="0"/>
                <a:cs typeface="Simplified Arabic" panose="02020603050405020304" pitchFamily="18" charset="-78"/>
              </a:rPr>
              <a:t>مطلب الوضوح</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للتعريف شروط كثيرة، من بينها أن يكون واضحا، وهذا شرط وجيه بما يكفي لأنه لا فائدة من تعريف يصاغ بعبارات غامضة أو ملتبسة أو تحتمل أكثر من معنى. ثمّ إننا عادة ما نلجأ إلى التعريف كي يعيننا على الفهم وحسم الخلاف، ولا يتوقع من تعريف غامض أو ملتبس أن يقدّم مثل هذا العون.</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غير أن الوضوح مفهوم نسبي، وما قد يكون واضحا لشخص ما قد يعسر فهمه على آخر. كما أن هناك مفاهيم غائمة أو اصطلاحية يصعب تعريفها بوضوح تام. ولهذا السبب، سوف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نقتصر</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على اشتراط الوضوح النسبي، بمعنى أن يكون التعريف أوضح، على أقل تقدير، من المفهوم المراد تعريفه.</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563759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870" y="1946607"/>
            <a:ext cx="10866474" cy="4446730"/>
          </a:xfrm>
          <a:prstGeom prst="rect">
            <a:avLst/>
          </a:prstGeom>
        </p:spPr>
        <p:txBody>
          <a:bodyPr wrap="square">
            <a:spAutoFit/>
          </a:bodyPr>
          <a:lstStyle/>
          <a:p>
            <a:pPr marL="228600" marR="228600" algn="justLow" rtl="1">
              <a:lnSpc>
                <a:spcPct val="107000"/>
              </a:lnSpc>
              <a:spcBef>
                <a:spcPts val="0"/>
              </a:spcBef>
              <a:spcAft>
                <a:spcPts val="800"/>
              </a:spcAft>
            </a:pPr>
            <a:r>
              <a:rPr lang="ar-SA" sz="2800" b="1" dirty="0" smtClean="0">
                <a:effectLst/>
                <a:latin typeface="Calibri" panose="020F0502020204030204" pitchFamily="34" charset="0"/>
                <a:ea typeface="Calibri" panose="020F0502020204030204" pitchFamily="34" charset="0"/>
                <a:cs typeface="Simplified Arabic" panose="02020603050405020304" pitchFamily="18" charset="-78"/>
              </a:rPr>
              <a:t>الأدوار المنطقية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والخلو من الأدوار المنطقية أو الحلقات المفرغة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(vicious circles)</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بنوعيها المباشر وغير المباشر، شرط آخر من شروط التعريف الجيد. ونقع في دور منطقي مباشر حين نستخدم المعرّف أو كلمة مشتقة منه في التعريف، كما في قولنا إن العلم هو النشاط الذي يمارسه العلماء.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أما في حالة الأدوار المنطقية غير المباشرة، فإن الحلقة المفرغة لا تنتج عن استخدام المعرَّف في التعريف، بل تنتج عن استخدام كلمة في التعريف، تعرَّف بدورها باستخدام المعرَّف المراد أصلا تعريفه. ومثل هذا تعريف الممنوع بأنه المرغوب، وتعريف المرغوب بأنه الممنوع.</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074166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121" y="1108814"/>
            <a:ext cx="11802139" cy="5368777"/>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التعريف الجامع المانع</a:t>
            </a:r>
          </a:p>
          <a:p>
            <a:pPr marL="342900" marR="228600" lvl="0" indent="-342900" algn="justLow" rtl="1">
              <a:lnSpc>
                <a:spcPct val="107000"/>
              </a:lnSpc>
              <a:spcBef>
                <a:spcPts val="0"/>
              </a:spcBef>
              <a:spcAft>
                <a:spcPts val="800"/>
              </a:spcAft>
              <a:buFont typeface="Symbol" panose="05050102010706020507" pitchFamily="18" charset="2"/>
              <a:buChar char=""/>
            </a:pP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مفهوم الشيء هو مجموع الأفكار التي يثيرها ذكره في الذهن. ومثل ذلك أن ذكر الشجرة يثير فكرة الأغصان، وفكرة الجذور، لكنه لا يثير فكرة الثمر.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وماصدق</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المفهوم هو مجموع الأفراد الذين ينطبق عليهم. ومثل هذا أن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ماصدقات</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مفهوم الإنسان هم البشر أجمعين. وهناك علاقة عكسية بين المفهوم </a:t>
            </a:r>
            <a:r>
              <a:rPr lang="ar-AE" sz="2800" dirty="0" err="1" smtClean="0">
                <a:effectLst/>
                <a:latin typeface="Calibri" panose="020F0502020204030204" pitchFamily="34" charset="0"/>
                <a:ea typeface="Calibri" panose="020F0502020204030204" pitchFamily="34" charset="0"/>
                <a:cs typeface="Simplified Arabic" panose="02020603050405020304" pitchFamily="18" charset="-78"/>
              </a:rPr>
              <a:t>والماصدق</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 فكلما زاد أحدهما، نقص الآخر.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يكون تعريف المفهوم جامعا إذا كان يسري على جميع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ماصدقات</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المفهوم، ومانعا إذا كان لا يسري على </a:t>
            </a:r>
            <a:r>
              <a:rPr lang="ar-AE" sz="2800" dirty="0" smtClean="0">
                <a:effectLst/>
                <a:latin typeface="Calibri" panose="020F0502020204030204" pitchFamily="34" charset="0"/>
                <a:ea typeface="Calibri" panose="020F0502020204030204" pitchFamily="34" charset="0"/>
                <a:cs typeface="Simplified Arabic" panose="02020603050405020304" pitchFamily="18" charset="-78"/>
              </a:rPr>
              <a:t>سواهم. ومثل هذا أن تعريف الرجل بأنه إنسان ذكر بالغ تعريف جامع مانع، لكن تعريف الرجل بأنه كائن حي تعريف غير مانع، لأنه يسري على الأطفال، وحتى على الماعز وأشجار الصنوبر؛ وتعريف الرجل بأنه إنسان ذكر بالغ أشقر الشعر غير جامع، لأنه لا يسري على الرجال ذوي الشعور السوداء، و</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تعريف الخضروات بأنها أوراق صالحة للأكل ليس جامعا لأنه يستبعد الجزر، وليس مانعا لأنه يسري حتى على أوراق الشاي</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[الإنسان حيوان بلا ريش يسعى على قدمين]</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105826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7953" y="1273474"/>
            <a:ext cx="11164187" cy="5266185"/>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غير أن حقيقة أن تعريفا ما غير مانع، أو غير جامع، لا تكفي بذاتها للبرهنة على قصوره. وإذا </a:t>
            </a:r>
            <a:r>
              <a:rPr lang="ar-SA" sz="2800" dirty="0">
                <a:latin typeface="Calibri" panose="020F0502020204030204" pitchFamily="34" charset="0"/>
                <a:ea typeface="Calibri" panose="020F0502020204030204" pitchFamily="34" charset="0"/>
                <a:cs typeface="Simplified Arabic" panose="02020603050405020304" pitchFamily="18" charset="-78"/>
              </a:rPr>
              <a:t>حدث أن تبنى مفكر ما تعريفا غير مانع، أو غير جامع، وجب منحه فرصة تبرير موقفه، عسى أن تكون لديه مسوغات وجيهة تبرر اختراقه لهذا الشرط. </a:t>
            </a:r>
            <a:r>
              <a:rPr lang="ar-SA" sz="2800" dirty="0" smtClean="0">
                <a:latin typeface="Calibri" panose="020F0502020204030204" pitchFamily="34" charset="0"/>
                <a:ea typeface="Calibri" panose="020F0502020204030204" pitchFamily="34" charset="0"/>
                <a:cs typeface="Simplified Arabic" panose="02020603050405020304" pitchFamily="18" charset="-78"/>
              </a:rPr>
              <a:t>ذلك </a:t>
            </a:r>
            <a:r>
              <a:rPr lang="ar-SA" sz="2800" dirty="0">
                <a:latin typeface="Calibri" panose="020F0502020204030204" pitchFamily="34" charset="0"/>
                <a:ea typeface="Calibri" panose="020F0502020204030204" pitchFamily="34" charset="0"/>
                <a:cs typeface="Simplified Arabic" panose="02020603050405020304" pitchFamily="18" charset="-78"/>
              </a:rPr>
              <a:t>أن الحكم بأن تعريفا ما غير جامع إنما يعني أنه يستبعد أفرادا يتفق عموم الناس على كونها </a:t>
            </a:r>
            <a:r>
              <a:rPr lang="ar-SA" sz="2800" dirty="0" err="1">
                <a:latin typeface="Calibri" panose="020F0502020204030204" pitchFamily="34" charset="0"/>
                <a:ea typeface="Calibri" panose="020F0502020204030204" pitchFamily="34" charset="0"/>
                <a:cs typeface="Simplified Arabic" panose="02020603050405020304" pitchFamily="18" charset="-78"/>
              </a:rPr>
              <a:t>ماصدقات</a:t>
            </a:r>
            <a:r>
              <a:rPr lang="ar-SA" sz="2800" dirty="0">
                <a:latin typeface="Calibri" panose="020F0502020204030204" pitchFamily="34" charset="0"/>
                <a:ea typeface="Calibri" panose="020F0502020204030204" pitchFamily="34" charset="0"/>
                <a:cs typeface="Simplified Arabic" panose="02020603050405020304" pitchFamily="18" charset="-78"/>
              </a:rPr>
              <a:t> للمفهوم المعني. غير أنه من حق صاحب التعريف أن يشكك في كونها </a:t>
            </a:r>
            <a:r>
              <a:rPr lang="ar-SA" sz="2800" dirty="0" err="1">
                <a:latin typeface="Calibri" panose="020F0502020204030204" pitchFamily="34" charset="0"/>
                <a:ea typeface="Calibri" panose="020F0502020204030204" pitchFamily="34" charset="0"/>
                <a:cs typeface="Simplified Arabic" panose="02020603050405020304" pitchFamily="18" charset="-78"/>
              </a:rPr>
              <a:t>ماصدقات</a:t>
            </a:r>
            <a:r>
              <a:rPr lang="ar-SA" sz="2800" dirty="0">
                <a:latin typeface="Calibri" panose="020F0502020204030204" pitchFamily="34" charset="0"/>
                <a:ea typeface="Calibri" panose="020F0502020204030204" pitchFamily="34" charset="0"/>
                <a:cs typeface="Simplified Arabic" panose="02020603050405020304" pitchFamily="18" charset="-78"/>
              </a:rPr>
              <a:t> مشروعة. </a:t>
            </a:r>
            <a:endParaRPr lang="ar-LY" sz="2800" dirty="0" smtClean="0">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يُشترط إذن في التعريف أن يكون جامعا مانعا، وإذا استبين أنه يفشل في تحقيق هذا الشرط، تتاح لصاحبه فرصة الدفاع عنه عبر تبيان خطأ التصنيف الشائع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لماصدقات</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المفهوم المعني. وهكذا نترك باب الاختلاف مواربا، فلا يوصد في باب الرافضين لأحكام البداهة، ولا يفتح على مصراعيه لكل من حدثته نفسه بالمروق عليها. وهذا الموقف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الانفتاحي</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إزاء التعريفات المنافية للبداهة إنما تلزمنا به قيم التفكير الناقد، الذي يحض على التعددية، والاستقلالية الفكرية والاستعداد الدائم لقبول الرأي الآخر.</a:t>
            </a:r>
            <a:endParaRPr lang="en-US" sz="2800" dirty="0"/>
          </a:p>
        </p:txBody>
      </p:sp>
    </p:spTree>
    <p:extLst>
      <p:ext uri="{BB962C8B-B14F-4D97-AF65-F5344CB8AC3E}">
        <p14:creationId xmlns:p14="http://schemas.microsoft.com/office/powerpoint/2010/main" val="3488373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0605" y="2146085"/>
            <a:ext cx="10377376" cy="3422091"/>
          </a:xfrm>
          <a:prstGeom prst="rect">
            <a:avLst/>
          </a:prstGeom>
        </p:spPr>
        <p:txBody>
          <a:bodyPr wrap="square">
            <a:spAutoFit/>
          </a:bodyPr>
          <a:lstStyle/>
          <a:p>
            <a:pPr marL="228600" marR="228600" algn="justLow" rtl="1">
              <a:lnSpc>
                <a:spcPct val="107000"/>
              </a:lnSpc>
              <a:spcBef>
                <a:spcPts val="0"/>
              </a:spcBef>
              <a:spcAft>
                <a:spcPts val="800"/>
              </a:spcAft>
            </a:pPr>
            <a:r>
              <a:rPr lang="ar-SA" sz="2800" b="1" dirty="0" smtClean="0">
                <a:effectLst/>
                <a:latin typeface="Calibri" panose="020F0502020204030204" pitchFamily="34" charset="0"/>
                <a:ea typeface="Calibri" panose="020F0502020204030204" pitchFamily="34" charset="0"/>
                <a:cs typeface="Simplified Arabic" panose="02020603050405020304" pitchFamily="18" charset="-78"/>
              </a:rPr>
              <a:t>شبه </a:t>
            </a:r>
            <a:r>
              <a:rPr lang="ar-SA" sz="2800" b="1" dirty="0" err="1" smtClean="0">
                <a:effectLst/>
                <a:latin typeface="Calibri" panose="020F0502020204030204" pitchFamily="34" charset="0"/>
                <a:ea typeface="Calibri" panose="020F0502020204030204" pitchFamily="34" charset="0"/>
                <a:cs typeface="Simplified Arabic" panose="02020603050405020304" pitchFamily="18" charset="-78"/>
              </a:rPr>
              <a:t>الماصدق</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شبه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الماصدق</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(semi-extension)</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فرد لا يتضح ما إذا كان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أو خلاف ذلك. ومثل هذا أن الفيزياء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لمفهوم العلم، والأسطورة ليست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لمفهوم العلم. ولكن ماذا عن دراسة النفس، ودراسة التاريخ، ودراسة الاجتماع، وسائر ما يُعرف بالعلوم الإنسانية والاجتماعية؟ هل تراها تشكّل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ماصدقات</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لمفهوم العلم؟  وقد نتفق على أن الصدق فضيلة، وأن الكذب رذيلة؛ ولكن ماذا عن كذب الطبيب على مريضه الميؤوس من شفائه؟ أتراه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للفضيلة أو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للرذيلة؟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618384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4037" y="909336"/>
            <a:ext cx="11185451" cy="5368777"/>
          </a:xfrm>
          <a:prstGeom prst="rect">
            <a:avLst/>
          </a:prstGeom>
        </p:spPr>
        <p:txBody>
          <a:bodyPr wrap="square">
            <a:spAutoFit/>
          </a:bodyPr>
          <a:lstStyle/>
          <a:p>
            <a:pPr marL="228600" marR="228600" algn="justLow" rtl="1">
              <a:lnSpc>
                <a:spcPct val="107000"/>
              </a:lnSpc>
              <a:spcBef>
                <a:spcPts val="0"/>
              </a:spcBef>
              <a:spcAft>
                <a:spcPts val="800"/>
              </a:spcAft>
            </a:pPr>
            <a:r>
              <a:rPr lang="ar-SA" sz="2800" b="1" dirty="0" smtClean="0">
                <a:effectLst/>
                <a:latin typeface="Calibri" panose="020F0502020204030204" pitchFamily="34" charset="0"/>
                <a:ea typeface="Calibri" panose="020F0502020204030204" pitchFamily="34" charset="0"/>
                <a:cs typeface="Simplified Arabic" panose="02020603050405020304" pitchFamily="18" charset="-78"/>
              </a:rPr>
              <a:t>التعريف الإجرائي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المسلمات </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(assumptions)</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أحكام نفترض صدقها دون برهنة. والأسباب التي تدعونا إلى التسليم بحكم دون برهنة كثيرة، منها ضيق المقام بالبرهنة على الحكم، ووضوحه إلى حد يغني عنها، ووجود برهان عليه في سياق آخر</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والمسلمات ثلاثة أنواع: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بدهيات</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(axioms)</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ومصادرات </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(postulates)</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وتعريفات إجرائية </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(operational </a:t>
            </a:r>
            <a:r>
              <a:rPr lang="en-US" sz="2800" dirty="0" err="1" smtClean="0">
                <a:effectLst/>
                <a:latin typeface="Simplified Arabic" panose="02020603050405020304" pitchFamily="18" charset="-78"/>
                <a:ea typeface="Calibri" panose="020F0502020204030204" pitchFamily="34" charset="0"/>
                <a:cs typeface="Simplified Arabic" panose="02020603050405020304" pitchFamily="18" charset="-78"/>
              </a:rPr>
              <a:t>definitins</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والبدهية</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مسلمة، ومن ثمّ حكم لا برهان عليه، يتميز بوضوحه للعيان النفسي، وبأن منكره يقع فيما يبدو في تناقض، وبأنه لا يقتصر على تخصص معرفي دون غيره. والمصادرة مسلمة أقل وضوحا للعيان النفسي، ومنكرها لا يقع في تناقض،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تقتصر على تخصص معرفي بعينه. أما التعريف الإجرائي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ف</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يضع خطوات بعينها لتحديد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ماصدقات</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المفهوم؛ ومثله تعريف المصاب بفيروس كرونا عبر تحديد طبيعة استجابته لاختبارات طبية بعينها.</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897015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833" y="2146085"/>
            <a:ext cx="11164186" cy="2961067"/>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حين يعتري الغموض </a:t>
            </a:r>
            <a:r>
              <a:rPr lang="en-US" sz="2800" dirty="0" smtClean="0">
                <a:effectLst/>
                <a:latin typeface="Times New Roman" panose="02020603050405020304" pitchFamily="18" charset="0"/>
                <a:ea typeface="Calibri" panose="020F0502020204030204" pitchFamily="34" charset="0"/>
                <a:cs typeface="Simplified Arabic" panose="02020603050405020304" pitchFamily="18" charset="-78"/>
              </a:rPr>
              <a:t>(</a:t>
            </a:r>
            <a:r>
              <a:rPr lang="en-US" sz="2800" dirty="0" err="1" smtClean="0">
                <a:effectLst/>
                <a:latin typeface="Times New Roman" panose="02020603050405020304" pitchFamily="18" charset="0"/>
                <a:ea typeface="Calibri" panose="020F0502020204030204" pitchFamily="34" charset="0"/>
                <a:cs typeface="Simplified Arabic" panose="02020603050405020304" pitchFamily="18" charset="-78"/>
              </a:rPr>
              <a:t>vaguenss</a:t>
            </a:r>
            <a:r>
              <a:rPr lang="en-US" sz="2800" dirty="0" smtClean="0">
                <a:effectLst/>
                <a:latin typeface="Times New Roman" panose="02020603050405020304" pitchFamily="18" charset="0"/>
                <a:ea typeface="Calibri" panose="020F0502020204030204" pitchFamily="34" charset="0"/>
                <a:cs typeface="Simplified Arabic" panose="02020603050405020304" pitchFamily="18" charset="-78"/>
              </a:rPr>
              <a:t>) </a:t>
            </a:r>
            <a:r>
              <a:rPr lang="ar-SA" sz="2800" dirty="0" smtClean="0">
                <a:effectLst/>
                <a:latin typeface="Times New Roman" panose="02020603050405020304" pitchFamily="18" charset="0"/>
                <a:ea typeface="Calibri" panose="020F0502020204030204" pitchFamily="34" charset="0"/>
                <a:cs typeface="Simplified Arabic" panose="02020603050405020304" pitchFamily="18" charset="-78"/>
              </a:rPr>
              <a:t>مفهوما ما، فإن هذا لا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يعني أن دلالته ليست واضحة، بل يعني أن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ماصدقاته</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ليست واضحة. الفقر مثلا مفهوم غامض، ليس بسبب عدم درايتنا بما يعنيه أن يكون المرء فقيرا، بل بسبب عدم قدرتنا على وضع حد فاصل وحاسم بين الفقراء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والإغنياء</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والحل يكمن في التعريفات الإجرائية، فهي القادرة على حسم أمر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ماصدقات</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المفاهيم الغامضة. وعلى الرغم من أن التعريف الإجرائي نوع من المسلمات، ومن ثم فإنه حكم لا برهان لنا عليه، فإنه مفيد في التناول العلمي للمفاهيم الغامضة.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63265482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29</TotalTime>
  <Words>2490</Words>
  <Application>Microsoft Office PowerPoint</Application>
  <PresentationFormat>Widescreen</PresentationFormat>
  <Paragraphs>57</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Simplified Arabic</vt:lpstr>
      <vt:lpstr>Symbol</vt:lpstr>
      <vt:lpstr>Times New Roman</vt:lpstr>
      <vt:lpstr>Office Theme</vt:lpstr>
      <vt:lpstr>حساسة مفهومية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الحساسة المفهومية</dc:title>
  <dc:creator>Microsoft account</dc:creator>
  <cp:lastModifiedBy>Microsoft account</cp:lastModifiedBy>
  <cp:revision>6</cp:revision>
  <dcterms:created xsi:type="dcterms:W3CDTF">2020-09-07T04:17:14Z</dcterms:created>
  <dcterms:modified xsi:type="dcterms:W3CDTF">2020-10-08T15:09:24Z</dcterms:modified>
</cp:coreProperties>
</file>