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86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3036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2895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0818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3844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7117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2893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2419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0848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6664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4517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024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564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7061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411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536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5764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2F4D337-9447-4200-828B-536012BAA3E7}" type="datetimeFigureOut">
              <a:rPr lang="ar-SA" smtClean="0"/>
              <a:t>18/12/1443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C9EBB-AAB3-4144-9E40-69D1904476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07930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.wsu.edu/psych105nusbaum/chapter/attitudes-and-persuasion/" TargetMode="External"/><Relationship Id="rId2" Type="http://schemas.openxmlformats.org/officeDocument/2006/relationships/hyperlink" Target="https://ncmagroup.com/2018/12/18/understanding-the-power-of-attitude-is-your-worth-catch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edunote.com/attitude-definition-characteristics-typ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882331" y="1736731"/>
            <a:ext cx="11947525" cy="2807843"/>
          </a:xfrm>
        </p:spPr>
        <p:txBody>
          <a:bodyPr/>
          <a:lstStyle/>
          <a:p>
            <a:r>
              <a:rPr lang="en-US" altLang="zh-TW" sz="3600" b="1" dirty="0"/>
              <a:t>Attitudes &amp; Attitude </a:t>
            </a:r>
            <a:r>
              <a:rPr lang="en-US" altLang="zh-TW" sz="3600" b="1" dirty="0" smtClean="0"/>
              <a:t>Change </a:t>
            </a:r>
            <a:endParaRPr lang="ar-SA" sz="3200" dirty="0"/>
          </a:p>
        </p:txBody>
      </p:sp>
      <p:sp>
        <p:nvSpPr>
          <p:cNvPr id="4" name="مستطيل 3"/>
          <p:cNvSpPr/>
          <p:nvPr/>
        </p:nvSpPr>
        <p:spPr>
          <a:xfrm>
            <a:off x="4226324" y="2938620"/>
            <a:ext cx="3838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Consumer Behavior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698501"/>
            <a:ext cx="6692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International University</a:t>
            </a:r>
            <a:br>
              <a:rPr lang="en-US" alt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Business Administration</a:t>
            </a:r>
            <a:endParaRPr lang="en-US" sz="36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74875" cy="123825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98474" y="5043055"/>
            <a:ext cx="9156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 smtClean="0"/>
              <a:t>Name: </a:t>
            </a:r>
            <a:r>
              <a:rPr lang="ar-SA" sz="3200" dirty="0" err="1" smtClean="0"/>
              <a:t>Donia</a:t>
            </a:r>
            <a:r>
              <a:rPr lang="ar-SA" sz="3200" dirty="0" smtClean="0"/>
              <a:t> </a:t>
            </a:r>
            <a:r>
              <a:rPr lang="ar-SA" sz="3200" dirty="0" err="1" smtClean="0"/>
              <a:t>Alarfy</a:t>
            </a:r>
            <a:r>
              <a:rPr lang="ar-SA" sz="3200" dirty="0" smtClean="0"/>
              <a:t> </a:t>
            </a:r>
          </a:p>
          <a:p>
            <a:pPr algn="l"/>
            <a:r>
              <a:rPr lang="ar-SA" sz="3200" dirty="0" smtClean="0"/>
              <a:t>2832</a:t>
            </a:r>
            <a:r>
              <a:rPr lang="en-US" sz="3200" dirty="0" smtClean="0"/>
              <a:t>ID: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70477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0597" y="913434"/>
            <a:ext cx="8946541" cy="5163809"/>
          </a:xfrm>
        </p:spPr>
        <p:txBody>
          <a:bodyPr>
            <a:prstTxWarp prst="textArchUpPour">
              <a:avLst/>
            </a:prstTxWarp>
          </a:bodyPr>
          <a:lstStyle/>
          <a:p>
            <a:r>
              <a:rPr lang="en-US" dirty="0" smtClean="0"/>
              <a:t>THANK YOU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83891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748431" y="349472"/>
            <a:ext cx="10102817" cy="2477764"/>
          </a:xfrm>
        </p:spPr>
        <p:txBody>
          <a:bodyPr/>
          <a:lstStyle/>
          <a:p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endParaRPr lang="ar-SA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1077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-946911" y="2887514"/>
            <a:ext cx="396351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TW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Power of Attitudes. 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1103313" y="3942770"/>
            <a:ext cx="65" cy="41549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Helvetica Neue"/>
              </a:rPr>
              <a:t/>
            </a:r>
            <a:br>
              <a:rPr kumimoji="0" lang="ar-SA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Helvetica Neue"/>
              </a:rPr>
            </a:b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 flipH="1">
            <a:off x="676428" y="1287354"/>
            <a:ext cx="27566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nherit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herit"/>
              </a:rPr>
              <a:t>Introduction</a:t>
            </a:r>
            <a:endParaRPr lang="ar-SA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nherit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2400" b="1" dirty="0">
              <a:ln w="0"/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nherit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04959" y="5018560"/>
            <a:ext cx="47019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Functions of Attitudes</a:t>
            </a:r>
            <a:endParaRPr lang="ar-SA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316394" y="4702937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zh-TW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TW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19981" y="994596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09600" y="1255646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-44244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19981" y="5546105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0" y="1077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24791" y="1103981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-4289660" y="1428825"/>
            <a:ext cx="1648165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Attitudes Through Communication.</a:t>
            </a:r>
          </a:p>
        </p:txBody>
      </p:sp>
      <p:sp>
        <p:nvSpPr>
          <p:cNvPr id="23" name="مستطيل 22"/>
          <p:cNvSpPr/>
          <p:nvPr/>
        </p:nvSpPr>
        <p:spPr>
          <a:xfrm>
            <a:off x="5836746" y="3251482"/>
            <a:ext cx="3753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herit"/>
              </a:rPr>
              <a:t>Conclusion</a:t>
            </a:r>
            <a:endParaRPr lang="ar-SA" sz="3200" dirty="0"/>
          </a:p>
        </p:txBody>
      </p:sp>
      <p:sp>
        <p:nvSpPr>
          <p:cNvPr id="24" name="مستطيل 23"/>
          <p:cNvSpPr/>
          <p:nvPr/>
        </p:nvSpPr>
        <p:spPr>
          <a:xfrm>
            <a:off x="7260998" y="5064560"/>
            <a:ext cx="2537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R</a:t>
            </a:r>
            <a:r>
              <a:rPr lang="ar-SA" sz="3200" dirty="0" err="1" smtClean="0"/>
              <a:t>eferences</a:t>
            </a:r>
            <a:r>
              <a:rPr lang="ar-SA" sz="3200" dirty="0" smtClean="0"/>
              <a:t> </a:t>
            </a:r>
            <a:endParaRPr lang="ar-SA" sz="3200" dirty="0"/>
          </a:p>
        </p:txBody>
      </p:sp>
      <p:sp>
        <p:nvSpPr>
          <p:cNvPr id="25" name="مستطيل 24"/>
          <p:cNvSpPr/>
          <p:nvPr/>
        </p:nvSpPr>
        <p:spPr>
          <a:xfrm>
            <a:off x="13482101" y="20505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dirty="0"/>
          </a:p>
        </p:txBody>
      </p:sp>
      <p:sp>
        <p:nvSpPr>
          <p:cNvPr id="26" name="شكل بيضاوي 25"/>
          <p:cNvSpPr/>
          <p:nvPr/>
        </p:nvSpPr>
        <p:spPr>
          <a:xfrm>
            <a:off x="4077777" y="1841524"/>
            <a:ext cx="480155" cy="3635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شكل بيضاوي 26"/>
          <p:cNvSpPr/>
          <p:nvPr/>
        </p:nvSpPr>
        <p:spPr>
          <a:xfrm>
            <a:off x="6781349" y="3394836"/>
            <a:ext cx="479648" cy="3478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شكل بيضاوي 27"/>
          <p:cNvSpPr/>
          <p:nvPr/>
        </p:nvSpPr>
        <p:spPr>
          <a:xfrm>
            <a:off x="6781349" y="5206629"/>
            <a:ext cx="479649" cy="3967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شكل بيضاوي 28"/>
          <p:cNvSpPr/>
          <p:nvPr/>
        </p:nvSpPr>
        <p:spPr>
          <a:xfrm>
            <a:off x="105878" y="1789967"/>
            <a:ext cx="503722" cy="4151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شكل بيضاوي 29"/>
          <p:cNvSpPr/>
          <p:nvPr/>
        </p:nvSpPr>
        <p:spPr>
          <a:xfrm>
            <a:off x="105878" y="3516618"/>
            <a:ext cx="472186" cy="340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شكل بيضاوي 30"/>
          <p:cNvSpPr/>
          <p:nvPr/>
        </p:nvSpPr>
        <p:spPr>
          <a:xfrm>
            <a:off x="125908" y="5091030"/>
            <a:ext cx="452156" cy="471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814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Introduction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dirty="0" smtClean="0"/>
              <a:t>It is to take an attitude on a particular thing for example from a products whether it is positive or negative.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250842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Power of Attitudes. </a:t>
            </a:r>
            <a:br>
              <a:rPr lang="en-US" altLang="zh-TW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83211" y="2143858"/>
            <a:ext cx="8946541" cy="4195481"/>
          </a:xfrm>
        </p:spPr>
        <p:txBody>
          <a:bodyPr>
            <a:normAutofit/>
          </a:bodyPr>
          <a:lstStyle/>
          <a:p>
            <a:pPr marL="342900" lvl="1" indent="-342900"/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Attitudes are lasting because they tend to endure over time.</a:t>
            </a:r>
          </a:p>
          <a:p>
            <a:endParaRPr lang="ar-SA" sz="2400" dirty="0"/>
          </a:p>
        </p:txBody>
      </p:sp>
      <p:sp>
        <p:nvSpPr>
          <p:cNvPr id="4" name="شكل بيضاوي 3"/>
          <p:cNvSpPr/>
          <p:nvPr/>
        </p:nvSpPr>
        <p:spPr>
          <a:xfrm>
            <a:off x="837007" y="2222695"/>
            <a:ext cx="246205" cy="3437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889780" y="3334096"/>
            <a:ext cx="7434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err="1"/>
              <a:t>Attitude</a:t>
            </a:r>
            <a:r>
              <a:rPr lang="ar-SA" sz="2400" dirty="0"/>
              <a:t> </a:t>
            </a:r>
            <a:r>
              <a:rPr lang="ar-SA" sz="2400" dirty="0" err="1"/>
              <a:t>is</a:t>
            </a:r>
            <a:r>
              <a:rPr lang="ar-SA" sz="2400" dirty="0"/>
              <a:t> </a:t>
            </a:r>
            <a:r>
              <a:rPr lang="ar-SA" sz="2400" dirty="0" err="1"/>
              <a:t>the</a:t>
            </a:r>
            <a:r>
              <a:rPr lang="ar-SA" sz="2400" dirty="0"/>
              <a:t> </a:t>
            </a:r>
            <a:r>
              <a:rPr lang="ar-SA" sz="2400" dirty="0" err="1"/>
              <a:t>way</a:t>
            </a:r>
            <a:r>
              <a:rPr lang="ar-SA" sz="2400" dirty="0"/>
              <a:t> </a:t>
            </a:r>
            <a:r>
              <a:rPr lang="ar-SA" sz="2400" dirty="0" err="1"/>
              <a:t>we</a:t>
            </a:r>
            <a:r>
              <a:rPr lang="ar-SA" sz="2400" dirty="0"/>
              <a:t> </a:t>
            </a:r>
            <a:r>
              <a:rPr lang="ar-SA" sz="2400" dirty="0" err="1"/>
              <a:t>approach</a:t>
            </a:r>
            <a:r>
              <a:rPr lang="ar-SA" sz="2400" dirty="0"/>
              <a:t> </a:t>
            </a:r>
            <a:r>
              <a:rPr lang="ar-SA" sz="2400" dirty="0" err="1"/>
              <a:t>life</a:t>
            </a:r>
            <a:r>
              <a:rPr lang="ar-SA" sz="2400" dirty="0"/>
              <a:t> </a:t>
            </a:r>
            <a:r>
              <a:rPr lang="ar-SA" sz="2400" dirty="0" err="1"/>
              <a:t>in</a:t>
            </a:r>
            <a:r>
              <a:rPr lang="ar-SA" sz="2400" dirty="0"/>
              <a:t> </a:t>
            </a:r>
            <a:r>
              <a:rPr lang="ar-SA" sz="2400" dirty="0" err="1"/>
              <a:t>general</a:t>
            </a:r>
            <a:endParaRPr lang="ar-SA" sz="2400" dirty="0"/>
          </a:p>
        </p:txBody>
      </p:sp>
      <p:sp>
        <p:nvSpPr>
          <p:cNvPr id="6" name="شكل بيضاوي 5"/>
          <p:cNvSpPr/>
          <p:nvPr/>
        </p:nvSpPr>
        <p:spPr>
          <a:xfrm>
            <a:off x="692811" y="3446318"/>
            <a:ext cx="267297" cy="3746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1083212" y="4241599"/>
            <a:ext cx="9106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A general evaluation of people (including oneself), objects, advertisements</a:t>
            </a:r>
            <a:r>
              <a:rPr lang="en-US" altLang="zh-TW" sz="2800" dirty="0" smtClean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,.</a:t>
            </a:r>
            <a:endParaRPr lang="en-US" altLang="zh-TW" sz="2800" dirty="0"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622485" y="4508943"/>
            <a:ext cx="337624" cy="302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7971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The Functions of Attitudes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95681" y="1630887"/>
            <a:ext cx="8946541" cy="5227113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sz="4000" b="1" dirty="0"/>
              <a:t>Adjustment </a:t>
            </a:r>
            <a:r>
              <a:rPr lang="en-US" sz="4000" b="1" dirty="0" smtClean="0"/>
              <a:t>Function :</a:t>
            </a:r>
            <a:r>
              <a:rPr lang="en-US" sz="4000" dirty="0"/>
              <a:t>Attitudes often help people to adjust to their work environment.</a:t>
            </a:r>
          </a:p>
          <a:p>
            <a:pPr algn="l" rtl="0"/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.</a:t>
            </a:r>
            <a:endParaRPr lang="en-US" sz="2800" b="1" dirty="0"/>
          </a:p>
          <a:p>
            <a:pPr algn="l" rtl="0"/>
            <a:endParaRPr lang="ar-SA" dirty="0" smtClean="0"/>
          </a:p>
          <a:p>
            <a:pPr algn="l" rtl="0"/>
            <a:r>
              <a:rPr lang="en-US" sz="3600" b="1" dirty="0"/>
              <a:t>Ego-Defensive </a:t>
            </a:r>
            <a:r>
              <a:rPr lang="en-US" sz="3600" b="1" dirty="0" smtClean="0"/>
              <a:t>Function: The</a:t>
            </a:r>
            <a:r>
              <a:rPr lang="en-US" sz="3600" dirty="0" smtClean="0"/>
              <a:t> </a:t>
            </a:r>
            <a:r>
              <a:rPr lang="en-US" sz="3600" dirty="0"/>
              <a:t>ego-defensive function refers to holding attitudes that protect our self-esteem or that justify actions that make us feel guilty.</a:t>
            </a:r>
          </a:p>
          <a:p>
            <a:pPr algn="l" rtl="0"/>
            <a:r>
              <a:rPr lang="en-US" dirty="0"/>
              <a:t/>
            </a:r>
            <a:br>
              <a:rPr lang="en-US" dirty="0"/>
            </a:br>
            <a:endParaRPr lang="en-US" b="1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22344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1109" y="814962"/>
            <a:ext cx="8946541" cy="6472103"/>
          </a:xfrm>
        </p:spPr>
        <p:txBody>
          <a:bodyPr/>
          <a:lstStyle/>
          <a:p>
            <a:pPr algn="l" rtl="0"/>
            <a:r>
              <a:rPr lang="en-US" sz="2800" b="1" dirty="0"/>
              <a:t>Value-Expressive </a:t>
            </a:r>
            <a:r>
              <a:rPr lang="en-US" sz="2800" b="1" dirty="0" smtClean="0"/>
              <a:t>Function: ego </a:t>
            </a:r>
            <a:r>
              <a:rPr lang="en-US" sz="2800" b="1" dirty="0"/>
              <a:t>defensive attitudes are formed to protect a person’s self-image, value-expressive attitudes enable the expression of the person’s centrally held values.</a:t>
            </a:r>
          </a:p>
          <a:p>
            <a:pPr algn="l" rtl="0"/>
            <a:endParaRPr lang="en-US" b="1" dirty="0"/>
          </a:p>
          <a:p>
            <a:pPr algn="l" rtl="0"/>
            <a:r>
              <a:rPr lang="en-US" sz="2400" b="1" dirty="0"/>
              <a:t>Knowledge </a:t>
            </a:r>
            <a:r>
              <a:rPr lang="en-US" sz="2400" b="1" dirty="0" smtClean="0"/>
              <a:t>Function: The </a:t>
            </a:r>
            <a:r>
              <a:rPr lang="en-US" sz="2400" b="1" dirty="0"/>
              <a:t>knowledge function refers to our consistent and relatively stable need.</a:t>
            </a:r>
          </a:p>
          <a:p>
            <a:pPr algn="l" rtl="0"/>
            <a:r>
              <a:rPr lang="en-US" sz="2400" b="1" dirty="0"/>
              <a:t>This allows us to predict what might happen, and thus gives us a sense of control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ar-SA" sz="2400" dirty="0" smtClean="0"/>
          </a:p>
          <a:p>
            <a:r>
              <a:rPr lang="en-US" dirty="0"/>
              <a:t/>
            </a:r>
            <a:br>
              <a:rPr lang="en-US" dirty="0"/>
            </a:br>
            <a:endParaRPr lang="en-US" b="1" dirty="0"/>
          </a:p>
          <a:p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42458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Changing Attitudes</a:t>
            </a:r>
            <a:br>
              <a:rPr lang="en-US" altLang="zh-TW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Through Communication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/>
              <a:t>1-persuasion the central </a:t>
            </a:r>
            <a:r>
              <a:rPr lang="en-US" sz="2400" dirty="0" smtClean="0"/>
              <a:t>way: it </a:t>
            </a:r>
            <a:r>
              <a:rPr lang="en-US" sz="2400" dirty="0" smtClean="0"/>
              <a:t>focuses on the central them of persuasion _the content of the </a:t>
            </a:r>
            <a:r>
              <a:rPr lang="en-US" sz="2400" dirty="0" smtClean="0"/>
              <a:t>message. Emphasizes </a:t>
            </a:r>
            <a:r>
              <a:rPr lang="en-US" sz="2400" dirty="0" smtClean="0"/>
              <a:t>providing logical and rational content (message)</a:t>
            </a:r>
          </a:p>
          <a:p>
            <a:pPr marL="0" indent="0" algn="l" rtl="0">
              <a:buNone/>
            </a:pP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Peripheral persuasion: focuses on the peripheral aspects of a persuasion topic or content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635357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A positive or negative evaluative reaction to something or someone.</a:t>
            </a:r>
            <a:endParaRPr lang="ar-SA" sz="2800" dirty="0"/>
          </a:p>
          <a:p>
            <a:pPr algn="l" rtl="0"/>
            <a:endParaRPr lang="ar-SA" dirty="0" smtClean="0"/>
          </a:p>
          <a:p>
            <a:pPr algn="l" rtl="0"/>
            <a:r>
              <a:rPr lang="en-US" sz="2800" dirty="0"/>
              <a:t>Attitudes are made up of three components: beliefs, affect and behavioral intentions</a:t>
            </a:r>
          </a:p>
          <a:p>
            <a:pPr algn="l" rtl="0"/>
            <a:endParaRPr lang="ar-SA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46111" y="637458"/>
            <a:ext cx="2789225" cy="103105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000" b="1" i="0" u="none" strike="noStrike" normalizeH="0" baseline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inherit"/>
              </a:rPr>
              <a:t>Conclusion</a:t>
            </a:r>
            <a:endParaRPr kumimoji="0" lang="ar-SA" sz="4000" b="1" i="0" u="none" strike="noStrike" normalizeH="0" baseline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Helvetica Neue"/>
              </a:rPr>
              <a:t/>
            </a:r>
            <a:br>
              <a:rPr kumimoji="0" lang="ar-SA" sz="900" b="0" i="1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Helvetica Neue"/>
              </a:rPr>
            </a:b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96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REFRENCE </a:t>
            </a:r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buFont typeface="+mj-lt"/>
              <a:buAutoNum type="arabicParenR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ncmagroup.com/2018/12/18/understanding-the-power-of-attitude-is-your-worth-catching</a:t>
            </a:r>
            <a:endParaRPr lang="en-US" dirty="0" smtClean="0"/>
          </a:p>
          <a:p>
            <a:pPr marL="457200" indent="-457200" algn="l" rtl="0">
              <a:buFont typeface="+mj-lt"/>
              <a:buAutoNum type="arabicParenR"/>
            </a:pPr>
            <a:r>
              <a:rPr lang="en-US" dirty="0">
                <a:hlinkClick r:id="rId3"/>
              </a:rPr>
              <a:t>https://opentext.wsu.edu/psych105nusbaum/chapter/attitudes-and-persuasion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457200" indent="-457200" algn="l" rtl="0">
              <a:buFont typeface="+mj-lt"/>
              <a:buAutoNum type="arabicParenR"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www.iedunote.com/attitude-definition-characteristics-types</a:t>
            </a:r>
            <a:endParaRPr lang="en-US" dirty="0" smtClean="0"/>
          </a:p>
          <a:p>
            <a:pPr marL="457200" indent="-457200" algn="l" rtl="0">
              <a:buFont typeface="+mj-lt"/>
              <a:buAutoNum type="arabicParenR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27308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يون">
  <a:themeElements>
    <a:clrScheme name="أيون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أيون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يون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2092</TotalTime>
  <Words>257</Words>
  <Application>Microsoft Office PowerPoint</Application>
  <PresentationFormat>Widescreen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Century Gothic</vt:lpstr>
      <vt:lpstr>Helvetica Neue</vt:lpstr>
      <vt:lpstr>inherit</vt:lpstr>
      <vt:lpstr>新細明體</vt:lpstr>
      <vt:lpstr>Times New Roman</vt:lpstr>
      <vt:lpstr>Wingdings 3</vt:lpstr>
      <vt:lpstr>أيون</vt:lpstr>
      <vt:lpstr>Attitudes &amp; Attitude Change </vt:lpstr>
      <vt:lpstr>Content</vt:lpstr>
      <vt:lpstr>Introduction</vt:lpstr>
      <vt:lpstr>The Power of Attitudes.  </vt:lpstr>
      <vt:lpstr>The Functions of Attitudes</vt:lpstr>
      <vt:lpstr>PowerPoint Presentation</vt:lpstr>
      <vt:lpstr>Changing Attitudes Through Communication</vt:lpstr>
      <vt:lpstr>Conclusion  </vt:lpstr>
      <vt:lpstr>REFRENCE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Attitudes &amp; Attitude Change</dc:title>
  <dc:creator>DQA</dc:creator>
  <cp:lastModifiedBy>Maher Fattouh</cp:lastModifiedBy>
  <cp:revision>25</cp:revision>
  <dcterms:created xsi:type="dcterms:W3CDTF">2022-05-29T01:39:29Z</dcterms:created>
  <dcterms:modified xsi:type="dcterms:W3CDTF">2022-07-17T10:17:45Z</dcterms:modified>
</cp:coreProperties>
</file>