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8" r:id="rId2"/>
  </p:sldIdLst>
  <p:sldSz cx="43205400" cy="32404050"/>
  <p:notesSz cx="6858000" cy="9144000"/>
  <p:defaultTextStyle>
    <a:defPPr>
      <a:defRPr lang="en-US"/>
    </a:defPPr>
    <a:lvl1pPr marL="0" algn="l" defTabSz="4320227" rtl="0" eaLnBrk="1" latinLnBrk="0" hangingPunct="1">
      <a:defRPr sz="8500" kern="1200">
        <a:solidFill>
          <a:schemeClr val="tx1"/>
        </a:solidFill>
        <a:latin typeface="+mn-lt"/>
        <a:ea typeface="+mn-ea"/>
        <a:cs typeface="+mn-cs"/>
      </a:defRPr>
    </a:lvl1pPr>
    <a:lvl2pPr marL="2160114" algn="l" defTabSz="4320227" rtl="0" eaLnBrk="1" latinLnBrk="0" hangingPunct="1">
      <a:defRPr sz="8500" kern="1200">
        <a:solidFill>
          <a:schemeClr val="tx1"/>
        </a:solidFill>
        <a:latin typeface="+mn-lt"/>
        <a:ea typeface="+mn-ea"/>
        <a:cs typeface="+mn-cs"/>
      </a:defRPr>
    </a:lvl2pPr>
    <a:lvl3pPr marL="4320227" algn="l" defTabSz="4320227" rtl="0" eaLnBrk="1" latinLnBrk="0" hangingPunct="1">
      <a:defRPr sz="8500" kern="1200">
        <a:solidFill>
          <a:schemeClr val="tx1"/>
        </a:solidFill>
        <a:latin typeface="+mn-lt"/>
        <a:ea typeface="+mn-ea"/>
        <a:cs typeface="+mn-cs"/>
      </a:defRPr>
    </a:lvl3pPr>
    <a:lvl4pPr marL="6480344" algn="l" defTabSz="4320227" rtl="0" eaLnBrk="1" latinLnBrk="0" hangingPunct="1">
      <a:defRPr sz="8500" kern="1200">
        <a:solidFill>
          <a:schemeClr val="tx1"/>
        </a:solidFill>
        <a:latin typeface="+mn-lt"/>
        <a:ea typeface="+mn-ea"/>
        <a:cs typeface="+mn-cs"/>
      </a:defRPr>
    </a:lvl4pPr>
    <a:lvl5pPr marL="8640458" algn="l" defTabSz="4320227" rtl="0" eaLnBrk="1" latinLnBrk="0" hangingPunct="1">
      <a:defRPr sz="8500" kern="1200">
        <a:solidFill>
          <a:schemeClr val="tx1"/>
        </a:solidFill>
        <a:latin typeface="+mn-lt"/>
        <a:ea typeface="+mn-ea"/>
        <a:cs typeface="+mn-cs"/>
      </a:defRPr>
    </a:lvl5pPr>
    <a:lvl6pPr marL="10800571" algn="l" defTabSz="4320227" rtl="0" eaLnBrk="1" latinLnBrk="0" hangingPunct="1">
      <a:defRPr sz="8500" kern="1200">
        <a:solidFill>
          <a:schemeClr val="tx1"/>
        </a:solidFill>
        <a:latin typeface="+mn-lt"/>
        <a:ea typeface="+mn-ea"/>
        <a:cs typeface="+mn-cs"/>
      </a:defRPr>
    </a:lvl6pPr>
    <a:lvl7pPr marL="12960685" algn="l" defTabSz="4320227" rtl="0" eaLnBrk="1" latinLnBrk="0" hangingPunct="1">
      <a:defRPr sz="8500" kern="1200">
        <a:solidFill>
          <a:schemeClr val="tx1"/>
        </a:solidFill>
        <a:latin typeface="+mn-lt"/>
        <a:ea typeface="+mn-ea"/>
        <a:cs typeface="+mn-cs"/>
      </a:defRPr>
    </a:lvl7pPr>
    <a:lvl8pPr marL="15120800" algn="l" defTabSz="4320227" rtl="0" eaLnBrk="1" latinLnBrk="0" hangingPunct="1">
      <a:defRPr sz="8500" kern="1200">
        <a:solidFill>
          <a:schemeClr val="tx1"/>
        </a:solidFill>
        <a:latin typeface="+mn-lt"/>
        <a:ea typeface="+mn-ea"/>
        <a:cs typeface="+mn-cs"/>
      </a:defRPr>
    </a:lvl8pPr>
    <a:lvl9pPr marL="17280916" algn="l" defTabSz="4320227" rtl="0" eaLnBrk="1" latinLnBrk="0" hangingPunct="1">
      <a:defRPr sz="85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9800">
          <p15:clr>
            <a:srgbClr val="A4A3A4"/>
          </p15:clr>
        </p15:guide>
        <p15:guide id="2" pos="603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306B"/>
    <a:srgbClr val="1A4BA9"/>
    <a:srgbClr val="0101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625" autoAdjust="0"/>
  </p:normalViewPr>
  <p:slideViewPr>
    <p:cSldViewPr>
      <p:cViewPr>
        <p:scale>
          <a:sx n="30" d="100"/>
          <a:sy n="30" d="100"/>
        </p:scale>
        <p:origin x="2382" y="510"/>
      </p:cViewPr>
      <p:guideLst>
        <p:guide orient="horz" pos="16538"/>
        <p:guide pos="11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A27B708-2555-834C-97B8-35CDF758D659}" type="datetimeFigureOut">
              <a:rPr lang="en-US" smtClean="0"/>
              <a:t>12/21/2018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2314C12-B17B-E54E-8510-11A7CCA69E63}" type="slidenum">
              <a:rPr lang="en-US" smtClean="0"/>
              <a:t>‹#›</a:t>
            </a:fld>
            <a:endParaRPr lang="en-US"/>
          </a:p>
        </p:txBody>
      </p:sp>
    </p:spTree>
    <p:extLst>
      <p:ext uri="{BB962C8B-B14F-4D97-AF65-F5344CB8AC3E}">
        <p14:creationId xmlns:p14="http://schemas.microsoft.com/office/powerpoint/2010/main" val="34233551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E424279-896D-40B6-8116-15A28302C8B7}" type="datetimeFigureOut">
              <a:rPr lang="ar-SA" smtClean="0"/>
              <a:t>13/04/1440</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D990EF8-23E9-4840-9C4C-9E92483C46E9}" type="slidenum">
              <a:rPr lang="ar-SA" smtClean="0"/>
              <a:t>‹#›</a:t>
            </a:fld>
            <a:endParaRPr lang="ar-SA"/>
          </a:p>
        </p:txBody>
      </p:sp>
    </p:spTree>
    <p:extLst>
      <p:ext uri="{BB962C8B-B14F-4D97-AF65-F5344CB8AC3E}">
        <p14:creationId xmlns:p14="http://schemas.microsoft.com/office/powerpoint/2010/main" val="2365677609"/>
      </p:ext>
    </p:extLst>
  </p:cSld>
  <p:clrMap bg1="lt1" tx1="dk1" bg2="lt2" tx2="dk2" accent1="accent1" accent2="accent2" accent3="accent3" accent4="accent4" accent5="accent5" accent6="accent6" hlink="hlink" folHlink="folHlink"/>
  <p:notesStyle>
    <a:lvl1pPr marL="0" algn="r" defTabSz="1680210" rtl="1" eaLnBrk="1" latinLnBrk="0" hangingPunct="1">
      <a:defRPr sz="2200" kern="1200">
        <a:solidFill>
          <a:schemeClr val="tx1"/>
        </a:solidFill>
        <a:latin typeface="+mn-lt"/>
        <a:ea typeface="+mn-ea"/>
        <a:cs typeface="+mn-cs"/>
      </a:defRPr>
    </a:lvl1pPr>
    <a:lvl2pPr marL="840105" algn="r" defTabSz="1680210" rtl="1" eaLnBrk="1" latinLnBrk="0" hangingPunct="1">
      <a:defRPr sz="2200" kern="1200">
        <a:solidFill>
          <a:schemeClr val="tx1"/>
        </a:solidFill>
        <a:latin typeface="+mn-lt"/>
        <a:ea typeface="+mn-ea"/>
        <a:cs typeface="+mn-cs"/>
      </a:defRPr>
    </a:lvl2pPr>
    <a:lvl3pPr marL="1680210" algn="r" defTabSz="1680210" rtl="1" eaLnBrk="1" latinLnBrk="0" hangingPunct="1">
      <a:defRPr sz="2200" kern="1200">
        <a:solidFill>
          <a:schemeClr val="tx1"/>
        </a:solidFill>
        <a:latin typeface="+mn-lt"/>
        <a:ea typeface="+mn-ea"/>
        <a:cs typeface="+mn-cs"/>
      </a:defRPr>
    </a:lvl3pPr>
    <a:lvl4pPr marL="2520315" algn="r" defTabSz="1680210" rtl="1" eaLnBrk="1" latinLnBrk="0" hangingPunct="1">
      <a:defRPr sz="2200" kern="1200">
        <a:solidFill>
          <a:schemeClr val="tx1"/>
        </a:solidFill>
        <a:latin typeface="+mn-lt"/>
        <a:ea typeface="+mn-ea"/>
        <a:cs typeface="+mn-cs"/>
      </a:defRPr>
    </a:lvl4pPr>
    <a:lvl5pPr marL="3360420" algn="r" defTabSz="1680210" rtl="1" eaLnBrk="1" latinLnBrk="0" hangingPunct="1">
      <a:defRPr sz="2200" kern="1200">
        <a:solidFill>
          <a:schemeClr val="tx1"/>
        </a:solidFill>
        <a:latin typeface="+mn-lt"/>
        <a:ea typeface="+mn-ea"/>
        <a:cs typeface="+mn-cs"/>
      </a:defRPr>
    </a:lvl5pPr>
    <a:lvl6pPr marL="4200525" algn="r" defTabSz="1680210" rtl="1" eaLnBrk="1" latinLnBrk="0" hangingPunct="1">
      <a:defRPr sz="2200" kern="1200">
        <a:solidFill>
          <a:schemeClr val="tx1"/>
        </a:solidFill>
        <a:latin typeface="+mn-lt"/>
        <a:ea typeface="+mn-ea"/>
        <a:cs typeface="+mn-cs"/>
      </a:defRPr>
    </a:lvl6pPr>
    <a:lvl7pPr marL="5040630" algn="r" defTabSz="1680210" rtl="1" eaLnBrk="1" latinLnBrk="0" hangingPunct="1">
      <a:defRPr sz="2200" kern="1200">
        <a:solidFill>
          <a:schemeClr val="tx1"/>
        </a:solidFill>
        <a:latin typeface="+mn-lt"/>
        <a:ea typeface="+mn-ea"/>
        <a:cs typeface="+mn-cs"/>
      </a:defRPr>
    </a:lvl7pPr>
    <a:lvl8pPr marL="5880735" algn="r" defTabSz="1680210" rtl="1" eaLnBrk="1" latinLnBrk="0" hangingPunct="1">
      <a:defRPr sz="2200" kern="1200">
        <a:solidFill>
          <a:schemeClr val="tx1"/>
        </a:solidFill>
        <a:latin typeface="+mn-lt"/>
        <a:ea typeface="+mn-ea"/>
        <a:cs typeface="+mn-cs"/>
      </a:defRPr>
    </a:lvl8pPr>
    <a:lvl9pPr marL="6720840" algn="r" defTabSz="1680210" rtl="1" eaLnBrk="1" latinLnBrk="0" hangingPunct="1">
      <a:defRPr sz="2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1143000" y="685800"/>
            <a:ext cx="4572000" cy="3429000"/>
          </a:xfrm>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3D990EF8-23E9-4840-9C4C-9E92483C46E9}" type="slidenum">
              <a:rPr lang="ar-SA" smtClean="0"/>
              <a:t>1</a:t>
            </a:fld>
            <a:endParaRPr lang="ar-SA"/>
          </a:p>
        </p:txBody>
      </p:sp>
    </p:spTree>
    <p:extLst>
      <p:ext uri="{BB962C8B-B14F-4D97-AF65-F5344CB8AC3E}">
        <p14:creationId xmlns:p14="http://schemas.microsoft.com/office/powerpoint/2010/main" val="34575546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2&quot; x 48&quot; Poster">
    <p:spTree>
      <p:nvGrpSpPr>
        <p:cNvPr id="1" name=""/>
        <p:cNvGrpSpPr/>
        <p:nvPr/>
      </p:nvGrpSpPr>
      <p:grpSpPr>
        <a:xfrm>
          <a:off x="0" y="0"/>
          <a:ext cx="0" cy="0"/>
          <a:chOff x="0" y="0"/>
          <a:chExt cx="0" cy="0"/>
        </a:xfrm>
      </p:grpSpPr>
      <p:sp>
        <p:nvSpPr>
          <p:cNvPr id="20" name="Title 19"/>
          <p:cNvSpPr>
            <a:spLocks noGrp="1"/>
          </p:cNvSpPr>
          <p:nvPr>
            <p:ph type="title" hasCustomPrompt="1"/>
          </p:nvPr>
        </p:nvSpPr>
        <p:spPr>
          <a:xfrm>
            <a:off x="685800" y="600077"/>
            <a:ext cx="41833800" cy="3300413"/>
          </a:xfrm>
          <a:prstGeom prst="rect">
            <a:avLst/>
          </a:prstGeom>
          <a:solidFill>
            <a:srgbClr val="01014B"/>
          </a:solidFill>
          <a:ln>
            <a:solidFill>
              <a:srgbClr val="01014B"/>
            </a:solidFill>
          </a:ln>
        </p:spPr>
        <p:txBody>
          <a:bodyPr vert="horz" lIns="193862" tIns="96932" rIns="193862" bIns="96932" anchor="ctr" anchorCtr="1"/>
          <a:lstStyle>
            <a:lvl1pPr>
              <a:defRPr sz="7700" b="1">
                <a:solidFill>
                  <a:schemeClr val="bg1"/>
                </a:solidFill>
                <a:latin typeface="Arial"/>
                <a:cs typeface="Arial"/>
              </a:defRPr>
            </a:lvl1pPr>
          </a:lstStyle>
          <a:p>
            <a:r>
              <a:rPr lang="en-US" dirty="0"/>
              <a:t>Poster Presentation Title</a:t>
            </a:r>
            <a:br>
              <a:rPr lang="en-US" dirty="0"/>
            </a:br>
            <a:r>
              <a:rPr lang="en-US" sz="5100" b="1" dirty="0">
                <a:solidFill>
                  <a:schemeClr val="bg1"/>
                </a:solidFill>
                <a:latin typeface="Arial" pitchFamily="34" charset="0"/>
                <a:cs typeface="Arial" pitchFamily="34" charset="0"/>
              </a:rPr>
              <a:t>List Author Name(s)</a:t>
            </a:r>
            <a:br>
              <a:rPr lang="en-US" sz="5100" b="1" dirty="0">
                <a:solidFill>
                  <a:schemeClr val="bg1"/>
                </a:solidFill>
                <a:latin typeface="Arial" pitchFamily="34" charset="0"/>
                <a:cs typeface="Arial" pitchFamily="34" charset="0"/>
              </a:rPr>
            </a:br>
            <a:r>
              <a:rPr lang="en-US" sz="5100" b="1" dirty="0">
                <a:solidFill>
                  <a:schemeClr val="bg1"/>
                </a:solidFill>
                <a:latin typeface="Arial" pitchFamily="34" charset="0"/>
                <a:cs typeface="Arial" pitchFamily="34" charset="0"/>
              </a:rPr>
              <a:t>List Affiliated Institutions</a:t>
            </a:r>
            <a:endParaRPr lang="en-US" dirty="0"/>
          </a:p>
        </p:txBody>
      </p:sp>
      <p:sp>
        <p:nvSpPr>
          <p:cNvPr id="22" name="Text Placeholder 21"/>
          <p:cNvSpPr>
            <a:spLocks noGrp="1"/>
          </p:cNvSpPr>
          <p:nvPr>
            <p:ph type="body" sz="quarter" idx="10" hasCustomPrompt="1"/>
          </p:nvPr>
        </p:nvSpPr>
        <p:spPr>
          <a:xfrm>
            <a:off x="685803" y="4200529"/>
            <a:ext cx="13373100" cy="1050131"/>
          </a:xfrm>
          <a:prstGeom prst="rect">
            <a:avLst/>
          </a:prstGeom>
          <a:solidFill>
            <a:srgbClr val="01014B"/>
          </a:solidFill>
          <a:ln>
            <a:solidFill>
              <a:srgbClr val="01014B"/>
            </a:solidFill>
          </a:ln>
        </p:spPr>
        <p:txBody>
          <a:bodyPr vert="horz" lIns="193862" tIns="96932" rIns="193862" bIns="96932"/>
          <a:lstStyle>
            <a:lvl1pPr marL="0" indent="0">
              <a:buNone/>
              <a:defRPr sz="5100" b="1" baseline="0">
                <a:solidFill>
                  <a:schemeClr val="bg1"/>
                </a:solidFill>
                <a:latin typeface="Arial"/>
                <a:cs typeface="Arial"/>
              </a:defRPr>
            </a:lvl1pPr>
          </a:lstStyle>
          <a:p>
            <a:pPr lvl="0"/>
            <a:r>
              <a:rPr lang="en-US" sz="5100" dirty="0"/>
              <a:t>Abstract or Introduction</a:t>
            </a:r>
            <a:endParaRPr lang="en-US" dirty="0"/>
          </a:p>
        </p:txBody>
      </p:sp>
      <p:sp>
        <p:nvSpPr>
          <p:cNvPr id="24" name="Text Placeholder 23"/>
          <p:cNvSpPr>
            <a:spLocks noGrp="1"/>
          </p:cNvSpPr>
          <p:nvPr>
            <p:ph type="body" sz="quarter" idx="11" hasCustomPrompt="1"/>
          </p:nvPr>
        </p:nvSpPr>
        <p:spPr>
          <a:xfrm>
            <a:off x="685803" y="5550698"/>
            <a:ext cx="13373100" cy="8551069"/>
          </a:xfrm>
          <a:prstGeom prst="rect">
            <a:avLst/>
          </a:prstGeom>
        </p:spPr>
        <p:txBody>
          <a:bodyPr vert="horz" lIns="193862" tIns="96932" rIns="193862" bIns="96932"/>
          <a:lstStyle>
            <a:lvl1pPr marL="0" indent="0">
              <a:buNone/>
              <a:defRPr sz="3300" baseline="0"/>
            </a:lvl1pPr>
            <a:lvl2pPr marL="491388" indent="0">
              <a:buNone/>
              <a:defRPr sz="3300" baseline="0"/>
            </a:lvl2pPr>
            <a:lvl3pPr marL="955851" indent="0">
              <a:buNone/>
              <a:defRPr sz="3300" baseline="0"/>
            </a:lvl3pPr>
            <a:lvl4pPr>
              <a:defRPr sz="3300"/>
            </a:lvl4pPr>
            <a:lvl5pPr>
              <a:defRPr sz="3300"/>
            </a:lvl5pPr>
          </a:lstStyle>
          <a:p>
            <a:pPr lvl="0"/>
            <a:r>
              <a:rPr lang="en-US" dirty="0"/>
              <a:t>Any element of this template (colors, fonts, layouts, etc.) can be edited to suit your needs. To change the color of a title bar: right click the text box, select format shape, edit the “Fill” and “Line” your desired specifications.</a:t>
            </a:r>
          </a:p>
        </p:txBody>
      </p:sp>
      <p:sp>
        <p:nvSpPr>
          <p:cNvPr id="25" name="Text Placeholder 21"/>
          <p:cNvSpPr>
            <a:spLocks noGrp="1"/>
          </p:cNvSpPr>
          <p:nvPr>
            <p:ph type="body" sz="quarter" idx="12" hasCustomPrompt="1"/>
          </p:nvPr>
        </p:nvSpPr>
        <p:spPr>
          <a:xfrm>
            <a:off x="685803" y="14401804"/>
            <a:ext cx="13373100" cy="1050131"/>
          </a:xfrm>
          <a:prstGeom prst="rect">
            <a:avLst/>
          </a:prstGeom>
          <a:solidFill>
            <a:srgbClr val="01014B"/>
          </a:solidFill>
          <a:ln>
            <a:solidFill>
              <a:srgbClr val="01014B"/>
            </a:solidFill>
          </a:ln>
        </p:spPr>
        <p:txBody>
          <a:bodyPr vert="horz" lIns="193862" tIns="96932" rIns="193862" bIns="96932"/>
          <a:lstStyle>
            <a:lvl1pPr marL="0" indent="0">
              <a:buNone/>
              <a:defRPr sz="5100" b="1" baseline="0">
                <a:solidFill>
                  <a:schemeClr val="bg1"/>
                </a:solidFill>
                <a:latin typeface="Arial"/>
                <a:cs typeface="Arial"/>
              </a:defRPr>
            </a:lvl1pPr>
          </a:lstStyle>
          <a:p>
            <a:pPr lvl="0"/>
            <a:r>
              <a:rPr lang="en-US" sz="5100" dirty="0"/>
              <a:t>Objectives</a:t>
            </a:r>
            <a:endParaRPr lang="en-US" dirty="0"/>
          </a:p>
        </p:txBody>
      </p:sp>
      <p:sp>
        <p:nvSpPr>
          <p:cNvPr id="26" name="Text Placeholder 23"/>
          <p:cNvSpPr>
            <a:spLocks noGrp="1"/>
          </p:cNvSpPr>
          <p:nvPr>
            <p:ph type="body" sz="quarter" idx="13" hasCustomPrompt="1"/>
          </p:nvPr>
        </p:nvSpPr>
        <p:spPr>
          <a:xfrm>
            <a:off x="685803" y="15751969"/>
            <a:ext cx="13373100" cy="7200900"/>
          </a:xfrm>
          <a:prstGeom prst="rect">
            <a:avLst/>
          </a:prstGeom>
        </p:spPr>
        <p:txBody>
          <a:bodyPr vert="horz" lIns="193862" tIns="96932" rIns="193862" bIns="96932"/>
          <a:lstStyle>
            <a:lvl1pPr marL="0" marR="0" indent="0" algn="l" defTabSz="4320227" rtl="0" eaLnBrk="1" fontAlgn="auto" latinLnBrk="0" hangingPunct="1">
              <a:lnSpc>
                <a:spcPct val="100000"/>
              </a:lnSpc>
              <a:spcBef>
                <a:spcPct val="20000"/>
              </a:spcBef>
              <a:spcAft>
                <a:spcPts val="0"/>
              </a:spcAft>
              <a:buClrTx/>
              <a:buSzTx/>
              <a:buFont typeface="Arial" pitchFamily="34" charset="0"/>
              <a:buNone/>
              <a:tabLst/>
              <a:defRPr sz="3300"/>
            </a:lvl1pPr>
            <a:lvl2pPr>
              <a:defRPr sz="3300"/>
            </a:lvl2pPr>
            <a:lvl3pPr>
              <a:defRPr sz="3300"/>
            </a:lvl3pPr>
            <a:lvl4pPr>
              <a:defRPr sz="3300"/>
            </a:lvl4pPr>
            <a:lvl5pPr>
              <a:defRPr sz="3300"/>
            </a:lvl5pPr>
          </a:lstStyle>
          <a:p>
            <a:pPr marL="0" marR="0" lvl="0" indent="0" algn="l" defTabSz="4320227" rtl="0" eaLnBrk="1" fontAlgn="auto" latinLnBrk="0" hangingPunct="1">
              <a:lnSpc>
                <a:spcPct val="100000"/>
              </a:lnSpc>
              <a:spcBef>
                <a:spcPct val="20000"/>
              </a:spcBef>
              <a:spcAft>
                <a:spcPts val="0"/>
              </a:spcAft>
              <a:buClrTx/>
              <a:buSzTx/>
              <a:buFont typeface="Arial" pitchFamily="34" charset="0"/>
              <a:buNone/>
              <a:tabLst/>
              <a:defRPr/>
            </a:pPr>
            <a:r>
              <a:rPr lang="en-US" dirty="0"/>
              <a:t>To change the color of a title bar: right click the text box, select format shape, edit the “Fill” and “Line” your desired specifications.</a:t>
            </a:r>
          </a:p>
        </p:txBody>
      </p:sp>
      <p:sp>
        <p:nvSpPr>
          <p:cNvPr id="27" name="Text Placeholder 21"/>
          <p:cNvSpPr>
            <a:spLocks noGrp="1"/>
          </p:cNvSpPr>
          <p:nvPr>
            <p:ph type="body" sz="quarter" idx="14" hasCustomPrompt="1"/>
          </p:nvPr>
        </p:nvSpPr>
        <p:spPr>
          <a:xfrm>
            <a:off x="685803" y="23252910"/>
            <a:ext cx="13373100" cy="1050131"/>
          </a:xfrm>
          <a:prstGeom prst="rect">
            <a:avLst/>
          </a:prstGeom>
          <a:solidFill>
            <a:srgbClr val="01014B"/>
          </a:solidFill>
          <a:ln>
            <a:solidFill>
              <a:srgbClr val="01014B"/>
            </a:solidFill>
          </a:ln>
        </p:spPr>
        <p:txBody>
          <a:bodyPr vert="horz" lIns="193862" tIns="96932" rIns="193862" bIns="96932"/>
          <a:lstStyle>
            <a:lvl1pPr marL="0" indent="0">
              <a:buNone/>
              <a:defRPr sz="5100" b="1" baseline="0">
                <a:solidFill>
                  <a:schemeClr val="bg1"/>
                </a:solidFill>
                <a:latin typeface="Arial"/>
                <a:cs typeface="Arial"/>
              </a:defRPr>
            </a:lvl1pPr>
          </a:lstStyle>
          <a:p>
            <a:pPr lvl="0"/>
            <a:r>
              <a:rPr lang="en-US" sz="5100" dirty="0"/>
              <a:t>Methods</a:t>
            </a:r>
            <a:endParaRPr lang="en-US" dirty="0"/>
          </a:p>
        </p:txBody>
      </p:sp>
      <p:sp>
        <p:nvSpPr>
          <p:cNvPr id="28" name="Text Placeholder 23"/>
          <p:cNvSpPr>
            <a:spLocks noGrp="1"/>
          </p:cNvSpPr>
          <p:nvPr>
            <p:ph type="body" sz="quarter" idx="15" hasCustomPrompt="1"/>
          </p:nvPr>
        </p:nvSpPr>
        <p:spPr>
          <a:xfrm>
            <a:off x="685803" y="24603075"/>
            <a:ext cx="13373100" cy="7200900"/>
          </a:xfrm>
          <a:prstGeom prst="rect">
            <a:avLst/>
          </a:prstGeom>
        </p:spPr>
        <p:txBody>
          <a:bodyPr vert="horz" lIns="193862" tIns="96932" rIns="193862" bIns="96932"/>
          <a:lstStyle>
            <a:lvl1pPr marL="0" marR="0" indent="0" algn="l" defTabSz="4320227" rtl="0" eaLnBrk="1" fontAlgn="auto" latinLnBrk="0" hangingPunct="1">
              <a:lnSpc>
                <a:spcPct val="100000"/>
              </a:lnSpc>
              <a:spcBef>
                <a:spcPct val="20000"/>
              </a:spcBef>
              <a:spcAft>
                <a:spcPts val="0"/>
              </a:spcAft>
              <a:buClrTx/>
              <a:buSzTx/>
              <a:buFont typeface="Arial" pitchFamily="34" charset="0"/>
              <a:buNone/>
              <a:tabLst/>
              <a:defRPr sz="3300"/>
            </a:lvl1pPr>
            <a:lvl2pPr>
              <a:defRPr sz="3300"/>
            </a:lvl2pPr>
            <a:lvl3pPr>
              <a:defRPr sz="3300"/>
            </a:lvl3pPr>
            <a:lvl4pPr>
              <a:defRPr sz="3300"/>
            </a:lvl4pPr>
            <a:lvl5pPr>
              <a:defRPr sz="3300"/>
            </a:lvl5pPr>
          </a:lstStyle>
          <a:p>
            <a:pPr marL="0" marR="0" lvl="0" indent="0" algn="l" defTabSz="4320227" rtl="0" eaLnBrk="1" fontAlgn="auto" latinLnBrk="0" hangingPunct="1">
              <a:lnSpc>
                <a:spcPct val="100000"/>
              </a:lnSpc>
              <a:spcBef>
                <a:spcPct val="20000"/>
              </a:spcBef>
              <a:spcAft>
                <a:spcPts val="0"/>
              </a:spcAft>
              <a:buClrTx/>
              <a:buSzTx/>
              <a:buFont typeface="Arial" pitchFamily="34" charset="0"/>
              <a:buNone/>
              <a:tabLst/>
              <a:defRPr/>
            </a:pPr>
            <a:r>
              <a:rPr lang="en-US" dirty="0"/>
              <a:t>Copy and paste title bars and text boxes to create additional sections.</a:t>
            </a:r>
          </a:p>
        </p:txBody>
      </p:sp>
      <p:sp>
        <p:nvSpPr>
          <p:cNvPr id="29" name="Text Placeholder 21"/>
          <p:cNvSpPr>
            <a:spLocks noGrp="1"/>
          </p:cNvSpPr>
          <p:nvPr>
            <p:ph type="body" sz="quarter" idx="16" hasCustomPrompt="1"/>
          </p:nvPr>
        </p:nvSpPr>
        <p:spPr>
          <a:xfrm>
            <a:off x="14916155" y="4200529"/>
            <a:ext cx="13373100" cy="1050131"/>
          </a:xfrm>
          <a:prstGeom prst="rect">
            <a:avLst/>
          </a:prstGeom>
          <a:solidFill>
            <a:srgbClr val="01014B"/>
          </a:solidFill>
          <a:ln>
            <a:solidFill>
              <a:srgbClr val="01014B"/>
            </a:solidFill>
          </a:ln>
        </p:spPr>
        <p:txBody>
          <a:bodyPr vert="horz" lIns="193862" tIns="96932" rIns="193862" bIns="96932"/>
          <a:lstStyle>
            <a:lvl1pPr marL="0" indent="0">
              <a:buNone/>
              <a:defRPr sz="5100" b="1" baseline="0">
                <a:solidFill>
                  <a:schemeClr val="bg1"/>
                </a:solidFill>
                <a:latin typeface="Arial"/>
                <a:cs typeface="Arial"/>
              </a:defRPr>
            </a:lvl1pPr>
          </a:lstStyle>
          <a:p>
            <a:pPr lvl="0"/>
            <a:r>
              <a:rPr lang="en-US" sz="5100" dirty="0"/>
              <a:t>Results</a:t>
            </a:r>
            <a:endParaRPr lang="en-US" dirty="0"/>
          </a:p>
        </p:txBody>
      </p:sp>
      <p:sp>
        <p:nvSpPr>
          <p:cNvPr id="30" name="Text Placeholder 23"/>
          <p:cNvSpPr>
            <a:spLocks noGrp="1"/>
          </p:cNvSpPr>
          <p:nvPr>
            <p:ph type="body" sz="quarter" idx="17"/>
          </p:nvPr>
        </p:nvSpPr>
        <p:spPr>
          <a:xfrm>
            <a:off x="29146503" y="24603075"/>
            <a:ext cx="13373100" cy="7200900"/>
          </a:xfrm>
          <a:prstGeom prst="rect">
            <a:avLst/>
          </a:prstGeom>
        </p:spPr>
        <p:txBody>
          <a:bodyPr vert="horz" lIns="193862" tIns="96932" rIns="193862" bIns="96932"/>
          <a:lstStyle>
            <a:lvl1pPr>
              <a:defRPr sz="3300"/>
            </a:lvl1pPr>
            <a:lvl2pPr>
              <a:defRPr sz="3300"/>
            </a:lvl2pPr>
            <a:lvl3pPr>
              <a:defRPr sz="3300"/>
            </a:lvl3pPr>
            <a:lvl4pPr>
              <a:defRPr sz="3300"/>
            </a:lvl4pPr>
            <a:lvl5pPr>
              <a:defRPr sz="33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1" name="Text Placeholder 21"/>
          <p:cNvSpPr>
            <a:spLocks noGrp="1"/>
          </p:cNvSpPr>
          <p:nvPr>
            <p:ph type="body" sz="quarter" idx="18" hasCustomPrompt="1"/>
          </p:nvPr>
        </p:nvSpPr>
        <p:spPr>
          <a:xfrm>
            <a:off x="29146503" y="4200529"/>
            <a:ext cx="13373100" cy="1050131"/>
          </a:xfrm>
          <a:prstGeom prst="rect">
            <a:avLst/>
          </a:prstGeom>
          <a:solidFill>
            <a:srgbClr val="01014B"/>
          </a:solidFill>
          <a:ln>
            <a:solidFill>
              <a:srgbClr val="01014B"/>
            </a:solidFill>
          </a:ln>
        </p:spPr>
        <p:txBody>
          <a:bodyPr vert="horz" lIns="193862" tIns="96932" rIns="193862" bIns="96932"/>
          <a:lstStyle>
            <a:lvl1pPr marL="0" indent="0">
              <a:buNone/>
              <a:defRPr sz="5100" b="1" baseline="0">
                <a:solidFill>
                  <a:schemeClr val="bg1"/>
                </a:solidFill>
                <a:latin typeface="Arial"/>
                <a:cs typeface="Arial"/>
              </a:defRPr>
            </a:lvl1pPr>
          </a:lstStyle>
          <a:p>
            <a:pPr lvl="0"/>
            <a:r>
              <a:rPr lang="en-US" sz="5100" dirty="0"/>
              <a:t>Conclusion</a:t>
            </a:r>
            <a:endParaRPr lang="en-US" dirty="0"/>
          </a:p>
        </p:txBody>
      </p:sp>
      <p:sp>
        <p:nvSpPr>
          <p:cNvPr id="32" name="Text Placeholder 23"/>
          <p:cNvSpPr>
            <a:spLocks noGrp="1"/>
          </p:cNvSpPr>
          <p:nvPr>
            <p:ph type="body" sz="quarter" idx="19"/>
          </p:nvPr>
        </p:nvSpPr>
        <p:spPr>
          <a:xfrm>
            <a:off x="29146503" y="5550695"/>
            <a:ext cx="13373100" cy="17402175"/>
          </a:xfrm>
          <a:prstGeom prst="rect">
            <a:avLst/>
          </a:prstGeom>
        </p:spPr>
        <p:txBody>
          <a:bodyPr vert="horz" lIns="193862" tIns="96932" rIns="193862" bIns="96932"/>
          <a:lstStyle>
            <a:lvl1pPr>
              <a:defRPr sz="3300"/>
            </a:lvl1pPr>
            <a:lvl2pPr>
              <a:defRPr sz="3300"/>
            </a:lvl2pPr>
            <a:lvl3pPr>
              <a:defRPr sz="3300"/>
            </a:lvl3pPr>
            <a:lvl4pPr>
              <a:defRPr sz="3300"/>
            </a:lvl4pPr>
            <a:lvl5pPr>
              <a:defRPr sz="33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Text Placeholder 21"/>
          <p:cNvSpPr>
            <a:spLocks noGrp="1"/>
          </p:cNvSpPr>
          <p:nvPr>
            <p:ph type="body" sz="quarter" idx="20" hasCustomPrompt="1"/>
          </p:nvPr>
        </p:nvSpPr>
        <p:spPr>
          <a:xfrm>
            <a:off x="29146503" y="23252910"/>
            <a:ext cx="13373100" cy="1050131"/>
          </a:xfrm>
          <a:prstGeom prst="rect">
            <a:avLst/>
          </a:prstGeom>
          <a:solidFill>
            <a:srgbClr val="01014B"/>
          </a:solidFill>
          <a:ln>
            <a:solidFill>
              <a:srgbClr val="01014B"/>
            </a:solidFill>
          </a:ln>
        </p:spPr>
        <p:txBody>
          <a:bodyPr vert="horz" lIns="193862" tIns="96932" rIns="193862" bIns="96932"/>
          <a:lstStyle>
            <a:lvl1pPr marL="0" indent="0">
              <a:buNone/>
              <a:defRPr sz="5100" b="1" baseline="0">
                <a:solidFill>
                  <a:schemeClr val="bg1"/>
                </a:solidFill>
                <a:latin typeface="Arial"/>
                <a:cs typeface="Arial"/>
              </a:defRPr>
            </a:lvl1pPr>
          </a:lstStyle>
          <a:p>
            <a:pPr lvl="0"/>
            <a:r>
              <a:rPr lang="en-US" sz="5100" dirty="0"/>
              <a:t>References</a:t>
            </a:r>
            <a:endParaRPr lang="en-US" dirty="0"/>
          </a:p>
        </p:txBody>
      </p:sp>
      <p:sp>
        <p:nvSpPr>
          <p:cNvPr id="34" name="Text Placeholder 23"/>
          <p:cNvSpPr>
            <a:spLocks noGrp="1"/>
          </p:cNvSpPr>
          <p:nvPr>
            <p:ph type="body" sz="quarter" idx="21" hasCustomPrompt="1"/>
          </p:nvPr>
        </p:nvSpPr>
        <p:spPr>
          <a:xfrm>
            <a:off x="14916155" y="5550698"/>
            <a:ext cx="13373100" cy="26253281"/>
          </a:xfrm>
          <a:prstGeom prst="rect">
            <a:avLst/>
          </a:prstGeom>
        </p:spPr>
        <p:txBody>
          <a:bodyPr vert="horz" lIns="193862" tIns="96932" rIns="193862" bIns="96932"/>
          <a:lstStyle>
            <a:lvl1pPr marL="0" indent="0">
              <a:buNone/>
              <a:defRPr sz="3300" baseline="0"/>
            </a:lvl1pPr>
            <a:lvl2pPr marL="491388" indent="0">
              <a:buNone/>
              <a:defRPr sz="3300"/>
            </a:lvl2pPr>
            <a:lvl3pPr>
              <a:defRPr sz="3300"/>
            </a:lvl3pPr>
            <a:lvl4pPr>
              <a:defRPr sz="3300"/>
            </a:lvl4pPr>
            <a:lvl5pPr>
              <a:defRPr sz="3300"/>
            </a:lvl5pPr>
          </a:lstStyle>
          <a:p>
            <a:pPr lvl="0"/>
            <a:r>
              <a:rPr lang="en-US" dirty="0"/>
              <a:t>Remember to save all charts, graphs, and tables as 300DPI images prior to inserting them into your posters. Doing so will ensure the best results when printing your posters.</a:t>
            </a:r>
          </a:p>
        </p:txBody>
      </p:sp>
      <p:sp>
        <p:nvSpPr>
          <p:cNvPr id="36" name="Picture Placeholder 35"/>
          <p:cNvSpPr>
            <a:spLocks noGrp="1"/>
          </p:cNvSpPr>
          <p:nvPr>
            <p:ph type="pic" sz="quarter" idx="22" hasCustomPrompt="1"/>
          </p:nvPr>
        </p:nvSpPr>
        <p:spPr>
          <a:xfrm>
            <a:off x="1200155" y="900112"/>
            <a:ext cx="3086100" cy="2700338"/>
          </a:xfrm>
          <a:prstGeom prst="rect">
            <a:avLst/>
          </a:prstGeom>
          <a:solidFill>
            <a:schemeClr val="bg1"/>
          </a:solidFill>
        </p:spPr>
        <p:txBody>
          <a:bodyPr vert="horz" lIns="193862" tIns="96932" rIns="193862" bIns="96932"/>
          <a:lstStyle>
            <a:lvl1pPr marL="0" indent="0">
              <a:buNone/>
              <a:defRPr sz="2600"/>
            </a:lvl1pPr>
          </a:lstStyle>
          <a:p>
            <a:r>
              <a:rPr lang="en-US" dirty="0"/>
              <a:t>LOGO</a:t>
            </a:r>
          </a:p>
        </p:txBody>
      </p:sp>
      <p:sp>
        <p:nvSpPr>
          <p:cNvPr id="37" name="Picture Placeholder 35"/>
          <p:cNvSpPr>
            <a:spLocks noGrp="1"/>
          </p:cNvSpPr>
          <p:nvPr>
            <p:ph type="pic" sz="quarter" idx="23" hasCustomPrompt="1"/>
          </p:nvPr>
        </p:nvSpPr>
        <p:spPr>
          <a:xfrm>
            <a:off x="39090603" y="900112"/>
            <a:ext cx="3086100" cy="2700338"/>
          </a:xfrm>
          <a:prstGeom prst="rect">
            <a:avLst/>
          </a:prstGeom>
          <a:solidFill>
            <a:schemeClr val="bg1"/>
          </a:solidFill>
        </p:spPr>
        <p:txBody>
          <a:bodyPr vert="horz" lIns="193862" tIns="96932" rIns="193862" bIns="96932"/>
          <a:lstStyle>
            <a:lvl1pPr marL="0" indent="0">
              <a:buNone/>
              <a:defRPr sz="2600"/>
            </a:lvl1pPr>
          </a:lstStyle>
          <a:p>
            <a:r>
              <a:rPr lang="en-US" dirty="0"/>
              <a:t>LOGO</a:t>
            </a:r>
          </a:p>
        </p:txBody>
      </p:sp>
      <p:sp>
        <p:nvSpPr>
          <p:cNvPr id="39" name="Chart Placeholder 38"/>
          <p:cNvSpPr>
            <a:spLocks noGrp="1"/>
          </p:cNvSpPr>
          <p:nvPr>
            <p:ph type="chart" sz="quarter" idx="24"/>
          </p:nvPr>
        </p:nvSpPr>
        <p:spPr>
          <a:xfrm>
            <a:off x="15944855" y="15901988"/>
            <a:ext cx="11315700" cy="6600825"/>
          </a:xfrm>
          <a:prstGeom prst="rect">
            <a:avLst/>
          </a:prstGeom>
        </p:spPr>
        <p:txBody>
          <a:bodyPr vert="horz" lIns="193862" tIns="96932" rIns="193862" bIns="96932"/>
          <a:lstStyle>
            <a:lvl1pPr marL="0" indent="0">
              <a:buNone/>
              <a:defRPr sz="3300"/>
            </a:lvl1pPr>
          </a:lstStyle>
          <a:p>
            <a:endParaRPr lang="en-US" dirty="0"/>
          </a:p>
        </p:txBody>
      </p:sp>
      <p:sp>
        <p:nvSpPr>
          <p:cNvPr id="40" name="Chart Placeholder 38"/>
          <p:cNvSpPr>
            <a:spLocks noGrp="1"/>
          </p:cNvSpPr>
          <p:nvPr>
            <p:ph type="chart" sz="quarter" idx="25"/>
          </p:nvPr>
        </p:nvSpPr>
        <p:spPr>
          <a:xfrm>
            <a:off x="15944855" y="24153020"/>
            <a:ext cx="11315700" cy="6600825"/>
          </a:xfrm>
          <a:prstGeom prst="rect">
            <a:avLst/>
          </a:prstGeom>
        </p:spPr>
        <p:txBody>
          <a:bodyPr vert="horz" lIns="193862" tIns="96932" rIns="193862" bIns="96932"/>
          <a:lstStyle>
            <a:lvl1pPr marL="0" indent="0">
              <a:buNone/>
              <a:defRPr sz="3300"/>
            </a:lvl1pPr>
          </a:lstStyle>
          <a:p>
            <a:endParaRPr lang="en-US" dirty="0"/>
          </a:p>
        </p:txBody>
      </p:sp>
      <p:pic>
        <p:nvPicPr>
          <p:cNvPr id="2" name="Picture 1" descr="Logo.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904993" y="31905131"/>
            <a:ext cx="2700337" cy="370332"/>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4320227" rtl="0" eaLnBrk="1" latinLnBrk="0" hangingPunct="1">
        <a:spcBef>
          <a:spcPct val="0"/>
        </a:spcBef>
        <a:buNone/>
        <a:defRPr sz="20800" kern="1200">
          <a:solidFill>
            <a:schemeClr val="tx1"/>
          </a:solidFill>
          <a:latin typeface="+mj-lt"/>
          <a:ea typeface="+mj-ea"/>
          <a:cs typeface="+mj-cs"/>
        </a:defRPr>
      </a:lvl1pPr>
    </p:titleStyle>
    <p:bodyStyle>
      <a:lvl1pPr marL="1620087" indent="-1620087" algn="l" defTabSz="4320227" rtl="0" eaLnBrk="1" latinLnBrk="0" hangingPunct="1">
        <a:spcBef>
          <a:spcPct val="20000"/>
        </a:spcBef>
        <a:buFont typeface="Arial" pitchFamily="34" charset="0"/>
        <a:buChar char="•"/>
        <a:defRPr sz="15100" kern="1200">
          <a:solidFill>
            <a:schemeClr val="tx1"/>
          </a:solidFill>
          <a:latin typeface="+mn-lt"/>
          <a:ea typeface="+mn-ea"/>
          <a:cs typeface="+mn-cs"/>
        </a:defRPr>
      </a:lvl1pPr>
      <a:lvl2pPr marL="3510185" indent="-1350072" algn="l" defTabSz="4320227" rtl="0" eaLnBrk="1" latinLnBrk="0" hangingPunct="1">
        <a:spcBef>
          <a:spcPct val="20000"/>
        </a:spcBef>
        <a:buFont typeface="Arial" pitchFamily="34" charset="0"/>
        <a:buChar char="–"/>
        <a:defRPr sz="13200" kern="1200">
          <a:solidFill>
            <a:schemeClr val="tx1"/>
          </a:solidFill>
          <a:latin typeface="+mn-lt"/>
          <a:ea typeface="+mn-ea"/>
          <a:cs typeface="+mn-cs"/>
        </a:defRPr>
      </a:lvl2pPr>
      <a:lvl3pPr marL="5400288" indent="-1080057" algn="l" defTabSz="4320227" rtl="0" eaLnBrk="1" latinLnBrk="0" hangingPunct="1">
        <a:spcBef>
          <a:spcPct val="20000"/>
        </a:spcBef>
        <a:buFont typeface="Arial" pitchFamily="34" charset="0"/>
        <a:buChar char="•"/>
        <a:defRPr sz="11200" kern="1200">
          <a:solidFill>
            <a:schemeClr val="tx1"/>
          </a:solidFill>
          <a:latin typeface="+mn-lt"/>
          <a:ea typeface="+mn-ea"/>
          <a:cs typeface="+mn-cs"/>
        </a:defRPr>
      </a:lvl3pPr>
      <a:lvl4pPr marL="7560401" indent="-1080057" algn="l" defTabSz="4320227"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720515" indent="-1080057" algn="l" defTabSz="4320227"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1880628" indent="-1080057" algn="l" defTabSz="4320227"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040742" indent="-1080057" algn="l" defTabSz="4320227"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200859" indent="-1080057" algn="l" defTabSz="4320227"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360973" indent="-1080057" algn="l" defTabSz="4320227"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20227" rtl="0" eaLnBrk="1" latinLnBrk="0" hangingPunct="1">
        <a:defRPr sz="8500" kern="1200">
          <a:solidFill>
            <a:schemeClr val="tx1"/>
          </a:solidFill>
          <a:latin typeface="+mn-lt"/>
          <a:ea typeface="+mn-ea"/>
          <a:cs typeface="+mn-cs"/>
        </a:defRPr>
      </a:lvl1pPr>
      <a:lvl2pPr marL="2160114" algn="l" defTabSz="4320227" rtl="0" eaLnBrk="1" latinLnBrk="0" hangingPunct="1">
        <a:defRPr sz="8500" kern="1200">
          <a:solidFill>
            <a:schemeClr val="tx1"/>
          </a:solidFill>
          <a:latin typeface="+mn-lt"/>
          <a:ea typeface="+mn-ea"/>
          <a:cs typeface="+mn-cs"/>
        </a:defRPr>
      </a:lvl2pPr>
      <a:lvl3pPr marL="4320227" algn="l" defTabSz="4320227" rtl="0" eaLnBrk="1" latinLnBrk="0" hangingPunct="1">
        <a:defRPr sz="8500" kern="1200">
          <a:solidFill>
            <a:schemeClr val="tx1"/>
          </a:solidFill>
          <a:latin typeface="+mn-lt"/>
          <a:ea typeface="+mn-ea"/>
          <a:cs typeface="+mn-cs"/>
        </a:defRPr>
      </a:lvl3pPr>
      <a:lvl4pPr marL="6480344" algn="l" defTabSz="4320227" rtl="0" eaLnBrk="1" latinLnBrk="0" hangingPunct="1">
        <a:defRPr sz="8500" kern="1200">
          <a:solidFill>
            <a:schemeClr val="tx1"/>
          </a:solidFill>
          <a:latin typeface="+mn-lt"/>
          <a:ea typeface="+mn-ea"/>
          <a:cs typeface="+mn-cs"/>
        </a:defRPr>
      </a:lvl4pPr>
      <a:lvl5pPr marL="8640458" algn="l" defTabSz="4320227" rtl="0" eaLnBrk="1" latinLnBrk="0" hangingPunct="1">
        <a:defRPr sz="8500" kern="1200">
          <a:solidFill>
            <a:schemeClr val="tx1"/>
          </a:solidFill>
          <a:latin typeface="+mn-lt"/>
          <a:ea typeface="+mn-ea"/>
          <a:cs typeface="+mn-cs"/>
        </a:defRPr>
      </a:lvl5pPr>
      <a:lvl6pPr marL="10800571" algn="l" defTabSz="4320227" rtl="0" eaLnBrk="1" latinLnBrk="0" hangingPunct="1">
        <a:defRPr sz="8500" kern="1200">
          <a:solidFill>
            <a:schemeClr val="tx1"/>
          </a:solidFill>
          <a:latin typeface="+mn-lt"/>
          <a:ea typeface="+mn-ea"/>
          <a:cs typeface="+mn-cs"/>
        </a:defRPr>
      </a:lvl6pPr>
      <a:lvl7pPr marL="12960685" algn="l" defTabSz="4320227" rtl="0" eaLnBrk="1" latinLnBrk="0" hangingPunct="1">
        <a:defRPr sz="8500" kern="1200">
          <a:solidFill>
            <a:schemeClr val="tx1"/>
          </a:solidFill>
          <a:latin typeface="+mn-lt"/>
          <a:ea typeface="+mn-ea"/>
          <a:cs typeface="+mn-cs"/>
        </a:defRPr>
      </a:lvl7pPr>
      <a:lvl8pPr marL="15120800" algn="l" defTabSz="4320227" rtl="0" eaLnBrk="1" latinLnBrk="0" hangingPunct="1">
        <a:defRPr sz="8500" kern="1200">
          <a:solidFill>
            <a:schemeClr val="tx1"/>
          </a:solidFill>
          <a:latin typeface="+mn-lt"/>
          <a:ea typeface="+mn-ea"/>
          <a:cs typeface="+mn-cs"/>
        </a:defRPr>
      </a:lvl8pPr>
      <a:lvl9pPr marL="17280916" algn="l" defTabSz="4320227" rtl="0" eaLnBrk="1" latinLnBrk="0" hangingPunct="1">
        <a:defRPr sz="8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emf"/><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40000"/>
                <a:satMod val="350000"/>
              </a:schemeClr>
            </a:gs>
            <a:gs pos="58000">
              <a:schemeClr val="bg1">
                <a:tint val="45000"/>
                <a:shade val="99000"/>
                <a:satMod val="350000"/>
              </a:schemeClr>
            </a:gs>
            <a:gs pos="99000">
              <a:schemeClr val="bg1">
                <a:shade val="20000"/>
                <a:satMod val="255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Text Placeholder 7"/>
          <p:cNvSpPr>
            <a:spLocks noGrp="1"/>
          </p:cNvSpPr>
          <p:nvPr>
            <p:ph type="body" sz="quarter" idx="15"/>
          </p:nvPr>
        </p:nvSpPr>
        <p:spPr>
          <a:xfrm>
            <a:off x="14904722" y="6600825"/>
            <a:ext cx="13251178" cy="8010525"/>
          </a:xfrm>
        </p:spPr>
        <p:txBody>
          <a:bodyPr/>
          <a:lstStyle/>
          <a:p>
            <a:r>
              <a:rPr lang="en-US" sz="3600" dirty="0"/>
              <a:t>Frey's syndrome </a:t>
            </a:r>
            <a:r>
              <a:rPr lang="en-US" sz="3600" dirty="0" smtClean="0"/>
              <a:t>commonly results </a:t>
            </a:r>
            <a:r>
              <a:rPr lang="en-US" sz="3600" dirty="0"/>
              <a:t>as a side effect of surgeries of or near the parotid gland or due to injury to the </a:t>
            </a:r>
            <a:r>
              <a:rPr lang="en-US" sz="3600" dirty="0" err="1"/>
              <a:t>auriculotemporal</a:t>
            </a:r>
            <a:r>
              <a:rPr lang="en-US" sz="3600" dirty="0"/>
              <a:t> nerve, which passes through the parotid gland, Rarely, Frey's syndrome can result from causes other than surgery, including accidental trauma, local infections, sympathetic dysfunction and pathologic lesions within the parotid gland</a:t>
            </a:r>
            <a:r>
              <a:rPr lang="en-US" sz="3600" dirty="0" smtClean="0"/>
              <a:t>. </a:t>
            </a:r>
            <a:r>
              <a:rPr lang="en-US" sz="3600" dirty="0"/>
              <a:t>An example of such, rare trauma or localized infection; can be seen in situations where a hair follicle has become ingrown and is causing trauma or localized infection near or over one of the branches of the </a:t>
            </a:r>
            <a:r>
              <a:rPr lang="en-US" sz="3600" dirty="0" err="1"/>
              <a:t>auriculotemporal</a:t>
            </a:r>
            <a:r>
              <a:rPr lang="en-US" sz="3600" dirty="0"/>
              <a:t> nerve</a:t>
            </a:r>
            <a:r>
              <a:rPr lang="en-US" sz="3600" dirty="0" smtClean="0"/>
              <a:t>. (1-2) .</a:t>
            </a:r>
            <a:endParaRPr lang="en-US" sz="3600" dirty="0"/>
          </a:p>
        </p:txBody>
      </p:sp>
      <p:sp>
        <p:nvSpPr>
          <p:cNvPr id="2" name="Title 1"/>
          <p:cNvSpPr>
            <a:spLocks noGrp="1"/>
          </p:cNvSpPr>
          <p:nvPr>
            <p:ph type="title"/>
          </p:nvPr>
        </p:nvSpPr>
        <p:spPr>
          <a:xfrm>
            <a:off x="647700" y="352425"/>
            <a:ext cx="41719500" cy="3962400"/>
          </a:xfrm>
          <a:solidFill>
            <a:srgbClr val="1A4BA9"/>
          </a:solidFill>
          <a:ln>
            <a:solidFill>
              <a:srgbClr val="09306B"/>
            </a:solidFill>
          </a:ln>
        </p:spPr>
        <p:txBody>
          <a:bodyPr/>
          <a:lstStyle/>
          <a:p>
            <a:r>
              <a:rPr lang="en-US" sz="11000" dirty="0"/>
              <a:t>Frey's syndrome </a:t>
            </a:r>
            <a:r>
              <a:rPr lang="en-US" sz="8800" dirty="0" smtClean="0"/>
              <a:t/>
            </a:r>
            <a:br>
              <a:rPr lang="en-US" sz="8800" dirty="0" smtClean="0"/>
            </a:br>
            <a:r>
              <a:rPr lang="en-US" sz="4800" dirty="0" smtClean="0"/>
              <a:t>Mohamed B </a:t>
            </a:r>
            <a:r>
              <a:rPr lang="en-US" sz="4800" dirty="0" err="1" smtClean="0"/>
              <a:t>Moaiter</a:t>
            </a:r>
            <a:r>
              <a:rPr lang="en-US" sz="4800" dirty="0" smtClean="0"/>
              <a:t>  2</a:t>
            </a:r>
            <a:r>
              <a:rPr lang="en-US" sz="4800" baseline="30000" dirty="0" smtClean="0"/>
              <a:t>nd</a:t>
            </a:r>
            <a:r>
              <a:rPr lang="en-US" sz="4800" dirty="0" smtClean="0"/>
              <a:t> Year Dentistry </a:t>
            </a:r>
            <a:r>
              <a:rPr lang="en-US" sz="4000" dirty="0"/>
              <a:t/>
            </a:r>
            <a:br>
              <a:rPr lang="en-US" sz="4000" dirty="0"/>
            </a:br>
            <a:r>
              <a:rPr lang="en-US" sz="5400" dirty="0" smtClean="0"/>
              <a:t>Faculty Of Basic Medical </a:t>
            </a:r>
            <a:r>
              <a:rPr lang="en-US" sz="5400" dirty="0" err="1" smtClean="0"/>
              <a:t>Sciense</a:t>
            </a:r>
            <a:r>
              <a:rPr lang="en-US" sz="4000" dirty="0" smtClean="0"/>
              <a:t/>
            </a:r>
            <a:br>
              <a:rPr lang="en-US" sz="4000" dirty="0" smtClean="0"/>
            </a:br>
            <a:r>
              <a:rPr lang="en-US" sz="5400" dirty="0" smtClean="0"/>
              <a:t>Libyan International Medical University</a:t>
            </a:r>
            <a:endParaRPr lang="en-US" sz="9600" dirty="0"/>
          </a:p>
        </p:txBody>
      </p:sp>
      <p:sp>
        <p:nvSpPr>
          <p:cNvPr id="3" name="Text Placeholder 2"/>
          <p:cNvSpPr>
            <a:spLocks noGrp="1"/>
          </p:cNvSpPr>
          <p:nvPr>
            <p:ph type="body" sz="quarter" idx="10"/>
          </p:nvPr>
        </p:nvSpPr>
        <p:spPr>
          <a:xfrm>
            <a:off x="685803" y="4712493"/>
            <a:ext cx="13373100" cy="1735932"/>
          </a:xfrm>
          <a:solidFill>
            <a:srgbClr val="1A4BA9"/>
          </a:solidFill>
          <a:ln>
            <a:solidFill>
              <a:srgbClr val="09306B"/>
            </a:solidFill>
          </a:ln>
          <a:effectLst>
            <a:softEdge rad="63500"/>
          </a:effectLst>
        </p:spPr>
        <p:txBody>
          <a:bodyPr/>
          <a:lstStyle/>
          <a:p>
            <a:r>
              <a:rPr lang="en-US" sz="6000" dirty="0" smtClean="0">
                <a:latin typeface="Arial Black" pitchFamily="34" charset="0"/>
              </a:rPr>
              <a:t>Introduction</a:t>
            </a:r>
            <a:endParaRPr lang="en-US" sz="6000" dirty="0">
              <a:latin typeface="Arial Black" pitchFamily="34" charset="0"/>
            </a:endParaRPr>
          </a:p>
        </p:txBody>
      </p:sp>
      <p:sp>
        <p:nvSpPr>
          <p:cNvPr id="4" name="Text Placeholder 3"/>
          <p:cNvSpPr>
            <a:spLocks noGrp="1"/>
          </p:cNvSpPr>
          <p:nvPr>
            <p:ph type="body" sz="quarter" idx="11"/>
          </p:nvPr>
        </p:nvSpPr>
        <p:spPr>
          <a:xfrm>
            <a:off x="685800" y="6598445"/>
            <a:ext cx="13373100" cy="6098381"/>
          </a:xfrm>
          <a:noFill/>
        </p:spPr>
        <p:txBody>
          <a:bodyPr/>
          <a:lstStyle/>
          <a:p>
            <a:r>
              <a:rPr lang="en-US" sz="3600" dirty="0">
                <a:solidFill>
                  <a:schemeClr val="tx1">
                    <a:lumMod val="95000"/>
                    <a:lumOff val="5000"/>
                  </a:schemeClr>
                </a:solidFill>
              </a:rPr>
              <a:t>Frey's syndrome </a:t>
            </a:r>
            <a:r>
              <a:rPr lang="en-US" sz="3600" dirty="0" smtClean="0">
                <a:solidFill>
                  <a:schemeClr val="tx1">
                    <a:lumMod val="95000"/>
                    <a:lumOff val="5000"/>
                  </a:schemeClr>
                </a:solidFill>
              </a:rPr>
              <a:t>(</a:t>
            </a:r>
            <a:r>
              <a:rPr lang="en-US" sz="3600" dirty="0">
                <a:solidFill>
                  <a:schemeClr val="tx1">
                    <a:lumMod val="95000"/>
                    <a:lumOff val="5000"/>
                  </a:schemeClr>
                </a:solidFill>
              </a:rPr>
              <a:t>also known as </a:t>
            </a:r>
            <a:r>
              <a:rPr lang="en-US" sz="3600" dirty="0" err="1">
                <a:solidFill>
                  <a:schemeClr val="tx1">
                    <a:lumMod val="95000"/>
                    <a:lumOff val="5000"/>
                  </a:schemeClr>
                </a:solidFill>
              </a:rPr>
              <a:t>auriculotemporal</a:t>
            </a:r>
            <a:r>
              <a:rPr lang="en-US" sz="3600" dirty="0">
                <a:solidFill>
                  <a:schemeClr val="tx1">
                    <a:lumMod val="95000"/>
                    <a:lumOff val="5000"/>
                  </a:schemeClr>
                </a:solidFill>
              </a:rPr>
              <a:t> syndrome) </a:t>
            </a:r>
            <a:r>
              <a:rPr lang="en-US" sz="3600" dirty="0" smtClean="0">
                <a:solidFill>
                  <a:schemeClr val="tx1">
                    <a:lumMod val="95000"/>
                    <a:lumOff val="5000"/>
                  </a:schemeClr>
                </a:solidFill>
              </a:rPr>
              <a:t>.</a:t>
            </a:r>
          </a:p>
          <a:p>
            <a:r>
              <a:rPr lang="en-US" sz="3600" dirty="0" smtClean="0">
                <a:solidFill>
                  <a:schemeClr val="tx1">
                    <a:lumMod val="95000"/>
                    <a:lumOff val="5000"/>
                  </a:schemeClr>
                </a:solidFill>
              </a:rPr>
              <a:t> is </a:t>
            </a:r>
            <a:r>
              <a:rPr lang="en-US" sz="3600" dirty="0">
                <a:solidFill>
                  <a:schemeClr val="tx1">
                    <a:lumMod val="95000"/>
                    <a:lumOff val="5000"/>
                  </a:schemeClr>
                </a:solidFill>
              </a:rPr>
              <a:t>a rare neurological </a:t>
            </a:r>
            <a:r>
              <a:rPr lang="en-US" sz="3600" dirty="0" smtClean="0">
                <a:solidFill>
                  <a:schemeClr val="tx1">
                    <a:lumMod val="95000"/>
                    <a:lumOff val="5000"/>
                  </a:schemeClr>
                </a:solidFill>
              </a:rPr>
              <a:t>disorder  </a:t>
            </a:r>
            <a:r>
              <a:rPr lang="en-US" sz="3600" dirty="0">
                <a:solidFill>
                  <a:schemeClr val="tx1">
                    <a:lumMod val="95000"/>
                    <a:lumOff val="5000"/>
                  </a:schemeClr>
                </a:solidFill>
              </a:rPr>
              <a:t>resulting from damage to or near the parotid glands responsible for making saliva, and from damage to the </a:t>
            </a:r>
            <a:r>
              <a:rPr lang="en-US" sz="3600" dirty="0" err="1" smtClean="0">
                <a:solidFill>
                  <a:schemeClr val="tx1">
                    <a:lumMod val="95000"/>
                    <a:lumOff val="5000"/>
                  </a:schemeClr>
                </a:solidFill>
              </a:rPr>
              <a:t>auriculotemporal</a:t>
            </a:r>
            <a:r>
              <a:rPr lang="en-US" sz="3600" dirty="0" smtClean="0">
                <a:solidFill>
                  <a:schemeClr val="tx1">
                    <a:lumMod val="95000"/>
                    <a:lumOff val="5000"/>
                  </a:schemeClr>
                </a:solidFill>
              </a:rPr>
              <a:t> </a:t>
            </a:r>
            <a:r>
              <a:rPr lang="en-US" sz="3600" dirty="0">
                <a:solidFill>
                  <a:schemeClr val="tx1">
                    <a:lumMod val="95000"/>
                    <a:lumOff val="5000"/>
                  </a:schemeClr>
                </a:solidFill>
              </a:rPr>
              <a:t>nerve </a:t>
            </a:r>
            <a:r>
              <a:rPr lang="en-US" sz="3600" dirty="0" smtClean="0">
                <a:solidFill>
                  <a:schemeClr val="tx1">
                    <a:lumMod val="95000"/>
                    <a:lumOff val="5000"/>
                  </a:schemeClr>
                </a:solidFill>
              </a:rPr>
              <a:t>often  </a:t>
            </a:r>
            <a:r>
              <a:rPr lang="en-US" sz="3600" dirty="0">
                <a:solidFill>
                  <a:schemeClr val="tx1">
                    <a:lumMod val="95000"/>
                    <a:lumOff val="5000"/>
                  </a:schemeClr>
                </a:solidFill>
              </a:rPr>
              <a:t>from </a:t>
            </a:r>
            <a:r>
              <a:rPr lang="en-US" sz="3600" dirty="0" smtClean="0">
                <a:solidFill>
                  <a:schemeClr val="tx1">
                    <a:lumMod val="95000"/>
                    <a:lumOff val="5000"/>
                  </a:schemeClr>
                </a:solidFill>
              </a:rPr>
              <a:t>surgery .</a:t>
            </a:r>
          </a:p>
          <a:p>
            <a:r>
              <a:rPr lang="en-US" sz="3600" dirty="0">
                <a:solidFill>
                  <a:schemeClr val="tx1">
                    <a:lumMod val="95000"/>
                    <a:lumOff val="5000"/>
                  </a:schemeClr>
                </a:solidFill>
              </a:rPr>
              <a:t>The disorder was first reported in the medical literature by </a:t>
            </a:r>
            <a:r>
              <a:rPr lang="en-US" sz="3600" dirty="0" err="1">
                <a:solidFill>
                  <a:schemeClr val="tx1">
                    <a:lumMod val="95000"/>
                    <a:lumOff val="5000"/>
                  </a:schemeClr>
                </a:solidFill>
              </a:rPr>
              <a:t>Baillarger</a:t>
            </a:r>
            <a:r>
              <a:rPr lang="en-US" sz="3600" dirty="0">
                <a:solidFill>
                  <a:schemeClr val="tx1">
                    <a:lumMod val="95000"/>
                    <a:lumOff val="5000"/>
                  </a:schemeClr>
                </a:solidFill>
              </a:rPr>
              <a:t> in 1853. A neurologist from Poland, Dr. </a:t>
            </a:r>
            <a:r>
              <a:rPr lang="en-US" sz="3600" dirty="0" err="1">
                <a:solidFill>
                  <a:schemeClr val="tx1">
                    <a:lumMod val="95000"/>
                    <a:lumOff val="5000"/>
                  </a:schemeClr>
                </a:solidFill>
              </a:rPr>
              <a:t>Lucja</a:t>
            </a:r>
            <a:r>
              <a:rPr lang="en-US" sz="3600" dirty="0">
                <a:solidFill>
                  <a:schemeClr val="tx1">
                    <a:lumMod val="95000"/>
                    <a:lumOff val="5000"/>
                  </a:schemeClr>
                </a:solidFill>
              </a:rPr>
              <a:t> Frey, provided a detailed assessment of the disorder and coined the term “</a:t>
            </a:r>
            <a:r>
              <a:rPr lang="en-US" sz="3600" dirty="0" err="1">
                <a:solidFill>
                  <a:schemeClr val="tx1">
                    <a:lumMod val="95000"/>
                    <a:lumOff val="5000"/>
                  </a:schemeClr>
                </a:solidFill>
              </a:rPr>
              <a:t>auriculotemporal</a:t>
            </a:r>
            <a:r>
              <a:rPr lang="en-US" sz="3600" dirty="0">
                <a:solidFill>
                  <a:schemeClr val="tx1">
                    <a:lumMod val="95000"/>
                    <a:lumOff val="5000"/>
                  </a:schemeClr>
                </a:solidFill>
              </a:rPr>
              <a:t> syndrome” in 1923</a:t>
            </a:r>
            <a:r>
              <a:rPr lang="en-US" sz="3600" dirty="0" smtClean="0">
                <a:solidFill>
                  <a:schemeClr val="tx1">
                    <a:lumMod val="95000"/>
                    <a:lumOff val="5000"/>
                  </a:schemeClr>
                </a:solidFill>
              </a:rPr>
              <a:t>.(1) .</a:t>
            </a:r>
            <a:endParaRPr lang="en-US" sz="3600" dirty="0">
              <a:solidFill>
                <a:schemeClr val="tx1">
                  <a:lumMod val="95000"/>
                  <a:lumOff val="5000"/>
                </a:schemeClr>
              </a:solidFill>
            </a:endParaRPr>
          </a:p>
        </p:txBody>
      </p:sp>
      <p:sp>
        <p:nvSpPr>
          <p:cNvPr id="5" name="Text Placeholder 4"/>
          <p:cNvSpPr>
            <a:spLocks noGrp="1"/>
          </p:cNvSpPr>
          <p:nvPr>
            <p:ph type="body" sz="quarter" idx="12"/>
          </p:nvPr>
        </p:nvSpPr>
        <p:spPr>
          <a:xfrm>
            <a:off x="609601" y="12620625"/>
            <a:ext cx="13373100" cy="1752600"/>
          </a:xfrm>
          <a:solidFill>
            <a:srgbClr val="1A4BA9"/>
          </a:solidFill>
          <a:ln>
            <a:solidFill>
              <a:srgbClr val="09306B"/>
            </a:solidFill>
          </a:ln>
          <a:effectLst>
            <a:softEdge rad="63500"/>
          </a:effectLst>
        </p:spPr>
        <p:txBody>
          <a:bodyPr/>
          <a:lstStyle/>
          <a:p>
            <a:r>
              <a:rPr lang="en-US" sz="6000" dirty="0">
                <a:latin typeface="Arial Black" pitchFamily="34" charset="0"/>
              </a:rPr>
              <a:t>Signs and symptoms </a:t>
            </a:r>
          </a:p>
        </p:txBody>
      </p:sp>
      <p:sp>
        <p:nvSpPr>
          <p:cNvPr id="6" name="Text Placeholder 5"/>
          <p:cNvSpPr>
            <a:spLocks noGrp="1"/>
          </p:cNvSpPr>
          <p:nvPr>
            <p:ph type="body" sz="quarter" idx="13"/>
          </p:nvPr>
        </p:nvSpPr>
        <p:spPr>
          <a:xfrm>
            <a:off x="685800" y="14830425"/>
            <a:ext cx="13373100" cy="5410200"/>
          </a:xfrm>
        </p:spPr>
        <p:txBody>
          <a:bodyPr/>
          <a:lstStyle/>
          <a:p>
            <a:r>
              <a:rPr lang="en-US" sz="3600" dirty="0"/>
              <a:t>Signs and symptoms include erythema (redness/flushing) and sweating in the cutaneous distribution of the </a:t>
            </a:r>
            <a:r>
              <a:rPr lang="en-US" sz="3600" dirty="0" err="1"/>
              <a:t>auriculotemporal</a:t>
            </a:r>
            <a:r>
              <a:rPr lang="en-US" sz="3600" dirty="0"/>
              <a:t> </a:t>
            </a:r>
            <a:r>
              <a:rPr lang="en-US" sz="3600" dirty="0" err="1" smtClean="0"/>
              <a:t>nerve,usually</a:t>
            </a:r>
            <a:r>
              <a:rPr lang="en-US" sz="3600" dirty="0" smtClean="0"/>
              <a:t> </a:t>
            </a:r>
            <a:r>
              <a:rPr lang="en-US" sz="3600" dirty="0"/>
              <a:t>in response to gustatory </a:t>
            </a:r>
            <a:r>
              <a:rPr lang="en-US" sz="3600" dirty="0" err="1" smtClean="0"/>
              <a:t>stimuli,They</a:t>
            </a:r>
            <a:r>
              <a:rPr lang="en-US" sz="3600" dirty="0" smtClean="0"/>
              <a:t> </a:t>
            </a:r>
            <a:r>
              <a:rPr lang="en-US" sz="3600" dirty="0"/>
              <a:t>can appear when the affected person eats, sees, dreams, thinks about or talks about certain kinds of food which produce strong </a:t>
            </a:r>
            <a:r>
              <a:rPr lang="en-US" sz="3600" dirty="0" err="1" smtClean="0"/>
              <a:t>salivation,other</a:t>
            </a:r>
            <a:r>
              <a:rPr lang="en-US" sz="3600" dirty="0" smtClean="0"/>
              <a:t> </a:t>
            </a:r>
            <a:r>
              <a:rPr lang="en-US" sz="3600" dirty="0"/>
              <a:t>symptoms have been associated with the </a:t>
            </a:r>
            <a:r>
              <a:rPr lang="en-US" sz="3600" dirty="0" smtClean="0"/>
              <a:t>syndrome, </a:t>
            </a:r>
            <a:r>
              <a:rPr lang="en-US" sz="3600" dirty="0"/>
              <a:t>they are probably unrelated. Pain is sometimes described, but it is probably more related to the surgery than actually to Frey syndrome</a:t>
            </a:r>
            <a:r>
              <a:rPr lang="en-US" sz="3600" dirty="0" smtClean="0"/>
              <a:t>.(Fig.1) (1-2) .</a:t>
            </a:r>
            <a:endParaRPr lang="en-US" sz="3600" dirty="0"/>
          </a:p>
        </p:txBody>
      </p:sp>
      <p:sp>
        <p:nvSpPr>
          <p:cNvPr id="7" name="Text Placeholder 6"/>
          <p:cNvSpPr>
            <a:spLocks noGrp="1"/>
          </p:cNvSpPr>
          <p:nvPr>
            <p:ph type="body" sz="quarter" idx="14"/>
          </p:nvPr>
        </p:nvSpPr>
        <p:spPr>
          <a:xfrm>
            <a:off x="14833601" y="4676775"/>
            <a:ext cx="13373100" cy="1771650"/>
          </a:xfrm>
          <a:solidFill>
            <a:srgbClr val="1A4BA9"/>
          </a:solidFill>
          <a:ln>
            <a:solidFill>
              <a:srgbClr val="09306B"/>
            </a:solidFill>
          </a:ln>
          <a:effectLst>
            <a:softEdge rad="63500"/>
          </a:effectLst>
        </p:spPr>
        <p:txBody>
          <a:bodyPr/>
          <a:lstStyle/>
          <a:p>
            <a:r>
              <a:rPr lang="en-US" sz="6000" dirty="0" smtClean="0">
                <a:latin typeface="Arial Black" pitchFamily="34" charset="0"/>
              </a:rPr>
              <a:t>Causes</a:t>
            </a:r>
            <a:endParaRPr lang="en-US" sz="5400" dirty="0">
              <a:latin typeface="Arial Black" pitchFamily="34" charset="0"/>
            </a:endParaRPr>
          </a:p>
        </p:txBody>
      </p:sp>
      <p:sp>
        <p:nvSpPr>
          <p:cNvPr id="9" name="Text Placeholder 8"/>
          <p:cNvSpPr>
            <a:spLocks noGrp="1"/>
          </p:cNvSpPr>
          <p:nvPr>
            <p:ph type="body" sz="quarter" idx="16"/>
          </p:nvPr>
        </p:nvSpPr>
        <p:spPr>
          <a:xfrm>
            <a:off x="14833601" y="12620625"/>
            <a:ext cx="13373100" cy="1735931"/>
          </a:xfrm>
          <a:solidFill>
            <a:srgbClr val="1A4BA9"/>
          </a:solidFill>
          <a:ln>
            <a:solidFill>
              <a:srgbClr val="09306B"/>
            </a:solidFill>
          </a:ln>
          <a:effectLst>
            <a:softEdge rad="63500"/>
          </a:effectLst>
        </p:spPr>
        <p:txBody>
          <a:bodyPr/>
          <a:lstStyle/>
          <a:p>
            <a:r>
              <a:rPr lang="en-US" sz="6000" dirty="0" smtClean="0">
                <a:latin typeface="Arial Black" pitchFamily="34" charset="0"/>
              </a:rPr>
              <a:t>Diagnosis</a:t>
            </a:r>
            <a:endParaRPr lang="en-US" sz="5400" dirty="0">
              <a:latin typeface="Arial Black" pitchFamily="34" charset="0"/>
            </a:endParaRPr>
          </a:p>
        </p:txBody>
      </p:sp>
      <p:sp>
        <p:nvSpPr>
          <p:cNvPr id="10" name="Text Placeholder 9"/>
          <p:cNvSpPr>
            <a:spLocks noGrp="1"/>
          </p:cNvSpPr>
          <p:nvPr>
            <p:ph type="body" sz="quarter" idx="17"/>
          </p:nvPr>
        </p:nvSpPr>
        <p:spPr>
          <a:xfrm>
            <a:off x="29159201" y="23288625"/>
            <a:ext cx="13373100" cy="7772400"/>
          </a:xfrm>
        </p:spPr>
        <p:txBody>
          <a:bodyPr/>
          <a:lstStyle/>
          <a:p>
            <a:pPr marL="514350" indent="-514350">
              <a:buClr>
                <a:schemeClr val="tx1"/>
              </a:buClr>
              <a:buFont typeface="+mj-lt"/>
              <a:buAutoNum type="arabicParenR"/>
            </a:pPr>
            <a:r>
              <a:rPr lang="en-US" sz="3600" dirty="0"/>
              <a:t>von </a:t>
            </a:r>
            <a:r>
              <a:rPr lang="en-US" sz="3600" dirty="0" err="1"/>
              <a:t>Lindern</a:t>
            </a:r>
            <a:r>
              <a:rPr lang="en-US" sz="3600" dirty="0"/>
              <a:t> JJ. Frey Syndrome. NORD Guide to Rare Disorders. Lippincott Williams &amp; Wilkins. Philadelphia, PA. 2003:533</a:t>
            </a:r>
            <a:r>
              <a:rPr lang="en-US" sz="3600" dirty="0" smtClean="0"/>
              <a:t>.</a:t>
            </a:r>
          </a:p>
          <a:p>
            <a:pPr marL="514350" indent="-514350">
              <a:buClr>
                <a:schemeClr val="tx1"/>
              </a:buClr>
              <a:buFont typeface="+mj-lt"/>
              <a:buAutoNum type="arabicParenR"/>
            </a:pPr>
            <a:r>
              <a:rPr lang="en-US" sz="3600" dirty="0" smtClean="0"/>
              <a:t> </a:t>
            </a:r>
            <a:r>
              <a:rPr lang="en-US" sz="3600" dirty="0" err="1"/>
              <a:t>Gorlin</a:t>
            </a:r>
            <a:r>
              <a:rPr lang="en-US" sz="3600" dirty="0"/>
              <a:t> RJ, Cohen </a:t>
            </a:r>
            <a:r>
              <a:rPr lang="en-US" sz="3600" dirty="0" err="1"/>
              <a:t>MMJr</a:t>
            </a:r>
            <a:r>
              <a:rPr lang="en-US" sz="3600" dirty="0"/>
              <a:t>, </a:t>
            </a:r>
            <a:r>
              <a:rPr lang="en-US" sz="3600" dirty="0" err="1"/>
              <a:t>Hennekam</a:t>
            </a:r>
            <a:r>
              <a:rPr lang="en-US" sz="3600" dirty="0"/>
              <a:t> RCM. Eds. Syndromes of the Head and Neck. 4th ed. Oxford University Press, New York, NY; </a:t>
            </a:r>
            <a:r>
              <a:rPr lang="en-US" sz="3600" dirty="0" smtClean="0"/>
              <a:t>2001:756.</a:t>
            </a:r>
            <a:endParaRPr lang="en-US" sz="3600" dirty="0"/>
          </a:p>
          <a:p>
            <a:pPr marL="514350" indent="-514350">
              <a:buClr>
                <a:schemeClr val="tx1"/>
              </a:buClr>
              <a:buFont typeface="+mj-lt"/>
              <a:buAutoNum type="arabicParenR"/>
            </a:pPr>
            <a:r>
              <a:rPr lang="en-US" sz="3600" dirty="0" err="1" smtClean="0"/>
              <a:t>Auriculotemporal</a:t>
            </a:r>
            <a:r>
              <a:rPr lang="en-US" sz="3600" dirty="0" smtClean="0"/>
              <a:t> </a:t>
            </a:r>
            <a:r>
              <a:rPr lang="en-US" sz="3600" dirty="0"/>
              <a:t>Syndrome (Frey Syndrome) Kevin M. </a:t>
            </a:r>
            <a:r>
              <a:rPr lang="en-US" sz="3600" dirty="0" err="1"/>
              <a:t>Motz</a:t>
            </a:r>
            <a:r>
              <a:rPr lang="en-US" sz="3600" dirty="0"/>
              <a:t>, MD and Young J. Kim, MD* </a:t>
            </a:r>
            <a:r>
              <a:rPr lang="en-US" sz="3600" dirty="0" err="1"/>
              <a:t>Otolaryngol</a:t>
            </a:r>
            <a:r>
              <a:rPr lang="en-US" sz="3600" dirty="0"/>
              <a:t> </a:t>
            </a:r>
            <a:r>
              <a:rPr lang="en-US" sz="3600" dirty="0" err="1"/>
              <a:t>Clin</a:t>
            </a:r>
            <a:r>
              <a:rPr lang="en-US" sz="3600" dirty="0"/>
              <a:t> North Am. 2016 April ; 49(2): 501–509. doi:10.1016/j.otc.2015.10.010</a:t>
            </a:r>
            <a:r>
              <a:rPr lang="en-US" sz="3600" dirty="0" smtClean="0"/>
              <a:t>.</a:t>
            </a:r>
          </a:p>
          <a:p>
            <a:pPr marL="514350" indent="-514350">
              <a:buClr>
                <a:schemeClr val="tx1"/>
              </a:buClr>
              <a:buFont typeface="+mj-lt"/>
              <a:buAutoNum type="arabicParenR"/>
            </a:pPr>
            <a:r>
              <a:rPr lang="en-US" sz="3600" dirty="0" smtClean="0"/>
              <a:t> </a:t>
            </a:r>
            <a:r>
              <a:rPr lang="en-US" sz="3600" dirty="0" err="1"/>
              <a:t>Rustemeyer</a:t>
            </a:r>
            <a:r>
              <a:rPr lang="en-US" sz="3600" dirty="0"/>
              <a:t> J, </a:t>
            </a:r>
            <a:r>
              <a:rPr lang="en-US" sz="3600" dirty="0" err="1"/>
              <a:t>Eufinger</a:t>
            </a:r>
            <a:r>
              <a:rPr lang="en-US" sz="3600" dirty="0"/>
              <a:t> H, </a:t>
            </a:r>
            <a:r>
              <a:rPr lang="en-US" sz="3600" dirty="0" err="1"/>
              <a:t>Bremerich</a:t>
            </a:r>
            <a:r>
              <a:rPr lang="en-US" sz="3600" dirty="0"/>
              <a:t> A. The incidence of Frey’s syndrome. J </a:t>
            </a:r>
            <a:r>
              <a:rPr lang="en-US" sz="3600" dirty="0" err="1"/>
              <a:t>Craniomaxillofac</a:t>
            </a:r>
            <a:r>
              <a:rPr lang="en-US" sz="3600" dirty="0"/>
              <a:t> Surg. </a:t>
            </a:r>
            <a:r>
              <a:rPr lang="en-US" sz="3600" dirty="0" smtClean="0"/>
              <a:t>2008;36:34-37.</a:t>
            </a:r>
            <a:endParaRPr lang="en-US" sz="3600" dirty="0"/>
          </a:p>
        </p:txBody>
      </p:sp>
      <p:sp>
        <p:nvSpPr>
          <p:cNvPr id="11" name="Text Placeholder 10"/>
          <p:cNvSpPr>
            <a:spLocks noGrp="1"/>
          </p:cNvSpPr>
          <p:nvPr>
            <p:ph type="body" sz="quarter" idx="18"/>
          </p:nvPr>
        </p:nvSpPr>
        <p:spPr>
          <a:xfrm>
            <a:off x="29032201" y="12620625"/>
            <a:ext cx="13373100" cy="1735931"/>
          </a:xfrm>
          <a:solidFill>
            <a:srgbClr val="1A4BA9"/>
          </a:solidFill>
          <a:ln>
            <a:solidFill>
              <a:srgbClr val="09306B"/>
            </a:solidFill>
          </a:ln>
          <a:effectLst>
            <a:softEdge rad="63500"/>
          </a:effectLst>
        </p:spPr>
        <p:txBody>
          <a:bodyPr/>
          <a:lstStyle/>
          <a:p>
            <a:r>
              <a:rPr lang="en-US" sz="6000" dirty="0">
                <a:latin typeface="Arial Black" pitchFamily="34" charset="0"/>
              </a:rPr>
              <a:t>Conclusion</a:t>
            </a:r>
            <a:endParaRPr lang="en-US" sz="5400" dirty="0">
              <a:latin typeface="Arial Black" pitchFamily="34" charset="0"/>
            </a:endParaRPr>
          </a:p>
        </p:txBody>
      </p:sp>
      <p:sp>
        <p:nvSpPr>
          <p:cNvPr id="12" name="Text Placeholder 11"/>
          <p:cNvSpPr>
            <a:spLocks noGrp="1"/>
          </p:cNvSpPr>
          <p:nvPr>
            <p:ph type="body" sz="quarter" idx="19"/>
          </p:nvPr>
        </p:nvSpPr>
        <p:spPr>
          <a:xfrm>
            <a:off x="29142892" y="14785180"/>
            <a:ext cx="13373100" cy="6827045"/>
          </a:xfrm>
        </p:spPr>
        <p:txBody>
          <a:bodyPr/>
          <a:lstStyle/>
          <a:p>
            <a:pPr marL="0" indent="0">
              <a:buNone/>
            </a:pPr>
            <a:r>
              <a:rPr lang="en-US" sz="3600" dirty="0" smtClean="0"/>
              <a:t>1) Frey's syndrome is a rare disorder that most often occurs </a:t>
            </a:r>
          </a:p>
          <a:p>
            <a:pPr marL="0" indent="0">
              <a:buNone/>
            </a:pPr>
            <a:r>
              <a:rPr lang="en-US" sz="3600" dirty="0" err="1" smtClean="0"/>
              <a:t>ascomplication</a:t>
            </a:r>
            <a:r>
              <a:rPr lang="en-US" sz="3600" dirty="0" smtClean="0"/>
              <a:t> of surgery in the area near the parotid glands.  </a:t>
            </a:r>
          </a:p>
          <a:p>
            <a:pPr marL="0" indent="0">
              <a:buNone/>
            </a:pPr>
            <a:r>
              <a:rPr lang="en-US" sz="3600" dirty="0" smtClean="0"/>
              <a:t>2) The main symptoms of Frey's syndrome are undesirable sweating          and flushing occurring on the cheek (temporal region), after thinks about or talks about certain kinds of food that </a:t>
            </a:r>
            <a:r>
              <a:rPr lang="en-US" sz="3600" dirty="0" err="1" smtClean="0"/>
              <a:t>produse</a:t>
            </a:r>
            <a:r>
              <a:rPr lang="en-US" sz="3600" dirty="0" smtClean="0"/>
              <a:t> strong salivation.</a:t>
            </a:r>
          </a:p>
          <a:p>
            <a:pPr marL="0" indent="0">
              <a:buNone/>
            </a:pPr>
            <a:r>
              <a:rPr lang="en-US" sz="3600" dirty="0" smtClean="0"/>
              <a:t>3) The commonest cause of Frey's syndrome is due to surgeries complication of  </a:t>
            </a:r>
            <a:r>
              <a:rPr lang="en-US" sz="3600" dirty="0" err="1" smtClean="0"/>
              <a:t>partidectomy</a:t>
            </a:r>
            <a:r>
              <a:rPr lang="en-US" sz="3600" dirty="0" smtClean="0"/>
              <a:t> and rarely caused by trauma or localized infection over or near </a:t>
            </a:r>
            <a:r>
              <a:rPr lang="en-US" sz="3600" dirty="0" err="1" smtClean="0"/>
              <a:t>auriculotemporal</a:t>
            </a:r>
            <a:r>
              <a:rPr lang="en-US" sz="3600" dirty="0" smtClean="0"/>
              <a:t> nerve..</a:t>
            </a:r>
          </a:p>
          <a:p>
            <a:pPr marL="0" indent="0">
              <a:buNone/>
            </a:pPr>
            <a:r>
              <a:rPr lang="en-US" sz="3600" dirty="0" smtClean="0"/>
              <a:t>4) Frey's syndrome is diagnosed by iodine-starch test.</a:t>
            </a:r>
            <a:endParaRPr lang="en-US" sz="3600" dirty="0"/>
          </a:p>
        </p:txBody>
      </p:sp>
      <p:sp>
        <p:nvSpPr>
          <p:cNvPr id="13" name="Text Placeholder 12"/>
          <p:cNvSpPr>
            <a:spLocks noGrp="1"/>
          </p:cNvSpPr>
          <p:nvPr>
            <p:ph type="body" sz="quarter" idx="20"/>
          </p:nvPr>
        </p:nvSpPr>
        <p:spPr>
          <a:xfrm>
            <a:off x="29159201" y="21324094"/>
            <a:ext cx="13373100" cy="1659731"/>
          </a:xfrm>
          <a:solidFill>
            <a:srgbClr val="1A4BA9"/>
          </a:solidFill>
          <a:ln>
            <a:solidFill>
              <a:srgbClr val="09306B"/>
            </a:solidFill>
          </a:ln>
          <a:effectLst>
            <a:softEdge rad="63500"/>
          </a:effectLst>
        </p:spPr>
        <p:txBody>
          <a:bodyPr/>
          <a:lstStyle/>
          <a:p>
            <a:r>
              <a:rPr lang="en-US" sz="6000" dirty="0">
                <a:latin typeface="Arial Black" pitchFamily="34" charset="0"/>
              </a:rPr>
              <a:t>References</a:t>
            </a:r>
            <a:endParaRPr lang="en-US" sz="5400" dirty="0">
              <a:latin typeface="Arial Black" pitchFamily="34" charset="0"/>
            </a:endParaRPr>
          </a:p>
        </p:txBody>
      </p:sp>
      <p:sp>
        <p:nvSpPr>
          <p:cNvPr id="14" name="Text Placeholder 13"/>
          <p:cNvSpPr>
            <a:spLocks noGrp="1"/>
          </p:cNvSpPr>
          <p:nvPr>
            <p:ph type="body" sz="quarter" idx="21"/>
          </p:nvPr>
        </p:nvSpPr>
        <p:spPr>
          <a:xfrm>
            <a:off x="14820900" y="14830425"/>
            <a:ext cx="13215621" cy="14782800"/>
          </a:xfrm>
        </p:spPr>
        <p:txBody>
          <a:bodyPr/>
          <a:lstStyle/>
          <a:p>
            <a:r>
              <a:rPr lang="en-US" sz="3600" dirty="0"/>
              <a:t>Diagnosis is made based on clinical signs and symptoms and a starch iodine test, called the Minor Iodine-Starch test. </a:t>
            </a:r>
            <a:r>
              <a:rPr lang="en-US" sz="3600" dirty="0" smtClean="0"/>
              <a:t>The </a:t>
            </a:r>
            <a:r>
              <a:rPr lang="en-US" sz="3600" dirty="0"/>
              <a:t>affected area of the face is painted with iodine which is allowed to dry, then dry corn starch is applied to the face. The starch turns blue on exposure to iodine in the presence of </a:t>
            </a:r>
            <a:r>
              <a:rPr lang="en-US" sz="3600" dirty="0" smtClean="0"/>
              <a:t>sweat.(fig.2) (3) .   </a:t>
            </a:r>
            <a:endParaRPr lang="en-US" sz="3600" dirty="0"/>
          </a:p>
        </p:txBody>
      </p:sp>
      <p:grpSp>
        <p:nvGrpSpPr>
          <p:cNvPr id="19" name="مجموعة 20"/>
          <p:cNvGrpSpPr/>
          <p:nvPr/>
        </p:nvGrpSpPr>
        <p:grpSpPr>
          <a:xfrm>
            <a:off x="1335512" y="897144"/>
            <a:ext cx="5298677" cy="3036682"/>
            <a:chOff x="2337156" y="3544233"/>
            <a:chExt cx="984250" cy="914400"/>
          </a:xfrm>
        </p:grpSpPr>
        <p:sp>
          <p:nvSpPr>
            <p:cNvPr id="20" name="شكل بيضاوي 19"/>
            <p:cNvSpPr/>
            <p:nvPr/>
          </p:nvSpPr>
          <p:spPr>
            <a:xfrm>
              <a:off x="2337156" y="3544233"/>
              <a:ext cx="984250" cy="914400"/>
            </a:xfrm>
            <a:prstGeom prst="ellipse">
              <a:avLst/>
            </a:prstGeom>
            <a:gradFill flip="none" rotWithShape="1">
              <a:gsLst>
                <a:gs pos="0">
                  <a:sysClr val="window" lastClr="FFFFFF">
                    <a:lumMod val="85000"/>
                  </a:sysClr>
                </a:gs>
                <a:gs pos="78000">
                  <a:sysClr val="window" lastClr="FFFFFF"/>
                </a:gs>
                <a:gs pos="100000">
                  <a:sysClr val="window" lastClr="FFFFFF"/>
                </a:gs>
              </a:gsLst>
              <a:path path="circle">
                <a:fillToRect l="100000" t="100000"/>
              </a:path>
              <a:tileRect r="-100000" b="-100000"/>
            </a:gradFill>
            <a:ln w="28575" cap="flat" cmpd="sng" algn="ctr">
              <a:noFill/>
              <a:prstDash val="solid"/>
            </a:ln>
            <a:effectLst>
              <a:outerShdw blurRad="50800" dist="38100" dir="2700000" algn="tl" rotWithShape="0">
                <a:prstClr val="black">
                  <a:alpha val="40000"/>
                </a:prstClr>
              </a:outerShdw>
            </a:effectLst>
          </p:spPr>
          <p:txBody>
            <a:bodyPr rtlCol="1" anchor="ctr"/>
            <a:lstStyle/>
            <a:p>
              <a:pPr algn="ctr" defTabSz="1680210">
                <a:defRPr/>
              </a:pPr>
              <a:endParaRPr lang="ar-SA" sz="3300" kern="0" dirty="0">
                <a:solidFill>
                  <a:sysClr val="window" lastClr="FFFFFF"/>
                </a:solidFill>
                <a:latin typeface="Palatino Linotype"/>
                <a:cs typeface="Times New Roman"/>
              </a:endParaRPr>
            </a:p>
          </p:txBody>
        </p:sp>
        <p:pic>
          <p:nvPicPr>
            <p:cNvPr id="21"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4549" t="1765" r="34159" b="70408"/>
            <a:stretch/>
          </p:blipFill>
          <p:spPr bwMode="auto">
            <a:xfrm>
              <a:off x="2337156" y="3578352"/>
              <a:ext cx="934161" cy="846162"/>
            </a:xfrm>
            <a:prstGeom prst="ellipse">
              <a:avLst/>
            </a:prstGeom>
            <a:noFill/>
            <a:ln>
              <a:noFill/>
            </a:ln>
            <a:effectLst>
              <a:outerShdw blurRad="44450" dist="27940" dir="5400000" algn="ctr">
                <a:srgbClr val="000000">
                  <a:alpha val="32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2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242500" y="352425"/>
            <a:ext cx="9189392"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01900" y="18640425"/>
            <a:ext cx="11684000" cy="12115800"/>
          </a:xfrm>
          <a:prstGeom prst="rect">
            <a:avLst/>
          </a:prstGeom>
          <a:noFill/>
          <a:ln>
            <a:noFill/>
          </a:ln>
          <a:effectLst/>
          <a:extLst/>
        </p:spPr>
      </p:pic>
      <p:pic>
        <p:nvPicPr>
          <p:cNvPr id="1027" name="Picture 3" descr="C:\Users\win7\Desktop\freys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850901" y="20240625"/>
            <a:ext cx="12293599" cy="10515600"/>
          </a:xfrm>
          <a:prstGeom prst="rect">
            <a:avLst/>
          </a:prstGeom>
          <a:noFill/>
          <a:extLst>
            <a:ext uri="{909E8E84-426E-40DD-AFC4-6F175D3DCCD1}">
              <a14:hiddenFill xmlns:a14="http://schemas.microsoft.com/office/drawing/2010/main">
                <a:solidFill>
                  <a:srgbClr val="FFFFFF"/>
                </a:solidFill>
              </a14:hiddenFill>
            </a:ext>
          </a:extLst>
        </p:spPr>
      </p:pic>
      <p:sp>
        <p:nvSpPr>
          <p:cNvPr id="16" name="مربع نص 15"/>
          <p:cNvSpPr txBox="1"/>
          <p:nvPr/>
        </p:nvSpPr>
        <p:spPr>
          <a:xfrm>
            <a:off x="29176981" y="6600825"/>
            <a:ext cx="11684000" cy="6451766"/>
          </a:xfrm>
          <a:prstGeom prst="rect">
            <a:avLst/>
          </a:prstGeom>
          <a:noFill/>
        </p:spPr>
        <p:txBody>
          <a:bodyPr wrap="square" rtlCol="1">
            <a:spAutoFit/>
          </a:bodyPr>
          <a:lstStyle/>
          <a:p>
            <a:r>
              <a:rPr lang="en-US" sz="3600" dirty="0"/>
              <a:t>The exact incidence of Frey's </a:t>
            </a:r>
            <a:r>
              <a:rPr lang="en-US" sz="3600" dirty="0" smtClean="0"/>
              <a:t>syndrome is </a:t>
            </a:r>
            <a:r>
              <a:rPr lang="en-US" sz="3600" dirty="0"/>
              <a:t>unknown</a:t>
            </a:r>
            <a:r>
              <a:rPr lang="en-US" sz="3600" dirty="0" smtClean="0"/>
              <a:t>.</a:t>
            </a:r>
          </a:p>
          <a:p>
            <a:r>
              <a:rPr lang="en-US" sz="3600" dirty="0" smtClean="0"/>
              <a:t> </a:t>
            </a:r>
            <a:r>
              <a:rPr lang="en-US" sz="3600" dirty="0"/>
              <a:t>The disorder most often occurs as a complication of the surgical removal of a parotid gland (</a:t>
            </a:r>
            <a:r>
              <a:rPr lang="en-US" sz="3600" dirty="0" err="1"/>
              <a:t>parotidectomy</a:t>
            </a:r>
            <a:r>
              <a:rPr lang="en-US" sz="3600" dirty="0" smtClean="0"/>
              <a:t>).</a:t>
            </a:r>
          </a:p>
          <a:p>
            <a:r>
              <a:rPr lang="en-US" sz="3600" dirty="0" smtClean="0"/>
              <a:t> </a:t>
            </a:r>
            <a:r>
              <a:rPr lang="en-US" sz="3600" dirty="0"/>
              <a:t>The percentage of individuals who develop Frey's </a:t>
            </a:r>
            <a:r>
              <a:rPr lang="en-US" sz="3600" dirty="0" smtClean="0"/>
              <a:t>syndrome after </a:t>
            </a:r>
            <a:r>
              <a:rPr lang="en-US" sz="3600" dirty="0"/>
              <a:t>a </a:t>
            </a:r>
            <a:r>
              <a:rPr lang="en-US" sz="3600" dirty="0" err="1"/>
              <a:t>parotidectomy</a:t>
            </a:r>
            <a:r>
              <a:rPr lang="en-US" sz="3600" dirty="0"/>
              <a:t> is controversial and reported estimates range from 30-50 percent. In follow-up examinations, approximately 15 percent of affected individuals rated their symptoms as severe. Frey's </a:t>
            </a:r>
            <a:r>
              <a:rPr lang="en-US" sz="3600" dirty="0" smtClean="0"/>
              <a:t>syndrome affects </a:t>
            </a:r>
            <a:r>
              <a:rPr lang="en-US" sz="3600" dirty="0"/>
              <a:t>males and females in equal numbers</a:t>
            </a:r>
            <a:r>
              <a:rPr lang="en-US" sz="3600" dirty="0" smtClean="0"/>
              <a:t>.(4) .</a:t>
            </a:r>
            <a:endParaRPr lang="en-US" sz="3600" dirty="0"/>
          </a:p>
          <a:p>
            <a:endParaRPr lang="en-US" dirty="0"/>
          </a:p>
        </p:txBody>
      </p:sp>
      <p:sp>
        <p:nvSpPr>
          <p:cNvPr id="23" name="Text Placeholder 6"/>
          <p:cNvSpPr txBox="1">
            <a:spLocks/>
          </p:cNvSpPr>
          <p:nvPr/>
        </p:nvSpPr>
        <p:spPr>
          <a:xfrm>
            <a:off x="28994100" y="4695825"/>
            <a:ext cx="13373100" cy="1771650"/>
          </a:xfrm>
          <a:prstGeom prst="rect">
            <a:avLst/>
          </a:prstGeom>
          <a:solidFill>
            <a:srgbClr val="1A4BA9"/>
          </a:solidFill>
          <a:ln>
            <a:solidFill>
              <a:srgbClr val="09306B"/>
            </a:solidFill>
          </a:ln>
          <a:effectLst>
            <a:softEdge rad="63500"/>
          </a:effectLst>
        </p:spPr>
        <p:txBody>
          <a:bodyPr vert="horz" lIns="193862" tIns="96932" rIns="193862" bIns="96932"/>
          <a:lstStyle>
            <a:lvl1pPr marL="0" indent="0" algn="l" defTabSz="4320227" rtl="0" eaLnBrk="1" latinLnBrk="0" hangingPunct="1">
              <a:spcBef>
                <a:spcPct val="20000"/>
              </a:spcBef>
              <a:buFont typeface="Arial" pitchFamily="34" charset="0"/>
              <a:buNone/>
              <a:defRPr sz="5100" b="1" kern="1200" baseline="0">
                <a:solidFill>
                  <a:schemeClr val="bg1"/>
                </a:solidFill>
                <a:latin typeface="Arial"/>
                <a:ea typeface="+mn-ea"/>
                <a:cs typeface="Arial"/>
              </a:defRPr>
            </a:lvl1pPr>
            <a:lvl2pPr marL="3510185" indent="-1350072" algn="l" defTabSz="4320227" rtl="0" eaLnBrk="1" latinLnBrk="0" hangingPunct="1">
              <a:spcBef>
                <a:spcPct val="20000"/>
              </a:spcBef>
              <a:buFont typeface="Arial" pitchFamily="34" charset="0"/>
              <a:buChar char="–"/>
              <a:defRPr sz="13200" kern="1200">
                <a:solidFill>
                  <a:schemeClr val="tx1"/>
                </a:solidFill>
                <a:latin typeface="+mn-lt"/>
                <a:ea typeface="+mn-ea"/>
                <a:cs typeface="+mn-cs"/>
              </a:defRPr>
            </a:lvl2pPr>
            <a:lvl3pPr marL="5400288" indent="-1080057" algn="l" defTabSz="4320227" rtl="0" eaLnBrk="1" latinLnBrk="0" hangingPunct="1">
              <a:spcBef>
                <a:spcPct val="20000"/>
              </a:spcBef>
              <a:buFont typeface="Arial" pitchFamily="34" charset="0"/>
              <a:buChar char="•"/>
              <a:defRPr sz="11200" kern="1200">
                <a:solidFill>
                  <a:schemeClr val="tx1"/>
                </a:solidFill>
                <a:latin typeface="+mn-lt"/>
                <a:ea typeface="+mn-ea"/>
                <a:cs typeface="+mn-cs"/>
              </a:defRPr>
            </a:lvl3pPr>
            <a:lvl4pPr marL="7560401" indent="-1080057" algn="l" defTabSz="4320227"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720515" indent="-1080057" algn="l" defTabSz="4320227"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1880628" indent="-1080057" algn="l" defTabSz="4320227"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040742" indent="-1080057" algn="l" defTabSz="4320227"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200859" indent="-1080057" algn="l" defTabSz="4320227"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360973" indent="-1080057" algn="l" defTabSz="4320227"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6000" dirty="0">
                <a:latin typeface="Arial Black" pitchFamily="34" charset="0"/>
              </a:rPr>
              <a:t>Affected populations</a:t>
            </a:r>
          </a:p>
        </p:txBody>
      </p:sp>
      <p:sp>
        <p:nvSpPr>
          <p:cNvPr id="15" name="مربع نص 14"/>
          <p:cNvSpPr txBox="1"/>
          <p:nvPr/>
        </p:nvSpPr>
        <p:spPr>
          <a:xfrm>
            <a:off x="850901" y="30756225"/>
            <a:ext cx="12293599" cy="461665"/>
          </a:xfrm>
          <a:prstGeom prst="rect">
            <a:avLst/>
          </a:prstGeom>
          <a:noFill/>
        </p:spPr>
        <p:txBody>
          <a:bodyPr wrap="square" rtlCol="1">
            <a:spAutoFit/>
          </a:bodyPr>
          <a:lstStyle/>
          <a:p>
            <a:r>
              <a:rPr lang="en-US" sz="2400" dirty="0"/>
              <a:t>Figure.1(Frey's </a:t>
            </a:r>
            <a:r>
              <a:rPr lang="en-US" sz="2400" dirty="0" smtClean="0"/>
              <a:t>syndrome erythema and sweating)</a:t>
            </a:r>
            <a:endParaRPr lang="ar-SA" sz="2400" dirty="0"/>
          </a:p>
        </p:txBody>
      </p:sp>
      <p:sp>
        <p:nvSpPr>
          <p:cNvPr id="27" name="مربع نص 26"/>
          <p:cNvSpPr txBox="1"/>
          <p:nvPr/>
        </p:nvSpPr>
        <p:spPr>
          <a:xfrm>
            <a:off x="15201900" y="30756225"/>
            <a:ext cx="8610600" cy="461665"/>
          </a:xfrm>
          <a:prstGeom prst="rect">
            <a:avLst/>
          </a:prstGeom>
          <a:noFill/>
        </p:spPr>
        <p:txBody>
          <a:bodyPr wrap="square" rtlCol="1">
            <a:spAutoFit/>
          </a:bodyPr>
          <a:lstStyle/>
          <a:p>
            <a:r>
              <a:rPr lang="en-US" sz="2400" dirty="0" smtClean="0"/>
              <a:t>Figure.2(iodine-starch test)</a:t>
            </a:r>
            <a:endParaRPr lang="ar-SA"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2937</TotalTime>
  <Words>660</Words>
  <Application>Microsoft Office PowerPoint</Application>
  <PresentationFormat>مخصص</PresentationFormat>
  <Paragraphs>29</Paragraphs>
  <Slides>1</Slides>
  <Notes>1</Notes>
  <HiddenSlides>0</HiddenSlides>
  <MMClips>0</MMClips>
  <ScaleCrop>false</ScaleCrop>
  <HeadingPairs>
    <vt:vector size="4" baseType="variant">
      <vt:variant>
        <vt:lpstr>نسق</vt:lpstr>
      </vt:variant>
      <vt:variant>
        <vt:i4>1</vt:i4>
      </vt:variant>
      <vt:variant>
        <vt:lpstr>عناوين الشرائح</vt:lpstr>
      </vt:variant>
      <vt:variant>
        <vt:i4>1</vt:i4>
      </vt:variant>
    </vt:vector>
  </HeadingPairs>
  <TitlesOfParts>
    <vt:vector size="2" baseType="lpstr">
      <vt:lpstr>Office Theme</vt:lpstr>
      <vt:lpstr>Frey's syndrome  Mohamed B Moaiter  2nd Year Dentistry  Faculty Of Basic Medical Sciense Libyan International Medical University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Daniel Viens</dc:creator>
  <cp:lastModifiedBy>win7</cp:lastModifiedBy>
  <cp:revision>52</cp:revision>
  <dcterms:created xsi:type="dcterms:W3CDTF">2013-01-28T22:40:39Z</dcterms:created>
  <dcterms:modified xsi:type="dcterms:W3CDTF">2018-12-21T09:11:59Z</dcterms:modified>
</cp:coreProperties>
</file>