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66" r:id="rId2"/>
    <p:sldMasterId id="2147483662" r:id="rId3"/>
  </p:sldMasterIdLst>
  <p:sldIdLst>
    <p:sldId id="256" r:id="rId4"/>
  </p:sldIdLst>
  <p:sldSz cx="40233600" cy="4023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72">
          <p15:clr>
            <a:srgbClr val="A4A3A4"/>
          </p15:clr>
        </p15:guide>
        <p15:guide id="2" pos="126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747" autoAdjust="0"/>
    <p:restoredTop sz="94660"/>
  </p:normalViewPr>
  <p:slideViewPr>
    <p:cSldViewPr snapToGrid="0">
      <p:cViewPr varScale="1">
        <p:scale>
          <a:sx n="13" d="100"/>
          <a:sy n="13" d="100"/>
        </p:scale>
        <p:origin x="2142" y="90"/>
      </p:cViewPr>
      <p:guideLst>
        <p:guide orient="horz" pos="12672"/>
        <p:guide pos="1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92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97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089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2A439ED-A85D-450F-8164-16AD6C4B9145}"/>
              </a:ext>
            </a:extLst>
          </p:cNvPr>
          <p:cNvSpPr/>
          <p:nvPr userDrawn="1"/>
        </p:nvSpPr>
        <p:spPr>
          <a:xfrm>
            <a:off x="0" y="0"/>
            <a:ext cx="40233600" cy="457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7982AF0-9FA7-4DAC-B1F8-C6D3622D1CEC}"/>
              </a:ext>
            </a:extLst>
          </p:cNvPr>
          <p:cNvSpPr/>
          <p:nvPr userDrawn="1"/>
        </p:nvSpPr>
        <p:spPr>
          <a:xfrm>
            <a:off x="0" y="36576000"/>
            <a:ext cx="40233600" cy="3657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5D89865-DFD1-4A5A-BFE0-6EEF0A7F3DD4}"/>
              </a:ext>
            </a:extLst>
          </p:cNvPr>
          <p:cNvSpPr/>
          <p:nvPr userDrawn="1"/>
        </p:nvSpPr>
        <p:spPr>
          <a:xfrm>
            <a:off x="0" y="14630400"/>
            <a:ext cx="13258800" cy="21945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46181CB-7913-491C-8876-3D0EA2B5E648}"/>
              </a:ext>
            </a:extLst>
          </p:cNvPr>
          <p:cNvSpPr/>
          <p:nvPr userDrawn="1"/>
        </p:nvSpPr>
        <p:spPr>
          <a:xfrm>
            <a:off x="13258800" y="14630400"/>
            <a:ext cx="13716000" cy="21945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515110B-5249-4028-839F-C2434A8CEB21}"/>
              </a:ext>
            </a:extLst>
          </p:cNvPr>
          <p:cNvSpPr/>
          <p:nvPr userDrawn="1"/>
        </p:nvSpPr>
        <p:spPr>
          <a:xfrm>
            <a:off x="26974800" y="14630400"/>
            <a:ext cx="13258800" cy="21945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D4C5F85-2B76-4210-8DA5-8B3A5990DFC8}"/>
              </a:ext>
            </a:extLst>
          </p:cNvPr>
          <p:cNvSpPr/>
          <p:nvPr userDrawn="1"/>
        </p:nvSpPr>
        <p:spPr>
          <a:xfrm>
            <a:off x="0" y="13716000"/>
            <a:ext cx="40233600" cy="9144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5A5D57C-4461-4189-B9B5-1AFE6A535ED4}"/>
              </a:ext>
            </a:extLst>
          </p:cNvPr>
          <p:cNvSpPr/>
          <p:nvPr userDrawn="1"/>
        </p:nvSpPr>
        <p:spPr>
          <a:xfrm>
            <a:off x="0" y="4572000"/>
            <a:ext cx="40233600" cy="9144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98E1038-1929-4DEB-AD20-AAF2405536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39928800"/>
            <a:ext cx="5297435" cy="18592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5B17C2EC-5038-4189-ABC1-8F58270BC908}"/>
              </a:ext>
            </a:extLst>
          </p:cNvPr>
          <p:cNvGrpSpPr/>
          <p:nvPr userDrawn="1"/>
        </p:nvGrpSpPr>
        <p:grpSpPr>
          <a:xfrm>
            <a:off x="41071800" y="0"/>
            <a:ext cx="11734800" cy="40233600"/>
            <a:chOff x="41071800" y="0"/>
            <a:chExt cx="11734800" cy="40233600"/>
          </a:xfrm>
        </p:grpSpPr>
        <p:sp>
          <p:nvSpPr>
            <p:cNvPr id="16" name="Instructions">
              <a:extLst>
                <a:ext uri="{FF2B5EF4-FFF2-40B4-BE49-F238E27FC236}">
                  <a16:creationId xmlns="" xmlns:a16="http://schemas.microsoft.com/office/drawing/2014/main" id="{92C6E426-1DD2-416D-AC55-69A32AD54077}"/>
                </a:ext>
              </a:extLst>
            </p:cNvPr>
            <p:cNvSpPr/>
            <p:nvPr userDrawn="1"/>
          </p:nvSpPr>
          <p:spPr>
            <a:xfrm>
              <a:off x="41071800" y="0"/>
              <a:ext cx="11734800" cy="40233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28600" tIns="228600" rIns="228600" bIns="228600" rtlCol="0" anchor="t"/>
            <a:lstStyle>
              <a:defPPr>
                <a:defRPr lang="en-US"/>
              </a:defPPr>
              <a:lvl1pPr marL="0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843430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3686861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5530291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7373722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9217152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1060582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2904013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4747443" algn="l" defTabSz="3686861" rtl="0" eaLnBrk="1" latinLnBrk="0" hangingPunct="1">
                <a:defRPr sz="7258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spcBef>
                  <a:spcPts val="0"/>
                </a:spcBef>
                <a:spcAft>
                  <a:spcPts val="2200"/>
                </a:spcAft>
              </a:pPr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Change</a:t>
              </a:r>
              <a:r>
                <a:rPr lang="en-US" sz="88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Color Theme</a:t>
              </a:r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:</a:t>
              </a:r>
              <a:endParaRPr sz="88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r>
                <a:rPr lang="en-US" sz="600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This template is designed to use the built-in color themes in</a:t>
              </a: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the newer versions of PowerPoint.</a:t>
              </a: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To change the color theme, select the </a:t>
              </a:r>
              <a:r>
                <a:rPr lang="en-US" sz="6000" b="1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Design</a:t>
              </a: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tab, then select the </a:t>
              </a:r>
              <a:r>
                <a:rPr lang="en-US" sz="6000" b="1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Colors</a:t>
              </a: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drop-down list.</a:t>
              </a: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The default color theme for this template is “Office”, so you can always return to that after trying some of the alternatives.</a:t>
              </a: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r>
                <a:rPr lang="en-US" sz="880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Printing Your Poster:</a:t>
              </a: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r>
                <a:rPr lang="en-US" sz="600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Once your poster file is ready, visit</a:t>
              </a: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</a:t>
              </a:r>
              <a:r>
                <a:rPr lang="en-US" sz="6000" b="1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www.genigraphics.com</a:t>
              </a: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 to order a high-quality, affordable poster print. Every order receives a free design review and we can deliver as fast as next business day within the US and Canada. </a:t>
              </a:r>
            </a:p>
            <a:p>
              <a:pPr lvl="0">
                <a:spcBef>
                  <a:spcPts val="0"/>
                </a:spcBef>
                <a:spcAft>
                  <a:spcPts val="2200"/>
                </a:spcAft>
              </a:pP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Genigraphics® has been producing output from PowerPoint® longer than anyone in the industry; dating back to when we helped Microsoft® design the PowerPoint® software. </a:t>
              </a:r>
            </a:p>
            <a:p>
              <a:pPr lvl="0">
                <a:spcBef>
                  <a:spcPts val="0"/>
                </a:spcBef>
                <a:spcAft>
                  <a:spcPts val="0"/>
                </a:spcAft>
              </a:pPr>
              <a:endPara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endParaRPr>
            </a:p>
            <a:p>
              <a:pPr lvl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US and Canada:  1-800-790-4001</a:t>
              </a:r>
              <a:b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</a:br>
              <a:r>
                <a:rPr lang="en-US" sz="6000" baseline="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Email: info@genigraphics.com</a:t>
              </a:r>
            </a:p>
            <a:p>
              <a:pPr lvl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440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/>
              </a:r>
              <a:br>
                <a:rPr lang="en-US" sz="440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</a:br>
              <a:r>
                <a:rPr lang="en-US" sz="4400" dirty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  <a:cs typeface="Calibri" panose="020F0502020204030204" pitchFamily="34" charset="0"/>
                </a:rPr>
                <a:t>[This sidebar area does not print.]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5B9D3F4F-1BEC-4CFA-AE59-1F056773BB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82964" y="8488585"/>
              <a:ext cx="10912472" cy="9393016"/>
            </a:xfrm>
            <a:prstGeom prst="rect">
              <a:avLst/>
            </a:prstGeom>
          </p:spPr>
        </p:pic>
      </p:grpSp>
      <p:sp>
        <p:nvSpPr>
          <p:cNvPr id="15" name="Instructions">
            <a:extLst>
              <a:ext uri="{FF2B5EF4-FFF2-40B4-BE49-F238E27FC236}">
                <a16:creationId xmlns="" xmlns:a16="http://schemas.microsoft.com/office/drawing/2014/main" id="{E2926F8A-3766-4C03-9F72-D59D3A1DD6DD}"/>
              </a:ext>
            </a:extLst>
          </p:cNvPr>
          <p:cNvSpPr/>
          <p:nvPr userDrawn="1"/>
        </p:nvSpPr>
        <p:spPr>
          <a:xfrm>
            <a:off x="-12573000" y="0"/>
            <a:ext cx="11734800" cy="40233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9535" tIns="209535" rIns="209535" bIns="209535" rtlCol="0" anchor="t"/>
          <a:lstStyle>
            <a:defPPr>
              <a:defRPr lang="en-US"/>
            </a:defPPr>
            <a:lvl1pPr marL="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84343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68686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53029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37372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21715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06058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90401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74744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Poster Print Size:</a:t>
            </a:r>
            <a:endParaRPr sz="88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This poster template is 44” high by 44” wide. It can be used to print any poster with a 1:1 aspect ratio.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Replace the QR Code with a link to your complete research paper. We prefer: https://www.qrstuff.com</a:t>
            </a:r>
            <a:b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6000" b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(Genigraphics has no relationship)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aseline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Always check the specific poster requirements with your conference organizer to confirm if this type of poster design is allowed.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Multiple Layouts: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Use the </a:t>
            </a: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Layout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dropdown to choose between one, two, or three content sections.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88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Image</a:t>
            </a:r>
            <a:r>
              <a:rPr lang="en-US" sz="8800" baseline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Quality</a:t>
            </a: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: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You can place digital photos or logo art in your poster file by selecting the </a:t>
            </a: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Insert, Picture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command, or by using standard copy &amp; paste. For best results, all graphic elements should be at least </a:t>
            </a: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150-200 pixels per inch in their final printed size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. For instance, a 1600 x 1200 pixel</a:t>
            </a:r>
            <a:r>
              <a:rPr lang="en-US" sz="6000" baseline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photo will usually look fine up to 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8“-10” wide on your printed poster.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To preview the print quality of images, select a magnification of 100% when previewing your poster. This will give you a good idea of what it will look like in print. </a:t>
            </a:r>
          </a:p>
          <a:p>
            <a:pPr lvl="0" algn="ctr">
              <a:spcBef>
                <a:spcPts val="0"/>
              </a:spcBef>
              <a:spcAft>
                <a:spcPts val="2200"/>
              </a:spcAft>
            </a:pPr>
            <a:r>
              <a:rPr lang="en-US" sz="44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/>
            </a:r>
            <a:br>
              <a:rPr lang="en-US" sz="44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44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[This sidebar area does not print.]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C2C23B17-7355-4C95-B2C1-96A2F6CE9022}"/>
              </a:ext>
            </a:extLst>
          </p:cNvPr>
          <p:cNvGrpSpPr/>
          <p:nvPr userDrawn="1"/>
        </p:nvGrpSpPr>
        <p:grpSpPr>
          <a:xfrm>
            <a:off x="-12046792" y="16988589"/>
            <a:ext cx="10473836" cy="5197643"/>
            <a:chOff x="-12046792" y="16603579"/>
            <a:chExt cx="10473836" cy="5197643"/>
          </a:xfrm>
        </p:grpSpPr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3B6BF48E-544D-4A7B-A644-4278E7EDBA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-12046792" y="17228826"/>
              <a:ext cx="10473836" cy="4572396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sp>
          <p:nvSpPr>
            <p:cNvPr id="2" name="Arrow: Down 1">
              <a:extLst>
                <a:ext uri="{FF2B5EF4-FFF2-40B4-BE49-F238E27FC236}">
                  <a16:creationId xmlns="" xmlns:a16="http://schemas.microsoft.com/office/drawing/2014/main" id="{9CA4D960-11B4-4079-9FB8-01FE589B1C69}"/>
                </a:ext>
              </a:extLst>
            </p:cNvPr>
            <p:cNvSpPr/>
            <p:nvPr userDrawn="1"/>
          </p:nvSpPr>
          <p:spPr>
            <a:xfrm>
              <a:off x="-3801979" y="16603579"/>
              <a:ext cx="818147" cy="1732547"/>
            </a:xfrm>
            <a:prstGeom prst="down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2364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5D89865-DFD1-4A5A-BFE0-6EEF0A7F3DD4}"/>
              </a:ext>
            </a:extLst>
          </p:cNvPr>
          <p:cNvSpPr/>
          <p:nvPr userDrawn="1"/>
        </p:nvSpPr>
        <p:spPr>
          <a:xfrm>
            <a:off x="0" y="14630400"/>
            <a:ext cx="26974800" cy="21945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46181CB-7913-491C-8876-3D0EA2B5E648}"/>
              </a:ext>
            </a:extLst>
          </p:cNvPr>
          <p:cNvSpPr/>
          <p:nvPr userDrawn="1"/>
        </p:nvSpPr>
        <p:spPr>
          <a:xfrm>
            <a:off x="26974800" y="14630400"/>
            <a:ext cx="13258800" cy="21945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2A439ED-A85D-450F-8164-16AD6C4B9145}"/>
              </a:ext>
            </a:extLst>
          </p:cNvPr>
          <p:cNvSpPr/>
          <p:nvPr userDrawn="1"/>
        </p:nvSpPr>
        <p:spPr>
          <a:xfrm>
            <a:off x="0" y="0"/>
            <a:ext cx="40233600" cy="457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7982AF0-9FA7-4DAC-B1F8-C6D3622D1CEC}"/>
              </a:ext>
            </a:extLst>
          </p:cNvPr>
          <p:cNvSpPr/>
          <p:nvPr userDrawn="1"/>
        </p:nvSpPr>
        <p:spPr>
          <a:xfrm>
            <a:off x="0" y="36576000"/>
            <a:ext cx="40233600" cy="3657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D4C5F85-2B76-4210-8DA5-8B3A5990DFC8}"/>
              </a:ext>
            </a:extLst>
          </p:cNvPr>
          <p:cNvSpPr/>
          <p:nvPr userDrawn="1"/>
        </p:nvSpPr>
        <p:spPr>
          <a:xfrm>
            <a:off x="0" y="288036000"/>
            <a:ext cx="40233600" cy="9144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5A5D57C-4461-4189-B9B5-1AFE6A535ED4}"/>
              </a:ext>
            </a:extLst>
          </p:cNvPr>
          <p:cNvSpPr/>
          <p:nvPr userDrawn="1"/>
        </p:nvSpPr>
        <p:spPr>
          <a:xfrm>
            <a:off x="0" y="4572000"/>
            <a:ext cx="40233600" cy="9144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98E1038-1929-4DEB-AD20-AAF2405536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39928800"/>
            <a:ext cx="5297435" cy="185928"/>
          </a:xfrm>
          <a:prstGeom prst="rect">
            <a:avLst/>
          </a:prstGeom>
        </p:spPr>
      </p:pic>
      <p:sp>
        <p:nvSpPr>
          <p:cNvPr id="16" name="Instructions">
            <a:extLst>
              <a:ext uri="{FF2B5EF4-FFF2-40B4-BE49-F238E27FC236}">
                <a16:creationId xmlns="" xmlns:a16="http://schemas.microsoft.com/office/drawing/2014/main" id="{92C6E426-1DD2-416D-AC55-69A32AD54077}"/>
              </a:ext>
            </a:extLst>
          </p:cNvPr>
          <p:cNvSpPr/>
          <p:nvPr userDrawn="1"/>
        </p:nvSpPr>
        <p:spPr>
          <a:xfrm>
            <a:off x="41071800" y="0"/>
            <a:ext cx="11734800" cy="40233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0" tIns="228600" rIns="228600" bIns="228600" rtlCol="0" anchor="t"/>
          <a:lstStyle>
            <a:defPPr>
              <a:defRPr lang="en-US"/>
            </a:defPPr>
            <a:lvl1pPr marL="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84343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68686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53029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37372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21715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06058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90401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74744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Change</a:t>
            </a:r>
            <a:r>
              <a:rPr lang="en-US" sz="88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Color Theme</a:t>
            </a:r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:</a:t>
            </a:r>
            <a:endParaRPr sz="88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This template is designed to use the built-in color themes in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the newer versions of PowerPoint.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To change the color theme, select the </a:t>
            </a:r>
            <a:r>
              <a:rPr lang="en-US" sz="6000" b="1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Design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tab, then select the </a:t>
            </a:r>
            <a:r>
              <a:rPr lang="en-US" sz="6000" b="1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Colors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drop-down list.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The default color theme for this template is “Office”, so you can always return to that after trying some of the alternatives.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Printing Your Poster: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Once your poster file is ready, visit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lang="en-US" sz="6000" b="1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www.genigraphics.com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to order a high-quality, affordable poster print. Every order receives a free design review and we can deliver as fast as next business day within the US and Canada. 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Genigraphics® has been producing output from PowerPoint® longer than anyone in the industry; dating back to when we helped Microsoft® design the PowerPoint® software. 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US and Canada:  1-800-790-4001</a:t>
            </a:r>
            <a:b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Email: info@genigraphics.com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/>
            </a:r>
            <a:br>
              <a:rPr lang="en-US" sz="4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[This sidebar area does not print.]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5B9D3F4F-1BEC-4CFA-AE59-1F056773BB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2964" y="8488585"/>
            <a:ext cx="10912472" cy="939301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B0362F5-29B7-478D-8285-E1AF0101F14D}"/>
              </a:ext>
            </a:extLst>
          </p:cNvPr>
          <p:cNvSpPr/>
          <p:nvPr userDrawn="1"/>
        </p:nvSpPr>
        <p:spPr>
          <a:xfrm>
            <a:off x="0" y="13716000"/>
            <a:ext cx="40233600" cy="9144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Instructions">
            <a:extLst>
              <a:ext uri="{FF2B5EF4-FFF2-40B4-BE49-F238E27FC236}">
                <a16:creationId xmlns="" xmlns:a16="http://schemas.microsoft.com/office/drawing/2014/main" id="{8BA651DF-DA69-41DE-B9C3-D53B26D1F1E0}"/>
              </a:ext>
            </a:extLst>
          </p:cNvPr>
          <p:cNvSpPr/>
          <p:nvPr userDrawn="1"/>
        </p:nvSpPr>
        <p:spPr>
          <a:xfrm>
            <a:off x="-12573000" y="0"/>
            <a:ext cx="11734800" cy="40233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9535" tIns="209535" rIns="209535" bIns="209535" rtlCol="0" anchor="t"/>
          <a:lstStyle>
            <a:defPPr>
              <a:defRPr lang="en-US"/>
            </a:defPPr>
            <a:lvl1pPr marL="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84343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68686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53029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37372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21715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06058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90401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74744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Poster Print Size:</a:t>
            </a:r>
            <a:endParaRPr sz="88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This poster template is 44” high by 44” wide. It can be used to print any poster with a 1:1 aspect ratio.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Replace the QR Code with a link to your complete research paper. We prefer: https://www.qrstuff.com</a:t>
            </a:r>
            <a:b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6000" b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(Genigraphics has no relationship)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aseline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Always check the specific poster requirements with your conference organizer to confirm if this type of poster design is allowed.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Multiple Layouts: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Use the </a:t>
            </a: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Layout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dropdown to choose between one, two, or three content sections.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88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Image</a:t>
            </a:r>
            <a:r>
              <a:rPr lang="en-US" sz="8800" baseline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Quality</a:t>
            </a: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: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You can place digital photos or logo art in your poster file by selecting the </a:t>
            </a: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Insert, Picture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command, or by using standard copy &amp; paste. For best results, all graphic elements should be at least </a:t>
            </a: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150-200 pixels per inch in their final printed size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. For instance, a 1600 x 1200 pixel</a:t>
            </a:r>
            <a:r>
              <a:rPr lang="en-US" sz="6000" baseline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photo will usually look fine up to 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8“-10” wide on your printed poster.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To preview the print quality of images, select a magnification of 100% when previewing your poster. This will give you a good idea of what it will look like in print. </a:t>
            </a:r>
          </a:p>
          <a:p>
            <a:pPr lvl="0" algn="ctr">
              <a:spcBef>
                <a:spcPts val="0"/>
              </a:spcBef>
              <a:spcAft>
                <a:spcPts val="2200"/>
              </a:spcAft>
            </a:pPr>
            <a:r>
              <a:rPr lang="en-US" sz="44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/>
            </a:r>
            <a:br>
              <a:rPr lang="en-US" sz="44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44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[This sidebar area does not print.]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08DCB403-D414-41E3-A1F6-C198DCD63A5B}"/>
              </a:ext>
            </a:extLst>
          </p:cNvPr>
          <p:cNvGrpSpPr/>
          <p:nvPr userDrawn="1"/>
        </p:nvGrpSpPr>
        <p:grpSpPr>
          <a:xfrm>
            <a:off x="-12046792" y="16988589"/>
            <a:ext cx="10473836" cy="5197643"/>
            <a:chOff x="-12046792" y="16603579"/>
            <a:chExt cx="10473836" cy="5197643"/>
          </a:xfrm>
        </p:grpSpPr>
        <p:pic>
          <p:nvPicPr>
            <p:cNvPr id="28" name="Picture 27">
              <a:extLst>
                <a:ext uri="{FF2B5EF4-FFF2-40B4-BE49-F238E27FC236}">
                  <a16:creationId xmlns="" xmlns:a16="http://schemas.microsoft.com/office/drawing/2014/main" id="{25469BD4-E72B-476B-BDC8-3CE143520E5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-12046792" y="17228826"/>
              <a:ext cx="10473836" cy="4572396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sp>
          <p:nvSpPr>
            <p:cNvPr id="29" name="Arrow: Down 28">
              <a:extLst>
                <a:ext uri="{FF2B5EF4-FFF2-40B4-BE49-F238E27FC236}">
                  <a16:creationId xmlns="" xmlns:a16="http://schemas.microsoft.com/office/drawing/2014/main" id="{BE419426-A743-4FA6-93F6-9D77D99BCA89}"/>
                </a:ext>
              </a:extLst>
            </p:cNvPr>
            <p:cNvSpPr/>
            <p:nvPr userDrawn="1"/>
          </p:nvSpPr>
          <p:spPr>
            <a:xfrm>
              <a:off x="-3801979" y="16603579"/>
              <a:ext cx="818147" cy="1732547"/>
            </a:xfrm>
            <a:prstGeom prst="down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6715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2A439ED-A85D-450F-8164-16AD6C4B9145}"/>
              </a:ext>
            </a:extLst>
          </p:cNvPr>
          <p:cNvSpPr/>
          <p:nvPr userDrawn="1"/>
        </p:nvSpPr>
        <p:spPr>
          <a:xfrm>
            <a:off x="0" y="0"/>
            <a:ext cx="40233600" cy="457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7982AF0-9FA7-4DAC-B1F8-C6D3622D1CEC}"/>
              </a:ext>
            </a:extLst>
          </p:cNvPr>
          <p:cNvSpPr/>
          <p:nvPr userDrawn="1"/>
        </p:nvSpPr>
        <p:spPr>
          <a:xfrm>
            <a:off x="0" y="36576000"/>
            <a:ext cx="40233600" cy="3657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5D89865-DFD1-4A5A-BFE0-6EEF0A7F3DD4}"/>
              </a:ext>
            </a:extLst>
          </p:cNvPr>
          <p:cNvSpPr/>
          <p:nvPr userDrawn="1"/>
        </p:nvSpPr>
        <p:spPr>
          <a:xfrm>
            <a:off x="0" y="14630400"/>
            <a:ext cx="40233599" cy="21945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2D4C5F85-2B76-4210-8DA5-8B3A5990DFC8}"/>
              </a:ext>
            </a:extLst>
          </p:cNvPr>
          <p:cNvSpPr/>
          <p:nvPr userDrawn="1"/>
        </p:nvSpPr>
        <p:spPr>
          <a:xfrm>
            <a:off x="0" y="13716000"/>
            <a:ext cx="40233600" cy="9144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5A5D57C-4461-4189-B9B5-1AFE6A535ED4}"/>
              </a:ext>
            </a:extLst>
          </p:cNvPr>
          <p:cNvSpPr/>
          <p:nvPr userDrawn="1"/>
        </p:nvSpPr>
        <p:spPr>
          <a:xfrm>
            <a:off x="0" y="4572000"/>
            <a:ext cx="40233600" cy="9144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98E1038-1929-4DEB-AD20-AAF2405536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39928800"/>
            <a:ext cx="5297435" cy="185928"/>
          </a:xfrm>
          <a:prstGeom prst="rect">
            <a:avLst/>
          </a:prstGeom>
        </p:spPr>
      </p:pic>
      <p:sp>
        <p:nvSpPr>
          <p:cNvPr id="16" name="Instructions">
            <a:extLst>
              <a:ext uri="{FF2B5EF4-FFF2-40B4-BE49-F238E27FC236}">
                <a16:creationId xmlns="" xmlns:a16="http://schemas.microsoft.com/office/drawing/2014/main" id="{92C6E426-1DD2-416D-AC55-69A32AD54077}"/>
              </a:ext>
            </a:extLst>
          </p:cNvPr>
          <p:cNvSpPr/>
          <p:nvPr userDrawn="1"/>
        </p:nvSpPr>
        <p:spPr>
          <a:xfrm>
            <a:off x="41071800" y="0"/>
            <a:ext cx="11734800" cy="40233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0" tIns="228600" rIns="228600" bIns="228600" rtlCol="0" anchor="t"/>
          <a:lstStyle>
            <a:defPPr>
              <a:defRPr lang="en-US"/>
            </a:defPPr>
            <a:lvl1pPr marL="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84343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68686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53029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37372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21715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06058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90401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74744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Change</a:t>
            </a:r>
            <a:r>
              <a:rPr lang="en-US" sz="88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Color Theme</a:t>
            </a:r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:</a:t>
            </a:r>
            <a:endParaRPr sz="88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This template is designed to use the built-in color themes in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the newer versions of PowerPoint.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To change the color theme, select the </a:t>
            </a:r>
            <a:r>
              <a:rPr lang="en-US" sz="6000" b="1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Design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tab, then select the </a:t>
            </a:r>
            <a:r>
              <a:rPr lang="en-US" sz="6000" b="1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Colors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drop-down list.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The default color theme for this template is “Office”, so you can always return to that after trying some of the alternatives.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Printing Your Poster: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Once your poster file is ready, visit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</a:t>
            </a:r>
            <a:r>
              <a:rPr lang="en-US" sz="6000" b="1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www.genigraphics.com</a:t>
            </a: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 to order a high-quality, affordable poster print. Every order receives a free design review and we can deliver as fast as next business day within the US and Canada. 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Genigraphics® has been producing output from PowerPoint® longer than anyone in the industry; dating back to when we helped Microsoft® design the PowerPoint® software. 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-US" sz="6000" baseline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US and Canada:  1-800-790-4001</a:t>
            </a:r>
            <a:b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6000" baseline="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Email: info@genigraphics.com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/>
            </a:r>
            <a:br>
              <a:rPr lang="en-US" sz="4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anose="020F0502020204030204" pitchFamily="34" charset="0"/>
              </a:rPr>
              <a:t>[This sidebar area does not print.]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5B9D3F4F-1BEC-4CFA-AE59-1F056773BB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2964" y="8488585"/>
            <a:ext cx="10912472" cy="9393016"/>
          </a:xfrm>
          <a:prstGeom prst="rect">
            <a:avLst/>
          </a:prstGeom>
        </p:spPr>
      </p:pic>
      <p:sp>
        <p:nvSpPr>
          <p:cNvPr id="24" name="Instructions">
            <a:extLst>
              <a:ext uri="{FF2B5EF4-FFF2-40B4-BE49-F238E27FC236}">
                <a16:creationId xmlns="" xmlns:a16="http://schemas.microsoft.com/office/drawing/2014/main" id="{BF2CAB13-A248-4B1F-8EA4-E784EB0CD9BF}"/>
              </a:ext>
            </a:extLst>
          </p:cNvPr>
          <p:cNvSpPr/>
          <p:nvPr userDrawn="1"/>
        </p:nvSpPr>
        <p:spPr>
          <a:xfrm>
            <a:off x="-12573000" y="0"/>
            <a:ext cx="11734800" cy="40233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9535" tIns="209535" rIns="209535" bIns="209535" rtlCol="0" anchor="t"/>
          <a:lstStyle>
            <a:defPPr>
              <a:defRPr lang="en-US"/>
            </a:defPPr>
            <a:lvl1pPr marL="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843430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68686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530291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37372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21715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060582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90401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747443" algn="l" defTabSz="3686861" rtl="0" eaLnBrk="1" latinLnBrk="0" hangingPunct="1">
              <a:defRPr sz="7258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Poster Print Size:</a:t>
            </a:r>
            <a:endParaRPr sz="88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This poster template is 44” high by 44” wide. It can be used to print any poster with a 1:1 aspect ratio.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Replace the QR Code with a link to your complete research paper. We prefer: https://www.qrstuff.com</a:t>
            </a:r>
            <a:b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6000" b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(Genigraphics has no relationship)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baseline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Always check the specific poster requirements with your conference organizer to confirm if this type of poster design is allowed.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Multiple Layouts: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Use the </a:t>
            </a: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Layout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dropdown to choose between one, two, or three content sections.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60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endParaRPr lang="en-US" sz="8800" dirty="0">
              <a:solidFill>
                <a:srgbClr val="7F7F7F"/>
              </a:solidFill>
              <a:latin typeface="Calibri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Image</a:t>
            </a:r>
            <a:r>
              <a:rPr lang="en-US" sz="8800" baseline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Quality</a:t>
            </a:r>
            <a:r>
              <a:rPr lang="en-US" sz="88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: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You can place digital photos or logo art in your poster file by selecting the </a:t>
            </a: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Insert, Picture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command, or by using standard copy &amp; paste. For best results, all graphic elements should be at least </a:t>
            </a:r>
            <a:r>
              <a:rPr lang="en-US" sz="6000" b="1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150-200 pixels per inch in their final printed size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. For instance, a 1600 x 1200 pixel</a:t>
            </a:r>
            <a:r>
              <a:rPr lang="en-US" sz="6000" baseline="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 photo will usually look fine up to </a:t>
            </a: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8“-10” wide on your printed poster.</a:t>
            </a:r>
          </a:p>
          <a:p>
            <a:pPr lvl="0">
              <a:spcBef>
                <a:spcPts val="0"/>
              </a:spcBef>
              <a:spcAft>
                <a:spcPts val="2200"/>
              </a:spcAft>
            </a:pPr>
            <a:r>
              <a:rPr lang="en-US" sz="60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To preview the print quality of images, select a magnification of 100% when previewing your poster. This will give you a good idea of what it will look like in print. </a:t>
            </a:r>
          </a:p>
          <a:p>
            <a:pPr lvl="0" algn="ctr">
              <a:spcBef>
                <a:spcPts val="0"/>
              </a:spcBef>
              <a:spcAft>
                <a:spcPts val="2200"/>
              </a:spcAft>
            </a:pPr>
            <a:r>
              <a:rPr lang="en-US" sz="44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/>
            </a:r>
            <a:br>
              <a:rPr lang="en-US" sz="44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</a:br>
            <a:r>
              <a:rPr lang="en-US" sz="4400" dirty="0">
                <a:solidFill>
                  <a:srgbClr val="7F7F7F"/>
                </a:solidFill>
                <a:latin typeface="Calibri" pitchFamily="34" charset="0"/>
                <a:cs typeface="Calibri" panose="020F0502020204030204" pitchFamily="34" charset="0"/>
              </a:rPr>
              <a:t>[This sidebar area does not print.]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C7637034-660E-4C4E-BE2D-1283BEAA23ED}"/>
              </a:ext>
            </a:extLst>
          </p:cNvPr>
          <p:cNvGrpSpPr/>
          <p:nvPr userDrawn="1"/>
        </p:nvGrpSpPr>
        <p:grpSpPr>
          <a:xfrm>
            <a:off x="-12046792" y="16988589"/>
            <a:ext cx="10473836" cy="5197643"/>
            <a:chOff x="-12046792" y="16603579"/>
            <a:chExt cx="10473836" cy="5197643"/>
          </a:xfrm>
        </p:grpSpPr>
        <p:pic>
          <p:nvPicPr>
            <p:cNvPr id="26" name="Picture 25">
              <a:extLst>
                <a:ext uri="{FF2B5EF4-FFF2-40B4-BE49-F238E27FC236}">
                  <a16:creationId xmlns="" xmlns:a16="http://schemas.microsoft.com/office/drawing/2014/main" id="{DB63710D-20E1-456C-BA12-4BEB023E24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-12046792" y="17228826"/>
              <a:ext cx="10473836" cy="4572396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sp>
          <p:nvSpPr>
            <p:cNvPr id="27" name="Arrow: Down 26">
              <a:extLst>
                <a:ext uri="{FF2B5EF4-FFF2-40B4-BE49-F238E27FC236}">
                  <a16:creationId xmlns="" xmlns:a16="http://schemas.microsoft.com/office/drawing/2014/main" id="{30E7CD74-4C68-4BB2-AC4E-A4B46A6979E4}"/>
                </a:ext>
              </a:extLst>
            </p:cNvPr>
            <p:cNvSpPr/>
            <p:nvPr userDrawn="1"/>
          </p:nvSpPr>
          <p:spPr>
            <a:xfrm>
              <a:off x="-3801979" y="16603579"/>
              <a:ext cx="818147" cy="1732547"/>
            </a:xfrm>
            <a:prstGeom prst="down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84943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yoclinic.org/diseases-conditions/ovarian-cysts/symptoms-causes/syc-20353405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www.womenshealth.gov/a-z-topics/ovarian-cyst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tmonline.org/arts/ovcyst.htm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C5F4FC-7724-4879-8ED0-A43E8415E6DF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953000" y="89893"/>
            <a:ext cx="29794200" cy="4572000"/>
          </a:xfrm>
          <a:prstGeom prst="rect">
            <a:avLst/>
          </a:prstGeom>
        </p:spPr>
        <p:txBody>
          <a:bodyPr lIns="731520" tIns="731520" bIns="731520" anchor="ctr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4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Franklin Gothic Medium Cond" panose="020B0606030402020204" pitchFamily="34" charset="0"/>
              </a:rPr>
              <a:t>Libyan International Medical University</a:t>
            </a:r>
            <a:endParaRPr lang="en-US" sz="14400" dirty="0">
              <a:solidFill>
                <a:schemeClr val="accent4">
                  <a:lumMod val="20000"/>
                  <a:lumOff val="80000"/>
                </a:schemeClr>
              </a:solidFill>
              <a:latin typeface="Franklin Gothic Medium Cond" panose="020B06060304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BEFB38A5-7C02-4914-8E77-4FC65FAD1A97}"/>
              </a:ext>
            </a:extLst>
          </p:cNvPr>
          <p:cNvSpPr txBox="1">
            <a:spLocks/>
          </p:cNvSpPr>
          <p:nvPr/>
        </p:nvSpPr>
        <p:spPr>
          <a:xfrm>
            <a:off x="0" y="5486400"/>
            <a:ext cx="40233599" cy="8229600"/>
          </a:xfrm>
          <a:prstGeom prst="rect">
            <a:avLst/>
          </a:prstGeom>
        </p:spPr>
        <p:txBody>
          <a:bodyPr lIns="914400" tIns="914400" rIns="914400" bIns="914400" anchor="ctr">
            <a:normAutofit fontScale="90000" lnSpcReduction="10000"/>
          </a:bodyPr>
          <a:lstStyle>
            <a:lvl1pPr algn="l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3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95000"/>
              </a:lnSpc>
            </a:pPr>
            <a:r>
              <a:rPr lang="en-US" sz="20700" dirty="0" smtClean="0">
                <a:solidFill>
                  <a:schemeClr val="tx2"/>
                </a:solidFill>
                <a:latin typeface="Franklin Gothic Medium Cond" panose="020B0606030402020204" pitchFamily="34" charset="0"/>
              </a:rPr>
              <a:t>Treating Ovarian Cyst With Chinese Herbs</a:t>
            </a:r>
          </a:p>
          <a:p>
            <a:pPr algn="ctr">
              <a:lnSpc>
                <a:spcPct val="95000"/>
              </a:lnSpc>
            </a:pPr>
            <a:r>
              <a:rPr lang="en-US" sz="14400" dirty="0" smtClean="0">
                <a:solidFill>
                  <a:schemeClr val="tx2"/>
                </a:solidFill>
                <a:latin typeface="Franklin Gothic Medium Cond" panose="020B0606030402020204" pitchFamily="34" charset="0"/>
              </a:rPr>
              <a:t>Aya  R.  </a:t>
            </a:r>
            <a:r>
              <a:rPr lang="en-US" sz="14400" smtClean="0">
                <a:solidFill>
                  <a:schemeClr val="tx2"/>
                </a:solidFill>
                <a:latin typeface="Franklin Gothic Medium Cond" panose="020B0606030402020204" pitchFamily="34" charset="0"/>
              </a:rPr>
              <a:t>Roaeid </a:t>
            </a:r>
            <a:r>
              <a:rPr lang="en-US" sz="14400" smtClean="0">
                <a:solidFill>
                  <a:schemeClr val="tx2"/>
                </a:solidFill>
                <a:latin typeface="Franklin Gothic Medium Cond" panose="020B0606030402020204" pitchFamily="34" charset="0"/>
              </a:rPr>
              <a:t>:1211</a:t>
            </a:r>
            <a:endParaRPr lang="en-US" sz="14400" dirty="0" smtClean="0">
              <a:solidFill>
                <a:schemeClr val="tx2"/>
              </a:solidFill>
              <a:latin typeface="Franklin Gothic Medium Cond" panose="020B0606030402020204" pitchFamily="34" charset="0"/>
            </a:endParaRPr>
          </a:p>
          <a:p>
            <a:pPr algn="ctr">
              <a:lnSpc>
                <a:spcPct val="95000"/>
              </a:lnSpc>
            </a:pPr>
            <a:r>
              <a:rPr lang="en-US" sz="14400" dirty="0" smtClean="0">
                <a:solidFill>
                  <a:schemeClr val="tx2"/>
                </a:solidFill>
                <a:latin typeface="Franklin Gothic Medium Cond" panose="020B0606030402020204" pitchFamily="34" charset="0"/>
              </a:rPr>
              <a:t>5</a:t>
            </a:r>
            <a:r>
              <a:rPr lang="en-US" sz="14400" baseline="30000" dirty="0" smtClean="0">
                <a:solidFill>
                  <a:schemeClr val="tx2"/>
                </a:solidFill>
                <a:latin typeface="Franklin Gothic Medium Cond" panose="020B0606030402020204" pitchFamily="34" charset="0"/>
              </a:rPr>
              <a:t>th</a:t>
            </a:r>
            <a:r>
              <a:rPr lang="en-US" sz="14400" dirty="0" smtClean="0">
                <a:solidFill>
                  <a:schemeClr val="tx2"/>
                </a:solidFill>
                <a:latin typeface="Franklin Gothic Medium Cond" panose="020B0606030402020204" pitchFamily="34" charset="0"/>
              </a:rPr>
              <a:t> Year Medicine</a:t>
            </a:r>
            <a:endParaRPr lang="en-US" sz="17300" dirty="0">
              <a:solidFill>
                <a:schemeClr val="tx2"/>
              </a:solidFill>
              <a:latin typeface="Franklin Gothic Medium Cond" panose="020B0606030402020204" pitchFamily="34" charset="0"/>
            </a:endParaRPr>
          </a:p>
        </p:txBody>
      </p:sp>
      <p:sp>
        <p:nvSpPr>
          <p:cNvPr id="33" name="مربع نص 32"/>
          <p:cNvSpPr txBox="1"/>
          <p:nvPr/>
        </p:nvSpPr>
        <p:spPr>
          <a:xfrm>
            <a:off x="76200" y="14782800"/>
            <a:ext cx="13030200" cy="130189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Introduction:</a:t>
            </a:r>
          </a:p>
          <a:p>
            <a:endParaRPr lang="en-US" sz="6000" dirty="0" smtClean="0">
              <a:latin typeface="Times New Roman" pitchFamily="18" charset="0"/>
            </a:endParaRPr>
          </a:p>
          <a:p>
            <a:r>
              <a:rPr lang="en-US" sz="6000" dirty="0" smtClean="0">
                <a:latin typeface="Times New Roman" pitchFamily="18" charset="0"/>
              </a:rPr>
              <a:t>Ovaries are the primary female reproductive organs. These glands have three important functions: they secrete hormones, they produce the </a:t>
            </a:r>
            <a:r>
              <a:rPr lang="en-US" sz="6000" dirty="0" err="1" smtClean="0">
                <a:latin typeface="Times New Roman" pitchFamily="18" charset="0"/>
              </a:rPr>
              <a:t>ovas</a:t>
            </a:r>
            <a:r>
              <a:rPr lang="en-US" sz="6000" dirty="0" smtClean="0">
                <a:latin typeface="Times New Roman" pitchFamily="18" charset="0"/>
              </a:rPr>
              <a:t> , and they release </a:t>
            </a:r>
            <a:r>
              <a:rPr lang="en-US" sz="6000" dirty="0" err="1" smtClean="0">
                <a:latin typeface="Times New Roman" pitchFamily="18" charset="0"/>
              </a:rPr>
              <a:t>ovas</a:t>
            </a:r>
            <a:r>
              <a:rPr lang="en-US" sz="6000" dirty="0" smtClean="0">
                <a:latin typeface="Times New Roman" pitchFamily="18" charset="0"/>
              </a:rPr>
              <a:t> for possible fertilization. Women have two ovaries — each about the size and shape of an almond — on each side of the uterus</a:t>
            </a:r>
            <a:r>
              <a:rPr lang="en-US" sz="6000" baseline="30000" dirty="0" smtClean="0">
                <a:latin typeface="Times New Roman" pitchFamily="18" charset="0"/>
              </a:rPr>
              <a:t>1</a:t>
            </a:r>
            <a:r>
              <a:rPr lang="en-US" sz="6000" dirty="0" smtClean="0">
                <a:latin typeface="Times New Roman" pitchFamily="18" charset="0"/>
              </a:rPr>
              <a:t>.</a:t>
            </a:r>
          </a:p>
          <a:p>
            <a:endParaRPr lang="en-US" sz="6000" dirty="0" smtClean="0">
              <a:latin typeface="Times New Roman" pitchFamily="18" charset="0"/>
            </a:endParaRPr>
          </a:p>
          <a:p>
            <a:r>
              <a:rPr lang="en-US" sz="6000" dirty="0" smtClean="0">
                <a:latin typeface="Times New Roman" pitchFamily="18" charset="0"/>
              </a:rPr>
              <a:t>Ovarian cysts are fluid-filled sacs in the ovary. They are common and usually form during ovulation</a:t>
            </a:r>
            <a:r>
              <a:rPr lang="en-US" sz="6000" baseline="30000" dirty="0" smtClean="0">
                <a:latin typeface="Times New Roman" pitchFamily="18" charset="0"/>
              </a:rPr>
              <a:t>2</a:t>
            </a:r>
            <a:r>
              <a:rPr lang="en-US" sz="6000" dirty="0" smtClean="0">
                <a:latin typeface="Times New Roman" pitchFamily="18" charset="0"/>
              </a:rPr>
              <a:t>. </a:t>
            </a:r>
          </a:p>
        </p:txBody>
      </p:sp>
      <p:sp>
        <p:nvSpPr>
          <p:cNvPr id="1026" name="AutoShape 2" descr="A Young Woman Candidly Opened Up About The Hardest Part Of Having ..."/>
          <p:cNvSpPr>
            <a:spLocks noChangeAspect="1" noChangeArrowheads="1"/>
          </p:cNvSpPr>
          <p:nvPr/>
        </p:nvSpPr>
        <p:spPr bwMode="auto">
          <a:xfrm>
            <a:off x="400129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9" name="AutoShape 5" descr="C:\Users\al-nahada\Desktop\5th Year\ds00129_im02675_r7_cluteumovarythu_jpg.webp"/>
          <p:cNvSpPr>
            <a:spLocks noChangeAspect="1" noChangeArrowheads="1"/>
          </p:cNvSpPr>
          <p:nvPr/>
        </p:nvSpPr>
        <p:spPr bwMode="auto">
          <a:xfrm>
            <a:off x="400129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29141738"/>
            <a:ext cx="11567385" cy="70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مربع نص 38"/>
          <p:cNvSpPr txBox="1"/>
          <p:nvPr/>
        </p:nvSpPr>
        <p:spPr>
          <a:xfrm>
            <a:off x="13563600" y="15011400"/>
            <a:ext cx="12725400" cy="1578893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Discussion:</a:t>
            </a:r>
          </a:p>
          <a:p>
            <a:endParaRPr lang="en-US" sz="6000" dirty="0" smtClean="0">
              <a:latin typeface="Times New Roman" pitchFamily="18" charset="0"/>
            </a:endParaRPr>
          </a:p>
          <a:p>
            <a:r>
              <a:rPr lang="en-US" sz="6000" dirty="0" smtClean="0">
                <a:latin typeface="Times New Roman" pitchFamily="18" charset="0"/>
              </a:rPr>
              <a:t>In China, simple ovarian cysts are most often treated with herbal combinations. The herbal treatments are reported to be very effective with a relatively short period of administration</a:t>
            </a:r>
            <a:r>
              <a:rPr lang="en-US" sz="6000" baseline="30000" dirty="0" smtClean="0">
                <a:latin typeface="Times New Roman" pitchFamily="18" charset="0"/>
              </a:rPr>
              <a:t>3</a:t>
            </a:r>
            <a:r>
              <a:rPr lang="en-US" sz="6000" dirty="0" smtClean="0">
                <a:latin typeface="Times New Roman" pitchFamily="18" charset="0"/>
              </a:rPr>
              <a:t>.</a:t>
            </a:r>
          </a:p>
          <a:p>
            <a:endParaRPr lang="en-US" sz="6000" dirty="0" smtClean="0">
              <a:latin typeface="Times New Roman" pitchFamily="18" charset="0"/>
            </a:endParaRPr>
          </a:p>
          <a:p>
            <a:r>
              <a:rPr lang="en-US" sz="6000" dirty="0" smtClean="0">
                <a:latin typeface="Times New Roman" pitchFamily="18" charset="0"/>
              </a:rPr>
              <a:t>The base formula used was added to hot liquid, in which it would dissolve :</a:t>
            </a:r>
          </a:p>
          <a:p>
            <a:r>
              <a:rPr lang="en-US" sz="6000" dirty="0" err="1" smtClean="0">
                <a:latin typeface="Times New Roman" pitchFamily="18" charset="0"/>
              </a:rPr>
              <a:t>Rehmannia</a:t>
            </a:r>
            <a:r>
              <a:rPr lang="en-US" sz="6000" dirty="0" smtClean="0">
                <a:latin typeface="Times New Roman" pitchFamily="18" charset="0"/>
              </a:rPr>
              <a:t>: 20gm.</a:t>
            </a:r>
          </a:p>
          <a:p>
            <a:r>
              <a:rPr lang="en-US" sz="6000" dirty="0" smtClean="0">
                <a:latin typeface="Times New Roman" pitchFamily="18" charset="0"/>
              </a:rPr>
              <a:t>Cinnamon bark: 6gm.</a:t>
            </a:r>
          </a:p>
          <a:p>
            <a:r>
              <a:rPr lang="en-US" sz="6000" dirty="0" smtClean="0">
                <a:latin typeface="Times New Roman" pitchFamily="18" charset="0"/>
              </a:rPr>
              <a:t>Ma-</a:t>
            </a:r>
            <a:r>
              <a:rPr lang="en-US" sz="6000" dirty="0" err="1" smtClean="0">
                <a:latin typeface="Times New Roman" pitchFamily="18" charset="0"/>
              </a:rPr>
              <a:t>huang</a:t>
            </a:r>
            <a:r>
              <a:rPr lang="en-US" sz="6000" dirty="0" smtClean="0">
                <a:latin typeface="Times New Roman" pitchFamily="18" charset="0"/>
              </a:rPr>
              <a:t>: 6gm.</a:t>
            </a:r>
          </a:p>
          <a:p>
            <a:r>
              <a:rPr lang="en-US" sz="6000" dirty="0" err="1" smtClean="0">
                <a:latin typeface="Times New Roman" pitchFamily="18" charset="0"/>
              </a:rPr>
              <a:t>Sinapis</a:t>
            </a:r>
            <a:r>
              <a:rPr lang="en-US" sz="6000" dirty="0" smtClean="0">
                <a:latin typeface="Times New Roman" pitchFamily="18" charset="0"/>
              </a:rPr>
              <a:t>: 12gm.</a:t>
            </a:r>
          </a:p>
          <a:p>
            <a:r>
              <a:rPr lang="en-US" sz="6000" dirty="0" smtClean="0">
                <a:latin typeface="Times New Roman" pitchFamily="18" charset="0"/>
              </a:rPr>
              <a:t> </a:t>
            </a:r>
            <a:r>
              <a:rPr lang="en-US" sz="6000" dirty="0" err="1" smtClean="0">
                <a:latin typeface="Times New Roman" pitchFamily="18" charset="0"/>
              </a:rPr>
              <a:t>Persica</a:t>
            </a:r>
            <a:r>
              <a:rPr lang="en-US" sz="6000" dirty="0" smtClean="0">
                <a:latin typeface="Times New Roman" pitchFamily="18" charset="0"/>
              </a:rPr>
              <a:t>: 10gm.</a:t>
            </a:r>
          </a:p>
          <a:p>
            <a:r>
              <a:rPr lang="en-US" sz="6000" dirty="0" err="1" smtClean="0">
                <a:latin typeface="Times New Roman" pitchFamily="18" charset="0"/>
              </a:rPr>
              <a:t>Laminaria</a:t>
            </a:r>
            <a:r>
              <a:rPr lang="en-US" sz="6000" dirty="0" smtClean="0">
                <a:latin typeface="Times New Roman" pitchFamily="18" charset="0"/>
              </a:rPr>
              <a:t>: 10gm.</a:t>
            </a:r>
          </a:p>
          <a:p>
            <a:r>
              <a:rPr lang="en-US" sz="6000" dirty="0" err="1" smtClean="0">
                <a:latin typeface="Times New Roman" pitchFamily="18" charset="0"/>
              </a:rPr>
              <a:t>Zedoaria</a:t>
            </a:r>
            <a:r>
              <a:rPr lang="en-US" sz="6000" dirty="0" smtClean="0">
                <a:latin typeface="Times New Roman" pitchFamily="18" charset="0"/>
              </a:rPr>
              <a:t>: 6gm</a:t>
            </a:r>
            <a:r>
              <a:rPr lang="en-US" sz="6000" baseline="30000" dirty="0" smtClean="0">
                <a:latin typeface="Times New Roman" pitchFamily="18" charset="0"/>
              </a:rPr>
              <a:t>3</a:t>
            </a:r>
            <a:r>
              <a:rPr lang="en-US" sz="6000" dirty="0" smtClean="0">
                <a:latin typeface="Times New Roman" pitchFamily="18" charset="0"/>
              </a:rPr>
              <a:t>.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88399" y="31256287"/>
            <a:ext cx="5076000" cy="413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Korea Cinnamon Bark Essential Oil Wholesale Price, View Korea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92200" y="31318204"/>
            <a:ext cx="5904000" cy="4121761"/>
          </a:xfrm>
          <a:prstGeom prst="rect">
            <a:avLst/>
          </a:prstGeom>
          <a:noFill/>
        </p:spPr>
      </p:pic>
      <p:pic>
        <p:nvPicPr>
          <p:cNvPr id="1035" name="Picture 11" descr="Libyan International Medical Universit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52400"/>
            <a:ext cx="5857042" cy="4176000"/>
          </a:xfrm>
          <a:prstGeom prst="rect">
            <a:avLst/>
          </a:prstGeom>
          <a:noFill/>
        </p:spPr>
      </p:pic>
      <p:sp>
        <p:nvSpPr>
          <p:cNvPr id="45" name="مربع نص 44"/>
          <p:cNvSpPr txBox="1"/>
          <p:nvPr/>
        </p:nvSpPr>
        <p:spPr>
          <a:xfrm>
            <a:off x="27203400" y="14706600"/>
            <a:ext cx="13030200" cy="1449627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>
                <a:latin typeface="Times New Roman" pitchFamily="18" charset="0"/>
              </a:rPr>
              <a:t>A case of a female patient suffering from continuous lower abdominal distending pain from an ovarian cyst for 1 year. The </a:t>
            </a:r>
            <a:r>
              <a:rPr lang="en-US" sz="6000" dirty="0" err="1" smtClean="0">
                <a:latin typeface="Times New Roman" pitchFamily="18" charset="0"/>
              </a:rPr>
              <a:t>sonography</a:t>
            </a:r>
            <a:r>
              <a:rPr lang="en-US" sz="6000" dirty="0" smtClean="0">
                <a:latin typeface="Times New Roman" pitchFamily="18" charset="0"/>
              </a:rPr>
              <a:t> taken on February 12, 2008 and showed a cystic mass on the right ovary. Treated by a formula of Chinese herbs (orally) for 90 days. Another </a:t>
            </a:r>
            <a:r>
              <a:rPr lang="en-US" sz="6000" dirty="0" err="1" smtClean="0">
                <a:latin typeface="Times New Roman" pitchFamily="18" charset="0"/>
              </a:rPr>
              <a:t>sonography</a:t>
            </a:r>
            <a:r>
              <a:rPr lang="en-US" sz="6000" dirty="0" smtClean="0">
                <a:latin typeface="Times New Roman" pitchFamily="18" charset="0"/>
              </a:rPr>
              <a:t> was taken on May 27, 2008 and showed that the cyst and all symptoms  disappeared without any side effects</a:t>
            </a:r>
            <a:r>
              <a:rPr lang="en-US" sz="6000" baseline="30000" dirty="0" smtClean="0">
                <a:latin typeface="Times New Roman" pitchFamily="18" charset="0"/>
              </a:rPr>
              <a:t>4</a:t>
            </a:r>
            <a:r>
              <a:rPr lang="en-US" sz="6000" dirty="0" smtClean="0">
                <a:latin typeface="Times New Roman" pitchFamily="18" charset="0"/>
              </a:rPr>
              <a:t>.</a:t>
            </a:r>
          </a:p>
          <a:p>
            <a:endParaRPr lang="en-US" sz="6000" dirty="0" smtClean="0">
              <a:latin typeface="Times New Roman" pitchFamily="18" charset="0"/>
            </a:endParaRPr>
          </a:p>
          <a:p>
            <a:r>
              <a:rPr lang="en-US" sz="5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Conclusion:</a:t>
            </a:r>
          </a:p>
          <a:p>
            <a:r>
              <a:rPr lang="en-US" sz="5400" dirty="0" smtClean="0">
                <a:latin typeface="Times New Roman" pitchFamily="18" charset="0"/>
              </a:rPr>
              <a:t>Ovarian cysts are common and usually are benign and can be treated with Chinese herbs but more studies should be done.</a:t>
            </a:r>
            <a:endParaRPr lang="en-US" sz="6000" dirty="0" smtClean="0">
              <a:latin typeface="Times New Roman" pitchFamily="18" charset="0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27279600" y="29155371"/>
            <a:ext cx="12877800" cy="76328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143000" indent="-1143000"/>
            <a:r>
              <a:rPr lang="en-US" sz="49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References:</a:t>
            </a:r>
            <a:endParaRPr lang="en-US" sz="4900" b="1" u="sng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hlinkClick r:id="rId6"/>
            </a:endParaRPr>
          </a:p>
          <a:p>
            <a:pPr marL="1143000" indent="-1143000">
              <a:buFont typeface="+mj-lt"/>
              <a:buAutoNum type="arabicPeriod"/>
            </a:pPr>
            <a:r>
              <a:rPr lang="en-US" sz="4900" dirty="0" smtClean="0">
                <a:latin typeface="Times New Roman" pitchFamily="18" charset="0"/>
                <a:hlinkClick r:id="rId6"/>
              </a:rPr>
              <a:t> http://www.itmonline.org/arts/ovcyst.htm</a:t>
            </a:r>
            <a:endParaRPr lang="en-US" sz="4900" dirty="0" smtClean="0">
              <a:latin typeface="Times New Roman" pitchFamily="18" charset="0"/>
            </a:endParaRPr>
          </a:p>
          <a:p>
            <a:pPr marL="1143000" indent="-1143000">
              <a:buFont typeface="+mj-lt"/>
              <a:buAutoNum type="arabicPeriod"/>
            </a:pPr>
            <a:r>
              <a:rPr lang="en-US" sz="4900" dirty="0" smtClean="0">
                <a:latin typeface="Times New Roman" pitchFamily="18" charset="0"/>
                <a:hlinkClick r:id="rId7"/>
              </a:rPr>
              <a:t>https://www.womenshealth.gov/a-z-topics/ovarian-cysts</a:t>
            </a:r>
            <a:r>
              <a:rPr lang="en-US" sz="4900" dirty="0" smtClean="0">
                <a:latin typeface="Times New Roman" pitchFamily="18" charset="0"/>
              </a:rPr>
              <a:t> </a:t>
            </a:r>
          </a:p>
          <a:p>
            <a:pPr marL="1143000" indent="-1143000">
              <a:buFont typeface="+mj-lt"/>
              <a:buAutoNum type="arabicPeriod"/>
            </a:pPr>
            <a:r>
              <a:rPr lang="en-US" sz="4900" dirty="0" smtClean="0">
                <a:latin typeface="Times New Roman" pitchFamily="18" charset="0"/>
                <a:hlinkClick r:id="rId8"/>
              </a:rPr>
              <a:t> https://www.mayoclinic.org/diseases-conditions/ovarian-cysts/symptoms-causes/syc-20353405</a:t>
            </a:r>
            <a:endParaRPr lang="en-US" sz="4900" dirty="0" smtClean="0">
              <a:latin typeface="Times New Roman" pitchFamily="18" charset="0"/>
            </a:endParaRPr>
          </a:p>
          <a:p>
            <a:pPr marL="1143000" indent="-1143000">
              <a:buFont typeface="+mj-lt"/>
              <a:buAutoNum type="arabicPeriod"/>
            </a:pPr>
            <a:r>
              <a:rPr lang="en-US" sz="4900" dirty="0" err="1" smtClean="0">
                <a:latin typeface="Times New Roman" pitchFamily="18" charset="0"/>
              </a:rPr>
              <a:t>Qu</a:t>
            </a:r>
            <a:r>
              <a:rPr lang="en-US" sz="4900" dirty="0" smtClean="0">
                <a:latin typeface="Times New Roman" pitchFamily="18" charset="0"/>
              </a:rPr>
              <a:t>, Fan, et al. "Treating ovarian cysts with Chinese herbs: a case report." </a:t>
            </a:r>
            <a:r>
              <a:rPr lang="en-US" sz="4900" i="1" dirty="0" smtClean="0">
                <a:latin typeface="Times New Roman" pitchFamily="18" charset="0"/>
              </a:rPr>
              <a:t>Complementary Medicine Research</a:t>
            </a:r>
            <a:r>
              <a:rPr lang="en-US" sz="4900" dirty="0" smtClean="0">
                <a:latin typeface="Times New Roman" pitchFamily="18" charset="0"/>
              </a:rPr>
              <a:t> 16.5 (2009): 340-342.‏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37601" y="160338"/>
            <a:ext cx="6027738" cy="475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955322"/>
      </p:ext>
    </p:extLst>
  </p:cSld>
  <p:clrMapOvr>
    <a:masterClrMapping/>
  </p:clrMapOvr>
</p:sld>
</file>

<file path=ppt/theme/theme1.xml><?xml version="1.0" encoding="utf-8"?>
<a:theme xmlns:a="http://schemas.openxmlformats.org/drawingml/2006/main" name="3 sec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section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 sectio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5452</TotalTime>
  <Words>264</Words>
  <Application>Microsoft Office PowerPoint</Application>
  <PresentationFormat>Custom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Franklin Gothic Medium Cond</vt:lpstr>
      <vt:lpstr>Times New Roman</vt:lpstr>
      <vt:lpstr>3 sections</vt:lpstr>
      <vt:lpstr>2 sections</vt:lpstr>
      <vt:lpstr>1 section</vt:lpstr>
      <vt:lpstr>Libyan International Medical University</vt:lpstr>
    </vt:vector>
  </TitlesOfParts>
  <Company>Genigraphics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Genigraphics Research Poster Template 44x44</dc:title>
  <dc:creator>JL-PC</dc:creator>
  <dc:description>Quality poster printing
www.genigraphics.com
1-800-790-4001</dc:description>
  <cp:lastModifiedBy>‏‏مستخدم Windows</cp:lastModifiedBy>
  <cp:revision>77</cp:revision>
  <dcterms:created xsi:type="dcterms:W3CDTF">2019-10-25T19:49:05Z</dcterms:created>
  <dcterms:modified xsi:type="dcterms:W3CDTF">2020-07-11T12:06:19Z</dcterms:modified>
</cp:coreProperties>
</file>