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3"/>
  </p:notesMasterIdLst>
  <p:sldIdLst>
    <p:sldId id="256" r:id="rId2"/>
    <p:sldId id="257" r:id="rId3"/>
    <p:sldId id="258" r:id="rId4"/>
    <p:sldId id="259" r:id="rId5"/>
    <p:sldId id="260" r:id="rId6"/>
    <p:sldId id="263" r:id="rId7"/>
    <p:sldId id="264" r:id="rId8"/>
    <p:sldId id="265" r:id="rId9"/>
    <p:sldId id="262" r:id="rId10"/>
    <p:sldId id="261"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405"/>
  </p:normalViewPr>
  <p:slideViewPr>
    <p:cSldViewPr snapToGrid="0" snapToObjects="1">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C5118B-D4B5-7146-8740-F96F56308AE2}" type="datetimeFigureOut">
              <a:rPr lang="en-US" smtClean="0"/>
              <a:t>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6F5473-322A-F943-981C-FA2A20C5CBCC}" type="slidenum">
              <a:rPr lang="en-US" smtClean="0"/>
              <a:t>‹#›</a:t>
            </a:fld>
            <a:endParaRPr lang="en-US"/>
          </a:p>
        </p:txBody>
      </p:sp>
    </p:spTree>
    <p:extLst>
      <p:ext uri="{BB962C8B-B14F-4D97-AF65-F5344CB8AC3E}">
        <p14:creationId xmlns:p14="http://schemas.microsoft.com/office/powerpoint/2010/main" val="327791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9E575F67-1EFE-274E-B77B-890E7164EE7F}" type="datetime2">
              <a:rPr lang="en-US" smtClean="0"/>
              <a:t>Thursday, January 7, 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7729D6-5A3E-B14D-8745-F52797900363}" type="datetime2">
              <a:rPr lang="en-US" smtClean="0"/>
              <a:t>Thursday, January 7,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B71CF9-0177-EC4A-8448-32F216CDE689}" type="datetime2">
              <a:rPr lang="en-US" smtClean="0"/>
              <a:t>Thursday, January 7,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0F7BB5-AE01-884C-9899-22D2DF24B626}" type="datetime2">
              <a:rPr lang="en-US" smtClean="0"/>
              <a:t>Thursday, January 7,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5B5D3AF8-0398-FD46-A90A-9147E13E75AC}" type="datetime2">
              <a:rPr lang="en-US" smtClean="0"/>
              <a:t>Thursday, January 7, 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57D11A-F4EA-B84B-9F11-6F582E7CB997}" type="datetime2">
              <a:rPr lang="en-US" smtClean="0"/>
              <a:t>Thursday, January 7, 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4493C4C-D3D8-FF4C-9FEF-5E34334961BE}" type="datetime2">
              <a:rPr lang="en-US" smtClean="0"/>
              <a:t>Thursday, January 7, 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D736AA-FF51-3C40-9D14-8EE9044A8EA2}" type="datetime2">
              <a:rPr lang="en-US" smtClean="0"/>
              <a:t>Thursday, January 7, 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74760-0935-D147-82AA-4C6451A9ECBA}" type="datetime2">
              <a:rPr lang="en-US" smtClean="0"/>
              <a:t>Thursday, January 7, 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E8429842-5C8B-4A41-A1BA-A00FF71F240C}" type="datetime2">
              <a:rPr lang="en-US" smtClean="0"/>
              <a:t>Thursday, January 7, 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DBAA8B3-C5DB-BC43-8F94-307DD4783E2D}" type="datetime2">
              <a:rPr lang="en-US" smtClean="0"/>
              <a:t>Thursday, January 7, 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50DE36AD-C32C-5B4D-9E7D-9D0E793873BB}" type="datetime2">
              <a:rPr lang="en-US" smtClean="0"/>
              <a:t>Thursday, January 7, 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xmlns="" id="{709A59CB-B4E2-1C4F-9D07-4330C645A127}"/>
              </a:ext>
            </a:extLst>
          </p:cNvPr>
          <p:cNvSpPr>
            <a:spLocks noGrp="1"/>
          </p:cNvSpPr>
          <p:nvPr>
            <p:ph type="subTitle" idx="1"/>
          </p:nvPr>
        </p:nvSpPr>
        <p:spPr>
          <a:xfrm>
            <a:off x="2602570" y="1326524"/>
            <a:ext cx="6597186" cy="1086237"/>
          </a:xfrm>
        </p:spPr>
        <p:txBody>
          <a:bodyPr>
            <a:noAutofit/>
          </a:bodyPr>
          <a:lstStyle/>
          <a:p>
            <a:r>
              <a:rPr lang="en-US" sz="3600" b="1" dirty="0">
                <a:solidFill>
                  <a:schemeClr val="tx1"/>
                </a:solidFill>
                <a:latin typeface="Eurostile" panose="020B0504020202050204" pitchFamily="34" charset="77"/>
              </a:rPr>
              <a:t>Libyan International University Faculty Of Business Administration</a:t>
            </a:r>
          </a:p>
        </p:txBody>
      </p:sp>
      <p:pic>
        <p:nvPicPr>
          <p:cNvPr id="4" name="Picture 3">
            <a:extLst>
              <a:ext uri="{FF2B5EF4-FFF2-40B4-BE49-F238E27FC236}">
                <a16:creationId xmlns:a16="http://schemas.microsoft.com/office/drawing/2014/main" xmlns="" id="{9731DF62-A5FF-1741-BB30-BC158B5ABF93}"/>
              </a:ext>
            </a:extLst>
          </p:cNvPr>
          <p:cNvPicPr>
            <a:picLocks noChangeAspect="1"/>
          </p:cNvPicPr>
          <p:nvPr/>
        </p:nvPicPr>
        <p:blipFill>
          <a:blip r:embed="rId2"/>
          <a:stretch>
            <a:fillRect/>
          </a:stretch>
        </p:blipFill>
        <p:spPr>
          <a:xfrm>
            <a:off x="221784" y="48404"/>
            <a:ext cx="4761571" cy="577534"/>
          </a:xfrm>
          <a:prstGeom prst="rect">
            <a:avLst/>
          </a:prstGeom>
        </p:spPr>
      </p:pic>
      <p:pic>
        <p:nvPicPr>
          <p:cNvPr id="5" name="Picture 4">
            <a:extLst>
              <a:ext uri="{FF2B5EF4-FFF2-40B4-BE49-F238E27FC236}">
                <a16:creationId xmlns:a16="http://schemas.microsoft.com/office/drawing/2014/main" xmlns="" id="{329A38F6-EBDB-F24F-8C80-A5258774382B}"/>
              </a:ext>
            </a:extLst>
          </p:cNvPr>
          <p:cNvPicPr>
            <a:picLocks noChangeAspect="1"/>
          </p:cNvPicPr>
          <p:nvPr/>
        </p:nvPicPr>
        <p:blipFill>
          <a:blip r:embed="rId3"/>
          <a:stretch>
            <a:fillRect/>
          </a:stretch>
        </p:blipFill>
        <p:spPr>
          <a:xfrm>
            <a:off x="10354416" y="0"/>
            <a:ext cx="1693857" cy="1693857"/>
          </a:xfrm>
          <a:prstGeom prst="rect">
            <a:avLst/>
          </a:prstGeom>
        </p:spPr>
      </p:pic>
      <p:sp>
        <p:nvSpPr>
          <p:cNvPr id="6" name="TextBox 5">
            <a:extLst>
              <a:ext uri="{FF2B5EF4-FFF2-40B4-BE49-F238E27FC236}">
                <a16:creationId xmlns:a16="http://schemas.microsoft.com/office/drawing/2014/main" xmlns="" id="{BCB79E32-2F83-D343-A44E-CE0FB0D31B75}"/>
              </a:ext>
            </a:extLst>
          </p:cNvPr>
          <p:cNvSpPr txBox="1"/>
          <p:nvPr/>
        </p:nvSpPr>
        <p:spPr>
          <a:xfrm>
            <a:off x="657922" y="5164143"/>
            <a:ext cx="6657278" cy="1600438"/>
          </a:xfrm>
          <a:prstGeom prst="rect">
            <a:avLst/>
          </a:prstGeom>
          <a:noFill/>
        </p:spPr>
        <p:txBody>
          <a:bodyPr wrap="square" rtlCol="0">
            <a:spAutoFit/>
          </a:bodyPr>
          <a:lstStyle/>
          <a:p>
            <a:r>
              <a:rPr lang="en-US" sz="2000" b="1" dirty="0">
                <a:latin typeface="Eurostile" panose="020B0504020202050204" pitchFamily="34" charset="77"/>
              </a:rPr>
              <a:t>Name : </a:t>
            </a:r>
            <a:r>
              <a:rPr lang="en-US" sz="2000" b="1" dirty="0" err="1">
                <a:latin typeface="Eurostile" panose="020B0504020202050204" pitchFamily="34" charset="77"/>
              </a:rPr>
              <a:t>Ayub</a:t>
            </a:r>
            <a:r>
              <a:rPr lang="en-US" sz="2000" b="1" dirty="0">
                <a:latin typeface="Eurostile" panose="020B0504020202050204" pitchFamily="34" charset="77"/>
              </a:rPr>
              <a:t> El </a:t>
            </a:r>
            <a:r>
              <a:rPr lang="en-US" sz="2000" b="1" dirty="0" err="1">
                <a:latin typeface="Eurostile" panose="020B0504020202050204" pitchFamily="34" charset="77"/>
              </a:rPr>
              <a:t>Mesmary</a:t>
            </a:r>
            <a:endParaRPr lang="en-US" sz="2000" b="1" dirty="0">
              <a:latin typeface="Eurostile" panose="020B0504020202050204" pitchFamily="34" charset="77"/>
            </a:endParaRPr>
          </a:p>
          <a:p>
            <a:r>
              <a:rPr lang="en-US" sz="2000" b="1" dirty="0">
                <a:latin typeface="Eurostile" panose="020B0504020202050204" pitchFamily="34" charset="77"/>
              </a:rPr>
              <a:t>Student Number : 2298</a:t>
            </a:r>
          </a:p>
          <a:p>
            <a:r>
              <a:rPr lang="en-US" sz="2000" b="1" dirty="0">
                <a:latin typeface="Eurostile" panose="020B0504020202050204" pitchFamily="34" charset="77"/>
              </a:rPr>
              <a:t>PBL Group 6 : Week 1</a:t>
            </a:r>
          </a:p>
          <a:p>
            <a:r>
              <a:rPr lang="en-US" sz="2000" b="1" dirty="0">
                <a:latin typeface="Eurostile" panose="020B0504020202050204" pitchFamily="34" charset="77"/>
              </a:rPr>
              <a:t>E-Mail : ayoub_2298@limu.edu.ly</a:t>
            </a:r>
          </a:p>
          <a:p>
            <a:endParaRPr lang="en-US" dirty="0"/>
          </a:p>
        </p:txBody>
      </p:sp>
      <p:sp>
        <p:nvSpPr>
          <p:cNvPr id="7" name="TextBox 6">
            <a:extLst>
              <a:ext uri="{FF2B5EF4-FFF2-40B4-BE49-F238E27FC236}">
                <a16:creationId xmlns:a16="http://schemas.microsoft.com/office/drawing/2014/main" xmlns="" id="{C9EB2A9F-ADC9-3D4A-9702-A81A73A75CC9}"/>
              </a:ext>
            </a:extLst>
          </p:cNvPr>
          <p:cNvSpPr txBox="1"/>
          <p:nvPr/>
        </p:nvSpPr>
        <p:spPr>
          <a:xfrm>
            <a:off x="2301643" y="3800165"/>
            <a:ext cx="7411224" cy="707886"/>
          </a:xfrm>
          <a:prstGeom prst="rect">
            <a:avLst/>
          </a:prstGeom>
          <a:noFill/>
        </p:spPr>
        <p:txBody>
          <a:bodyPr wrap="square" rtlCol="0">
            <a:spAutoFit/>
          </a:bodyPr>
          <a:lstStyle/>
          <a:p>
            <a:pPr algn="ctr"/>
            <a:r>
              <a:rPr lang="en-US" sz="4000" b="1" dirty="0">
                <a:latin typeface="Eurostile" panose="020B0504020202050204" pitchFamily="34" charset="77"/>
              </a:rPr>
              <a:t>Globalization </a:t>
            </a:r>
            <a:r>
              <a:rPr lang="en-US" sz="4000" b="1" dirty="0" smtClean="0">
                <a:latin typeface="Eurostile" panose="020B0504020202050204" pitchFamily="34" charset="77"/>
              </a:rPr>
              <a:t>and </a:t>
            </a:r>
            <a:r>
              <a:rPr lang="en-US" sz="4000" b="1" dirty="0">
                <a:latin typeface="Eurostile" panose="020B0504020202050204" pitchFamily="34" charset="77"/>
              </a:rPr>
              <a:t>Sustainability</a:t>
            </a:r>
            <a:endParaRPr lang="en-US" sz="4000" dirty="0">
              <a:latin typeface="Eurostile" panose="020B0504020202050204" pitchFamily="34" charset="77"/>
            </a:endParaRPr>
          </a:p>
        </p:txBody>
      </p:sp>
      <p:sp>
        <p:nvSpPr>
          <p:cNvPr id="8" name="Rectangle 7">
            <a:extLst>
              <a:ext uri="{FF2B5EF4-FFF2-40B4-BE49-F238E27FC236}">
                <a16:creationId xmlns:a16="http://schemas.microsoft.com/office/drawing/2014/main" xmlns="" id="{C2B78919-AE7E-9D4B-96F8-B4946F493571}"/>
              </a:ext>
            </a:extLst>
          </p:cNvPr>
          <p:cNvSpPr/>
          <p:nvPr/>
        </p:nvSpPr>
        <p:spPr>
          <a:xfrm>
            <a:off x="9149599" y="6099046"/>
            <a:ext cx="2409634" cy="307777"/>
          </a:xfrm>
          <a:prstGeom prst="rect">
            <a:avLst/>
          </a:prstGeom>
        </p:spPr>
        <p:txBody>
          <a:bodyPr wrap="none">
            <a:spAutoFit/>
          </a:bodyPr>
          <a:lstStyle/>
          <a:p>
            <a:fld id="{1D0F7BB5-AE01-884C-9899-22D2DF24B626}" type="datetime2">
              <a:rPr lang="en-US" sz="1400">
                <a:latin typeface="Eurostile" panose="020B0504020202050204" pitchFamily="34" charset="77"/>
              </a:rPr>
              <a:pPr/>
              <a:t>Thursday, January 7, 2021</a:t>
            </a:fld>
            <a:endParaRPr lang="en-US" sz="1400" dirty="0">
              <a:latin typeface="Eurostile" panose="020B0504020202050204" pitchFamily="34" charset="77"/>
            </a:endParaRPr>
          </a:p>
        </p:txBody>
      </p:sp>
    </p:spTree>
    <p:extLst>
      <p:ext uri="{BB962C8B-B14F-4D97-AF65-F5344CB8AC3E}">
        <p14:creationId xmlns:p14="http://schemas.microsoft.com/office/powerpoint/2010/main" val="1820796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154E59-4410-874F-A06A-F0BBBF0BB7FD}"/>
              </a:ext>
            </a:extLst>
          </p:cNvPr>
          <p:cNvSpPr>
            <a:spLocks noGrp="1"/>
          </p:cNvSpPr>
          <p:nvPr>
            <p:ph type="title"/>
          </p:nvPr>
        </p:nvSpPr>
        <p:spPr>
          <a:xfrm>
            <a:off x="1289514" y="2801641"/>
            <a:ext cx="9612971" cy="2852737"/>
          </a:xfrm>
        </p:spPr>
        <p:txBody>
          <a:bodyPr>
            <a:normAutofit/>
          </a:bodyPr>
          <a:lstStyle/>
          <a:p>
            <a:r>
              <a:rPr lang="en-US" sz="5400" dirty="0">
                <a:latin typeface="Eurostile" panose="020B0504020202050204" pitchFamily="34" charset="77"/>
              </a:rPr>
              <a:t>References</a:t>
            </a:r>
          </a:p>
        </p:txBody>
      </p:sp>
      <p:sp>
        <p:nvSpPr>
          <p:cNvPr id="3" name="Text Placeholder 2">
            <a:extLst>
              <a:ext uri="{FF2B5EF4-FFF2-40B4-BE49-F238E27FC236}">
                <a16:creationId xmlns:a16="http://schemas.microsoft.com/office/drawing/2014/main" xmlns="" id="{406C5644-39C2-7349-B7B7-A6D2EB3BFD1A}"/>
              </a:ext>
            </a:extLst>
          </p:cNvPr>
          <p:cNvSpPr>
            <a:spLocks noGrp="1"/>
          </p:cNvSpPr>
          <p:nvPr>
            <p:ph type="body" idx="1"/>
          </p:nvPr>
        </p:nvSpPr>
        <p:spPr>
          <a:xfrm>
            <a:off x="738908" y="1099767"/>
            <a:ext cx="9612971" cy="3483383"/>
          </a:xfrm>
        </p:spPr>
        <p:txBody>
          <a:bodyPr>
            <a:normAutofit fontScale="85000" lnSpcReduction="20000"/>
          </a:bodyPr>
          <a:lstStyle/>
          <a:p>
            <a:pPr algn="l"/>
            <a:r>
              <a:rPr lang="en-US" dirty="0">
                <a:latin typeface="Eurostile" panose="020B0504020202050204" pitchFamily="34" charset="77"/>
              </a:rPr>
              <a:t>Caro, J.M.B.; Golpe, A.A.; Iglesias, J.; Vides, J.C. A new way of measuring the WTI–Brent spread. Globalization, shock persistence and common trends. </a:t>
            </a:r>
            <a:r>
              <a:rPr lang="en-US" i="1" dirty="0">
                <a:latin typeface="Eurostile" panose="020B0504020202050204" pitchFamily="34" charset="77"/>
              </a:rPr>
              <a:t>Energy Econ. </a:t>
            </a:r>
            <a:r>
              <a:rPr lang="en-US" b="1" dirty="0">
                <a:latin typeface="Eurostile" panose="020B0504020202050204" pitchFamily="34" charset="77"/>
              </a:rPr>
              <a:t>2020</a:t>
            </a:r>
            <a:r>
              <a:rPr lang="en-US" dirty="0">
                <a:latin typeface="Eurostile" panose="020B0504020202050204" pitchFamily="34" charset="77"/>
              </a:rPr>
              <a:t>, </a:t>
            </a:r>
            <a:r>
              <a:rPr lang="en-US" i="1" dirty="0">
                <a:latin typeface="Eurostile" panose="020B0504020202050204" pitchFamily="34" charset="77"/>
              </a:rPr>
              <a:t>85</a:t>
            </a:r>
            <a:r>
              <a:rPr lang="en-US" dirty="0">
                <a:latin typeface="Eurostile" panose="020B0504020202050204" pitchFamily="34" charset="77"/>
              </a:rPr>
              <a:t>, 104546.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Jovanovic ́, M.N. Is </a:t>
            </a:r>
            <a:r>
              <a:rPr lang="en-US" dirty="0" err="1">
                <a:latin typeface="Eurostile" panose="020B0504020202050204" pitchFamily="34" charset="77"/>
              </a:rPr>
              <a:t>globalisation</a:t>
            </a:r>
            <a:r>
              <a:rPr lang="en-US" dirty="0">
                <a:latin typeface="Eurostile" panose="020B0504020202050204" pitchFamily="34" charset="77"/>
              </a:rPr>
              <a:t> taking us for a ride? </a:t>
            </a:r>
            <a:r>
              <a:rPr lang="en-US" i="1" dirty="0">
                <a:latin typeface="Eurostile" panose="020B0504020202050204" pitchFamily="34" charset="77"/>
              </a:rPr>
              <a:t>J. Econ. </a:t>
            </a:r>
            <a:r>
              <a:rPr lang="en-US" i="1" dirty="0" err="1">
                <a:latin typeface="Eurostile" panose="020B0504020202050204" pitchFamily="34" charset="77"/>
              </a:rPr>
              <a:t>Integr</a:t>
            </a:r>
            <a:r>
              <a:rPr lang="en-US" i="1" dirty="0">
                <a:latin typeface="Eurostile" panose="020B0504020202050204" pitchFamily="34" charset="77"/>
              </a:rPr>
              <a:t>. </a:t>
            </a:r>
            <a:r>
              <a:rPr lang="en-US" b="1" dirty="0">
                <a:latin typeface="Eurostile" panose="020B0504020202050204" pitchFamily="34" charset="77"/>
              </a:rPr>
              <a:t>2010</a:t>
            </a:r>
            <a:r>
              <a:rPr lang="en-US" dirty="0">
                <a:latin typeface="Eurostile" panose="020B0504020202050204" pitchFamily="34" charset="77"/>
              </a:rPr>
              <a:t>, </a:t>
            </a:r>
            <a:r>
              <a:rPr lang="en-US" i="1" dirty="0">
                <a:latin typeface="Eurostile" panose="020B0504020202050204" pitchFamily="34" charset="77"/>
              </a:rPr>
              <a:t>25</a:t>
            </a:r>
            <a:r>
              <a:rPr lang="en-US" dirty="0">
                <a:latin typeface="Eurostile" panose="020B0504020202050204" pitchFamily="34" charset="77"/>
              </a:rPr>
              <a:t>, 501–549.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O’Rourke, K.H. Economic history and contemporary challenges to globalization. </a:t>
            </a:r>
            <a:r>
              <a:rPr lang="en-US" i="1" dirty="0">
                <a:latin typeface="Eurostile" panose="020B0504020202050204" pitchFamily="34" charset="77"/>
              </a:rPr>
              <a:t>J. Econ. Hist. </a:t>
            </a:r>
            <a:r>
              <a:rPr lang="en-US" b="1" dirty="0">
                <a:latin typeface="Eurostile" panose="020B0504020202050204" pitchFamily="34" charset="77"/>
              </a:rPr>
              <a:t>2019</a:t>
            </a:r>
            <a:r>
              <a:rPr lang="en-US" dirty="0">
                <a:latin typeface="Eurostile" panose="020B0504020202050204" pitchFamily="34" charset="77"/>
              </a:rPr>
              <a:t>, </a:t>
            </a:r>
            <a:r>
              <a:rPr lang="en-US" i="1" dirty="0">
                <a:latin typeface="Eurostile" panose="020B0504020202050204" pitchFamily="34" charset="77"/>
              </a:rPr>
              <a:t>79</a:t>
            </a:r>
            <a:r>
              <a:rPr lang="en-US" dirty="0">
                <a:latin typeface="Eurostile" panose="020B0504020202050204" pitchFamily="34" charset="77"/>
              </a:rPr>
              <a:t>, </a:t>
            </a:r>
          </a:p>
          <a:p>
            <a:pPr algn="l"/>
            <a:r>
              <a:rPr lang="en-US" dirty="0">
                <a:latin typeface="Eurostile" panose="020B0504020202050204" pitchFamily="34" charset="77"/>
              </a:rPr>
              <a:t>356–382.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Van der </a:t>
            </a:r>
            <a:r>
              <a:rPr lang="en-US" dirty="0" err="1">
                <a:latin typeface="Eurostile" panose="020B0504020202050204" pitchFamily="34" charset="77"/>
              </a:rPr>
              <a:t>Meulen</a:t>
            </a:r>
            <a:r>
              <a:rPr lang="en-US" dirty="0">
                <a:latin typeface="Eurostile" panose="020B0504020202050204" pitchFamily="34" charset="77"/>
              </a:rPr>
              <a:t> Rodgers, Y.; Bebbington, A.; Boone, C.; </a:t>
            </a:r>
            <a:r>
              <a:rPr lang="en-US" dirty="0" err="1">
                <a:latin typeface="Eurostile" panose="020B0504020202050204" pitchFamily="34" charset="77"/>
              </a:rPr>
              <a:t>Dell’Angelo</a:t>
            </a:r>
            <a:r>
              <a:rPr lang="en-US" dirty="0">
                <a:latin typeface="Eurostile" panose="020B0504020202050204" pitchFamily="34" charset="77"/>
              </a:rPr>
              <a:t>, J.; </a:t>
            </a:r>
            <a:r>
              <a:rPr lang="en-US" dirty="0" err="1">
                <a:latin typeface="Eurostile" panose="020B0504020202050204" pitchFamily="34" charset="77"/>
              </a:rPr>
              <a:t>Platteau</a:t>
            </a:r>
            <a:r>
              <a:rPr lang="en-US" dirty="0">
                <a:latin typeface="Eurostile" panose="020B0504020202050204" pitchFamily="34" charset="77"/>
              </a:rPr>
              <a:t>, J.P.; Agrawal, A. Experimental </a:t>
            </a:r>
          </a:p>
          <a:p>
            <a:pPr algn="l"/>
            <a:r>
              <a:rPr lang="en-US" dirty="0">
                <a:latin typeface="Eurostile" panose="020B0504020202050204" pitchFamily="34" charset="77"/>
              </a:rPr>
              <a:t>approaches in development and poverty alleviation. </a:t>
            </a:r>
            <a:r>
              <a:rPr lang="en-US" i="1" dirty="0">
                <a:latin typeface="Eurostile" panose="020B0504020202050204" pitchFamily="34" charset="77"/>
              </a:rPr>
              <a:t>World Dev. </a:t>
            </a:r>
            <a:r>
              <a:rPr lang="en-US" b="1" dirty="0">
                <a:latin typeface="Eurostile" panose="020B0504020202050204" pitchFamily="34" charset="77"/>
              </a:rPr>
              <a:t>2020</a:t>
            </a:r>
            <a:r>
              <a:rPr lang="en-US" dirty="0">
                <a:latin typeface="Eurostile" panose="020B0504020202050204" pitchFamily="34" charset="77"/>
              </a:rPr>
              <a:t>, </a:t>
            </a:r>
            <a:r>
              <a:rPr lang="en-US" i="1" dirty="0">
                <a:latin typeface="Eurostile" panose="020B0504020202050204" pitchFamily="34" charset="77"/>
              </a:rPr>
              <a:t>127</a:t>
            </a:r>
            <a:r>
              <a:rPr lang="en-US" dirty="0">
                <a:latin typeface="Eurostile" panose="020B0504020202050204" pitchFamily="34" charset="77"/>
              </a:rPr>
              <a:t>, 104807. [</a:t>
            </a:r>
            <a:r>
              <a:rPr lang="en-US" dirty="0" err="1">
                <a:latin typeface="Eurostile" panose="020B0504020202050204" pitchFamily="34" charset="77"/>
              </a:rPr>
              <a:t>CrossRef</a:t>
            </a:r>
            <a:r>
              <a:rPr lang="en-US" dirty="0">
                <a:latin typeface="Eurostile" panose="020B0504020202050204" pitchFamily="34" charset="77"/>
              </a:rPr>
              <a:t>] </a:t>
            </a:r>
          </a:p>
          <a:p>
            <a:pPr marL="0" indent="0" algn="l" defTabSz="914400" rtl="0" eaLnBrk="1" latinLnBrk="0" hangingPunct="1">
              <a:lnSpc>
                <a:spcPct val="112000"/>
              </a:lnSpc>
              <a:spcBef>
                <a:spcPts val="0"/>
              </a:spcBef>
              <a:spcAft>
                <a:spcPts val="0"/>
              </a:spcAft>
              <a:buFont typeface="Franklin Gothic Book" panose="020B0503020102020204" pitchFamily="34" charset="0"/>
              <a:buNone/>
            </a:pPr>
            <a:endParaRPr lang="en-US" dirty="0"/>
          </a:p>
        </p:txBody>
      </p:sp>
      <p:sp>
        <p:nvSpPr>
          <p:cNvPr id="4" name="Date Placeholder 3">
            <a:extLst>
              <a:ext uri="{FF2B5EF4-FFF2-40B4-BE49-F238E27FC236}">
                <a16:creationId xmlns:a16="http://schemas.microsoft.com/office/drawing/2014/main" xmlns="" id="{79ECE951-39A0-4843-BA4B-0DBA58A20E4B}"/>
              </a:ext>
            </a:extLst>
          </p:cNvPr>
          <p:cNvSpPr>
            <a:spLocks noGrp="1"/>
          </p:cNvSpPr>
          <p:nvPr>
            <p:ph type="dt" sz="half" idx="10"/>
          </p:nvPr>
        </p:nvSpPr>
        <p:spPr>
          <a:xfrm>
            <a:off x="738907" y="6453386"/>
            <a:ext cx="2216165" cy="404614"/>
          </a:xfrm>
        </p:spPr>
        <p:txBody>
          <a:bodyPr/>
          <a:lstStyle/>
          <a:p>
            <a:fld id="{5B5D3AF8-0398-FD46-A90A-9147E13E75AC}"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0F0A0E7D-07CA-B841-9F9F-BC552FADE2E2}"/>
              </a:ext>
            </a:extLst>
          </p:cNvPr>
          <p:cNvSpPr>
            <a:spLocks noGrp="1"/>
          </p:cNvSpPr>
          <p:nvPr>
            <p:ph type="sldNum" sz="quarter" idx="12"/>
          </p:nvPr>
        </p:nvSpPr>
        <p:spPr/>
        <p:txBody>
          <a:bodyPr/>
          <a:lstStyle/>
          <a:p>
            <a:fld id="{69E57DC2-970A-4B3E-BB1C-7A09969E49DF}" type="slidenum">
              <a:rPr lang="en-US" smtClean="0"/>
              <a:pPr/>
              <a:t>10</a:t>
            </a:fld>
            <a:endParaRPr lang="en-US" dirty="0"/>
          </a:p>
        </p:txBody>
      </p:sp>
    </p:spTree>
    <p:extLst>
      <p:ext uri="{BB962C8B-B14F-4D97-AF65-F5344CB8AC3E}">
        <p14:creationId xmlns:p14="http://schemas.microsoft.com/office/powerpoint/2010/main" val="775212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xmlns="" id="{1355D571-8AAC-EE47-BFC9-5F23CF996DE5}"/>
              </a:ext>
            </a:extLst>
          </p:cNvPr>
          <p:cNvSpPr>
            <a:spLocks noGrp="1"/>
          </p:cNvSpPr>
          <p:nvPr>
            <p:ph type="dt" sz="half" idx="10"/>
          </p:nvPr>
        </p:nvSpPr>
        <p:spPr/>
        <p:txBody>
          <a:bodyPr/>
          <a:lstStyle/>
          <a:p>
            <a:fld id="{5B5D3AF8-0398-FD46-A90A-9147E13E75AC}"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2971C47C-ECC1-1742-B74A-5BC5899CD32A}"/>
              </a:ext>
            </a:extLst>
          </p:cNvPr>
          <p:cNvSpPr>
            <a:spLocks noGrp="1"/>
          </p:cNvSpPr>
          <p:nvPr>
            <p:ph type="sldNum" sz="quarter" idx="12"/>
          </p:nvPr>
        </p:nvSpPr>
        <p:spPr/>
        <p:txBody>
          <a:bodyPr/>
          <a:lstStyle/>
          <a:p>
            <a:fld id="{69E57DC2-970A-4B3E-BB1C-7A09969E49DF}" type="slidenum">
              <a:rPr lang="en-US" smtClean="0"/>
              <a:pPr/>
              <a:t>11</a:t>
            </a:fld>
            <a:endParaRPr lang="en-US" dirty="0"/>
          </a:p>
        </p:txBody>
      </p:sp>
      <p:pic>
        <p:nvPicPr>
          <p:cNvPr id="7" name="Picture 6">
            <a:extLst>
              <a:ext uri="{FF2B5EF4-FFF2-40B4-BE49-F238E27FC236}">
                <a16:creationId xmlns:a16="http://schemas.microsoft.com/office/drawing/2014/main" xmlns="" id="{903466E7-6DA0-6447-9533-43A84D639918}"/>
              </a:ext>
            </a:extLst>
          </p:cNvPr>
          <p:cNvPicPr>
            <a:picLocks noChangeAspect="1"/>
          </p:cNvPicPr>
          <p:nvPr/>
        </p:nvPicPr>
        <p:blipFill>
          <a:blip r:embed="rId2"/>
          <a:stretch>
            <a:fillRect/>
          </a:stretch>
        </p:blipFill>
        <p:spPr>
          <a:xfrm>
            <a:off x="1984917" y="1278135"/>
            <a:ext cx="7173177" cy="4017563"/>
          </a:xfrm>
          <a:prstGeom prst="rect">
            <a:avLst/>
          </a:prstGeom>
        </p:spPr>
      </p:pic>
    </p:spTree>
    <p:extLst>
      <p:ext uri="{BB962C8B-B14F-4D97-AF65-F5344CB8AC3E}">
        <p14:creationId xmlns:p14="http://schemas.microsoft.com/office/powerpoint/2010/main" val="2754594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2DF114C0-3D4E-0044-BEDF-48E2156BB447}"/>
              </a:ext>
            </a:extLst>
          </p:cNvPr>
          <p:cNvSpPr>
            <a:spLocks noGrp="1"/>
          </p:cNvSpPr>
          <p:nvPr>
            <p:ph type="body" idx="1"/>
          </p:nvPr>
        </p:nvSpPr>
        <p:spPr>
          <a:xfrm>
            <a:off x="765025" y="1884556"/>
            <a:ext cx="9612971" cy="3475096"/>
          </a:xfrm>
        </p:spPr>
        <p:txBody>
          <a:bodyPr/>
          <a:lstStyle/>
          <a:p>
            <a:pPr marL="342900" indent="-342900" algn="l" defTabSz="914400" rtl="0" eaLnBrk="1" latinLnBrk="0" hangingPunct="1">
              <a:lnSpc>
                <a:spcPct val="112000"/>
              </a:lnSpc>
              <a:spcBef>
                <a:spcPts val="0"/>
              </a:spcBef>
              <a:spcAft>
                <a:spcPts val="0"/>
              </a:spcAft>
              <a:buFont typeface="Arial" panose="020B0604020202020204" pitchFamily="34" charset="0"/>
              <a:buChar char="•"/>
            </a:pPr>
            <a:r>
              <a:rPr lang="en-US" dirty="0">
                <a:latin typeface="Eurostile" panose="020B0504020202050204" pitchFamily="34" charset="77"/>
              </a:rPr>
              <a:t>Introduction</a:t>
            </a:r>
          </a:p>
          <a:p>
            <a:pPr marL="342900" indent="-342900" algn="l">
              <a:buFont typeface="Arial" panose="020B0604020202020204" pitchFamily="34" charset="0"/>
              <a:buChar char="•"/>
            </a:pPr>
            <a:r>
              <a:rPr lang="en-US" dirty="0">
                <a:latin typeface="Eurostile" panose="020B0504020202050204" pitchFamily="34" charset="77"/>
              </a:rPr>
              <a:t>What is economic globalization and sustainable development ?</a:t>
            </a:r>
          </a:p>
          <a:p>
            <a:pPr marL="342900" indent="-342900" algn="l">
              <a:buFont typeface="Arial" panose="020B0604020202020204" pitchFamily="34" charset="0"/>
              <a:buChar char="•"/>
            </a:pPr>
            <a:r>
              <a:rPr lang="en-US" dirty="0">
                <a:latin typeface="Eurostile" panose="020B0504020202050204" pitchFamily="34" charset="77"/>
              </a:rPr>
              <a:t>The concept of Sustainability development</a:t>
            </a:r>
          </a:p>
          <a:p>
            <a:pPr marL="342900" indent="-342900" algn="l">
              <a:buFont typeface="Arial" panose="020B0604020202020204" pitchFamily="34" charset="0"/>
              <a:buChar char="•"/>
            </a:pPr>
            <a:r>
              <a:rPr lang="en-US" dirty="0">
                <a:latin typeface="Eurostile" panose="020B0504020202050204" pitchFamily="34" charset="77"/>
              </a:rPr>
              <a:t>How does globalization affect sustainability ?</a:t>
            </a:r>
          </a:p>
          <a:p>
            <a:pPr marL="342900" indent="-342900" algn="l">
              <a:buFont typeface="Arial" panose="020B0604020202020204" pitchFamily="34" charset="0"/>
              <a:buChar char="•"/>
            </a:pPr>
            <a:r>
              <a:rPr lang="en-US" dirty="0">
                <a:latin typeface="Eurostile" panose="020B0504020202050204" pitchFamily="34" charset="77"/>
              </a:rPr>
              <a:t>Difference between globalization and sustainable</a:t>
            </a:r>
          </a:p>
          <a:p>
            <a:pPr marL="342900" indent="-342900" algn="l">
              <a:buFont typeface="Arial" panose="020B0604020202020204" pitchFamily="34" charset="0"/>
              <a:buChar char="•"/>
            </a:pPr>
            <a:r>
              <a:rPr lang="en-US" dirty="0">
                <a:latin typeface="Eurostile" panose="020B0504020202050204" pitchFamily="34" charset="77"/>
              </a:rPr>
              <a:t>Conclusion</a:t>
            </a:r>
          </a:p>
          <a:p>
            <a:pPr marL="342900" indent="-342900" algn="l">
              <a:buFont typeface="Arial" panose="020B0604020202020204" pitchFamily="34" charset="0"/>
              <a:buChar char="•"/>
            </a:pPr>
            <a:r>
              <a:rPr lang="en-US" dirty="0">
                <a:latin typeface="Eurostile" panose="020B0504020202050204" pitchFamily="34" charset="77"/>
              </a:rPr>
              <a:t>References</a:t>
            </a:r>
          </a:p>
          <a:p>
            <a:pPr marL="342900" indent="-342900" algn="l">
              <a:buFont typeface="Arial" panose="020B0604020202020204" pitchFamily="34" charset="0"/>
              <a:buChar char="•"/>
            </a:pPr>
            <a:endParaRPr lang="en-US" dirty="0">
              <a:latin typeface="Eurostile" panose="020B0504020202050204" pitchFamily="34" charset="77"/>
            </a:endParaRPr>
          </a:p>
        </p:txBody>
      </p:sp>
      <p:sp>
        <p:nvSpPr>
          <p:cNvPr id="4" name="Date Placeholder 3">
            <a:extLst>
              <a:ext uri="{FF2B5EF4-FFF2-40B4-BE49-F238E27FC236}">
                <a16:creationId xmlns:a16="http://schemas.microsoft.com/office/drawing/2014/main" xmlns="" id="{6BF410F9-38BE-5B4A-A8E5-2D4FE85968C4}"/>
              </a:ext>
            </a:extLst>
          </p:cNvPr>
          <p:cNvSpPr>
            <a:spLocks noGrp="1"/>
          </p:cNvSpPr>
          <p:nvPr>
            <p:ph type="dt" sz="half" idx="10"/>
          </p:nvPr>
        </p:nvSpPr>
        <p:spPr>
          <a:xfrm>
            <a:off x="765025" y="6281363"/>
            <a:ext cx="1622409" cy="404614"/>
          </a:xfrm>
        </p:spPr>
        <p:txBody>
          <a:bodyPr/>
          <a:lstStyle/>
          <a:p>
            <a:fld id="{28782118-8FC0-6D46-8267-ADCF3E6B34D2}" type="datetime2">
              <a:rPr lang="en-US" smtClean="0"/>
              <a:t>Thursday, January 7, 2021</a:t>
            </a:fld>
            <a:endParaRPr lang="en-US" dirty="0"/>
          </a:p>
        </p:txBody>
      </p:sp>
      <p:sp>
        <p:nvSpPr>
          <p:cNvPr id="5" name="Slide Number Placeholder 4">
            <a:extLst>
              <a:ext uri="{FF2B5EF4-FFF2-40B4-BE49-F238E27FC236}">
                <a16:creationId xmlns:a16="http://schemas.microsoft.com/office/drawing/2014/main" xmlns="" id="{BA2A3167-5B9E-FE49-A164-A4B0C2DA27E0}"/>
              </a:ext>
            </a:extLst>
          </p:cNvPr>
          <p:cNvSpPr>
            <a:spLocks noGrp="1"/>
          </p:cNvSpPr>
          <p:nvPr>
            <p:ph type="sldNum" sz="quarter" idx="12"/>
          </p:nvPr>
        </p:nvSpPr>
        <p:spPr/>
        <p:txBody>
          <a:bodyPr/>
          <a:lstStyle/>
          <a:p>
            <a:fld id="{69E57DC2-970A-4B3E-BB1C-7A09969E49DF}" type="slidenum">
              <a:rPr lang="en-US" smtClean="0"/>
              <a:pPr/>
              <a:t>2</a:t>
            </a:fld>
            <a:endParaRPr lang="en-US" dirty="0"/>
          </a:p>
        </p:txBody>
      </p:sp>
      <p:sp>
        <p:nvSpPr>
          <p:cNvPr id="6" name="TextBox 5">
            <a:extLst>
              <a:ext uri="{FF2B5EF4-FFF2-40B4-BE49-F238E27FC236}">
                <a16:creationId xmlns:a16="http://schemas.microsoft.com/office/drawing/2014/main" xmlns="" id="{EB9A74F1-B3EB-2E46-B931-DEFEB69EAFAC}"/>
              </a:ext>
            </a:extLst>
          </p:cNvPr>
          <p:cNvSpPr txBox="1"/>
          <p:nvPr/>
        </p:nvSpPr>
        <p:spPr>
          <a:xfrm>
            <a:off x="1066109" y="790822"/>
            <a:ext cx="2948330" cy="646331"/>
          </a:xfrm>
          <a:prstGeom prst="rect">
            <a:avLst/>
          </a:prstGeom>
          <a:noFill/>
        </p:spPr>
        <p:txBody>
          <a:bodyPr wrap="square" rtlCol="0">
            <a:spAutoFit/>
          </a:bodyPr>
          <a:lstStyle/>
          <a:p>
            <a:r>
              <a:rPr lang="en-US" sz="3600" b="1" dirty="0">
                <a:latin typeface="Eurostile" panose="020B0504020202050204" pitchFamily="34" charset="77"/>
              </a:rPr>
              <a:t>Content</a:t>
            </a:r>
          </a:p>
        </p:txBody>
      </p:sp>
    </p:spTree>
    <p:extLst>
      <p:ext uri="{BB962C8B-B14F-4D97-AF65-F5344CB8AC3E}">
        <p14:creationId xmlns:p14="http://schemas.microsoft.com/office/powerpoint/2010/main" val="2484687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318B9E-DA8C-C542-99AF-24EB5BD29DB1}"/>
              </a:ext>
            </a:extLst>
          </p:cNvPr>
          <p:cNvSpPr>
            <a:spLocks noGrp="1"/>
          </p:cNvSpPr>
          <p:nvPr>
            <p:ph type="title"/>
          </p:nvPr>
        </p:nvSpPr>
        <p:spPr>
          <a:xfrm>
            <a:off x="1761893" y="800100"/>
            <a:ext cx="9601200" cy="1485900"/>
          </a:xfrm>
        </p:spPr>
        <p:txBody>
          <a:bodyPr/>
          <a:lstStyle/>
          <a:p>
            <a:r>
              <a:rPr lang="en-US" b="1" dirty="0">
                <a:latin typeface="Eurostile" panose="020B0504020202050204" pitchFamily="34" charset="77"/>
              </a:rPr>
              <a:t>Introduction</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DE4BEC86-8BAB-744C-82E7-4E480B731380}"/>
              </a:ext>
            </a:extLst>
          </p:cNvPr>
          <p:cNvSpPr>
            <a:spLocks noGrp="1"/>
          </p:cNvSpPr>
          <p:nvPr>
            <p:ph idx="1"/>
          </p:nvPr>
        </p:nvSpPr>
        <p:spPr>
          <a:xfrm>
            <a:off x="1371600" y="2286000"/>
            <a:ext cx="10225668" cy="3581400"/>
          </a:xfrm>
        </p:spPr>
        <p:txBody>
          <a:bodyPr>
            <a:normAutofit/>
          </a:bodyPr>
          <a:lstStyle/>
          <a:p>
            <a:r>
              <a:rPr lang="en-US" sz="2800" dirty="0">
                <a:latin typeface="Eurostile" panose="020B0504020202050204" pitchFamily="34" charset="77"/>
              </a:rPr>
              <a:t>Globalization and sustainability explores the interconnectedness of human-made systems and communities, the relationship between local and global processes; how local experiences mediate the global; the opportunities and tensions provided by world-interconnectedness, the impact of decision making on humankind and the environment .</a:t>
            </a:r>
          </a:p>
        </p:txBody>
      </p:sp>
      <p:sp>
        <p:nvSpPr>
          <p:cNvPr id="4" name="Date Placeholder 3">
            <a:extLst>
              <a:ext uri="{FF2B5EF4-FFF2-40B4-BE49-F238E27FC236}">
                <a16:creationId xmlns:a16="http://schemas.microsoft.com/office/drawing/2014/main" xmlns="" id="{1D685561-E396-CA44-A7F4-9EAD9DFCC682}"/>
              </a:ext>
            </a:extLst>
          </p:cNvPr>
          <p:cNvSpPr>
            <a:spLocks noGrp="1"/>
          </p:cNvSpPr>
          <p:nvPr>
            <p:ph type="dt" sz="half" idx="10"/>
          </p:nvPr>
        </p:nvSpPr>
        <p:spPr>
          <a:xfrm>
            <a:off x="1382751" y="6251079"/>
            <a:ext cx="1494263" cy="404614"/>
          </a:xfrm>
        </p:spPr>
        <p:txBody>
          <a:bodyPr/>
          <a:lstStyle/>
          <a:p>
            <a:fld id="{1D0F7BB5-AE01-884C-9899-22D2DF24B626}"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9F03825C-198D-7444-9B3D-F23BC38A2970}"/>
              </a:ext>
            </a:extLst>
          </p:cNvPr>
          <p:cNvSpPr>
            <a:spLocks noGrp="1"/>
          </p:cNvSpPr>
          <p:nvPr>
            <p:ph type="sldNum" sz="quarter" idx="12"/>
          </p:nvPr>
        </p:nvSpPr>
        <p:spPr/>
        <p:txBody>
          <a:bodyPr/>
          <a:lstStyle/>
          <a:p>
            <a:fld id="{69E57DC2-970A-4B3E-BB1C-7A09969E49DF}" type="slidenum">
              <a:rPr lang="en-US" smtClean="0"/>
              <a:t>3</a:t>
            </a:fld>
            <a:endParaRPr lang="en-US" dirty="0"/>
          </a:p>
        </p:txBody>
      </p:sp>
      <p:pic>
        <p:nvPicPr>
          <p:cNvPr id="6" name="Picture 5">
            <a:extLst>
              <a:ext uri="{FF2B5EF4-FFF2-40B4-BE49-F238E27FC236}">
                <a16:creationId xmlns:a16="http://schemas.microsoft.com/office/drawing/2014/main" xmlns="" id="{7974425D-5F59-7844-AB8F-2D16434ACF8B}"/>
              </a:ext>
            </a:extLst>
          </p:cNvPr>
          <p:cNvPicPr>
            <a:picLocks noChangeAspect="1"/>
          </p:cNvPicPr>
          <p:nvPr/>
        </p:nvPicPr>
        <p:blipFill>
          <a:blip r:embed="rId2"/>
          <a:stretch>
            <a:fillRect/>
          </a:stretch>
        </p:blipFill>
        <p:spPr>
          <a:xfrm>
            <a:off x="7143799" y="4497291"/>
            <a:ext cx="3925229" cy="1956095"/>
          </a:xfrm>
          <a:prstGeom prst="rect">
            <a:avLst/>
          </a:prstGeom>
        </p:spPr>
      </p:pic>
    </p:spTree>
    <p:extLst>
      <p:ext uri="{BB962C8B-B14F-4D97-AF65-F5344CB8AC3E}">
        <p14:creationId xmlns:p14="http://schemas.microsoft.com/office/powerpoint/2010/main" val="3690131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9CD938-CE08-6C4D-8697-41F4CCAEAEF3}"/>
              </a:ext>
            </a:extLst>
          </p:cNvPr>
          <p:cNvSpPr>
            <a:spLocks noGrp="1"/>
          </p:cNvSpPr>
          <p:nvPr>
            <p:ph type="title"/>
          </p:nvPr>
        </p:nvSpPr>
        <p:spPr>
          <a:xfrm>
            <a:off x="1761892" y="663497"/>
            <a:ext cx="9601200" cy="1485900"/>
          </a:xfrm>
        </p:spPr>
        <p:txBody>
          <a:bodyPr>
            <a:normAutofit fontScale="90000"/>
          </a:bodyPr>
          <a:lstStyle/>
          <a:p>
            <a:r>
              <a:rPr lang="en-US" sz="3200" b="1" dirty="0">
                <a:latin typeface="Eurostile" panose="020B0504020202050204" pitchFamily="34" charset="77"/>
              </a:rPr>
              <a:t>What is economic globalization and sustainable development ?</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a16="http://schemas.microsoft.com/office/drawing/2014/main" xmlns="" id="{34872F7B-D9FC-0744-BC12-774A8F90F05E}"/>
              </a:ext>
            </a:extLst>
          </p:cNvPr>
          <p:cNvSpPr>
            <a:spLocks noGrp="1"/>
          </p:cNvSpPr>
          <p:nvPr>
            <p:ph idx="1"/>
          </p:nvPr>
        </p:nvSpPr>
        <p:spPr/>
        <p:txBody>
          <a:bodyPr>
            <a:normAutofit/>
          </a:bodyPr>
          <a:lstStyle/>
          <a:p>
            <a:r>
              <a:rPr lang="en-US" sz="2400" dirty="0">
                <a:latin typeface="Eurostile" panose="020B0504020202050204" pitchFamily="34" charset="77"/>
              </a:rPr>
              <a:t>Globalization describes the advancement of the global integration of the economy, culture and political structures. In political discussions on trade, globalization refers to market liberalization, shifting profits up the value chain and the interconnectivity of global markets. The Sustainable Development Goals (SDGs) are a set of policy goals that attempt to implement the principle of sustainability on the economic, social and ecological level in every country of the world. The United Nations General Assembly decided to achieve these objectives by the year 2030.</a:t>
            </a:r>
          </a:p>
        </p:txBody>
      </p:sp>
      <p:sp>
        <p:nvSpPr>
          <p:cNvPr id="4" name="Date Placeholder 3">
            <a:extLst>
              <a:ext uri="{FF2B5EF4-FFF2-40B4-BE49-F238E27FC236}">
                <a16:creationId xmlns:a16="http://schemas.microsoft.com/office/drawing/2014/main" xmlns="" id="{EF988961-A417-7A43-B6CA-78C2447A5592}"/>
              </a:ext>
            </a:extLst>
          </p:cNvPr>
          <p:cNvSpPr>
            <a:spLocks noGrp="1"/>
          </p:cNvSpPr>
          <p:nvPr>
            <p:ph type="dt" sz="half" idx="10"/>
          </p:nvPr>
        </p:nvSpPr>
        <p:spPr>
          <a:xfrm>
            <a:off x="1371600" y="6270211"/>
            <a:ext cx="1596292" cy="404614"/>
          </a:xfrm>
        </p:spPr>
        <p:txBody>
          <a:bodyPr/>
          <a:lstStyle/>
          <a:p>
            <a:fld id="{1D0F7BB5-AE01-884C-9899-22D2DF24B626}"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DEE2BCD5-2689-374A-ABF9-F87EAA106D25}"/>
              </a:ext>
            </a:extLst>
          </p:cNvPr>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3976441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5ADE1A-9B44-1C46-9540-C317F05484D5}"/>
              </a:ext>
            </a:extLst>
          </p:cNvPr>
          <p:cNvSpPr>
            <a:spLocks noGrp="1"/>
          </p:cNvSpPr>
          <p:nvPr>
            <p:ph type="title"/>
          </p:nvPr>
        </p:nvSpPr>
        <p:spPr>
          <a:xfrm>
            <a:off x="1694985" y="800100"/>
            <a:ext cx="7694342" cy="727617"/>
          </a:xfrm>
        </p:spPr>
        <p:txBody>
          <a:bodyPr>
            <a:normAutofit fontScale="90000"/>
          </a:bodyPr>
          <a:lstStyle/>
          <a:p>
            <a:r>
              <a:rPr lang="en-US" sz="4000" b="1" dirty="0">
                <a:latin typeface="Eurostile" panose="020B0504020202050204" pitchFamily="34" charset="77"/>
              </a:rPr>
              <a:t>The concept of sustainability development</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a16="http://schemas.microsoft.com/office/drawing/2014/main" xmlns="" id="{B5BBF733-3C36-D244-9D26-716F43E59910}"/>
              </a:ext>
            </a:extLst>
          </p:cNvPr>
          <p:cNvSpPr>
            <a:spLocks noGrp="1"/>
          </p:cNvSpPr>
          <p:nvPr>
            <p:ph idx="1"/>
          </p:nvPr>
        </p:nvSpPr>
        <p:spPr/>
        <p:txBody>
          <a:bodyPr>
            <a:normAutofit/>
          </a:bodyPr>
          <a:lstStyle/>
          <a:p>
            <a:r>
              <a:rPr lang="en-US" sz="2400" dirty="0">
                <a:latin typeface="Eurostile" panose="020B0504020202050204" pitchFamily="34" charset="77"/>
              </a:rPr>
              <a:t>There are four dimensions to sustainable development – society, environment, culture and economy. Which are intertwined, not separate. Sustainability is a paradigm for thinking about the future in which environmental, societal and economic considerations are balanced in the pursuit of an improved quality of life. For example, a prosperous society relies on a healthy environment to provide food and resources, safe drinking water and clean air for its citizens.</a:t>
            </a:r>
          </a:p>
        </p:txBody>
      </p:sp>
      <p:sp>
        <p:nvSpPr>
          <p:cNvPr id="4" name="Date Placeholder 3">
            <a:extLst>
              <a:ext uri="{FF2B5EF4-FFF2-40B4-BE49-F238E27FC236}">
                <a16:creationId xmlns:a16="http://schemas.microsoft.com/office/drawing/2014/main" xmlns="" id="{D60448D4-F1C4-DF4D-BD00-D964936317C9}"/>
              </a:ext>
            </a:extLst>
          </p:cNvPr>
          <p:cNvSpPr>
            <a:spLocks noGrp="1"/>
          </p:cNvSpPr>
          <p:nvPr>
            <p:ph type="dt" sz="half" idx="10"/>
          </p:nvPr>
        </p:nvSpPr>
        <p:spPr>
          <a:xfrm>
            <a:off x="1371600" y="6281363"/>
            <a:ext cx="1596292" cy="404614"/>
          </a:xfrm>
        </p:spPr>
        <p:txBody>
          <a:bodyPr/>
          <a:lstStyle/>
          <a:p>
            <a:fld id="{1D0F7BB5-AE01-884C-9899-22D2DF24B626}"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FC6C852F-4C8A-E843-A38F-5755FA6A25A2}"/>
              </a:ext>
            </a:extLst>
          </p:cNvPr>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1392755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241F1D-5A8D-1A43-AB14-919F60305650}"/>
              </a:ext>
            </a:extLst>
          </p:cNvPr>
          <p:cNvSpPr>
            <a:spLocks noGrp="1"/>
          </p:cNvSpPr>
          <p:nvPr>
            <p:ph type="title"/>
          </p:nvPr>
        </p:nvSpPr>
        <p:spPr>
          <a:xfrm>
            <a:off x="1780671" y="525145"/>
            <a:ext cx="9288357" cy="719254"/>
          </a:xfrm>
        </p:spPr>
        <p:txBody>
          <a:bodyPr>
            <a:noAutofit/>
          </a:bodyPr>
          <a:lstStyle/>
          <a:p>
            <a:r>
              <a:rPr lang="en-US" sz="3600" b="1" dirty="0">
                <a:latin typeface="Eurostile" panose="020B0504020202050204" pitchFamily="34" charset="77"/>
              </a:rPr>
              <a:t>How does globalization affect sustainability ?</a:t>
            </a:r>
            <a:br>
              <a:rPr lang="en-US" sz="3600" b="1" dirty="0">
                <a:latin typeface="Eurostile" panose="020B0504020202050204" pitchFamily="34" charset="77"/>
              </a:rPr>
            </a:br>
            <a:endParaRPr lang="en-US" sz="3600" b="1" dirty="0"/>
          </a:p>
        </p:txBody>
      </p:sp>
      <p:sp>
        <p:nvSpPr>
          <p:cNvPr id="3" name="Content Placeholder 2">
            <a:extLst>
              <a:ext uri="{FF2B5EF4-FFF2-40B4-BE49-F238E27FC236}">
                <a16:creationId xmlns:a16="http://schemas.microsoft.com/office/drawing/2014/main" xmlns="" id="{1EBB5BD3-9A34-444A-981D-DB35D4CD5770}"/>
              </a:ext>
            </a:extLst>
          </p:cNvPr>
          <p:cNvSpPr>
            <a:spLocks noGrp="1"/>
          </p:cNvSpPr>
          <p:nvPr>
            <p:ph idx="1"/>
          </p:nvPr>
        </p:nvSpPr>
        <p:spPr>
          <a:xfrm>
            <a:off x="1371599" y="1628078"/>
            <a:ext cx="10448693" cy="4239322"/>
          </a:xfrm>
        </p:spPr>
        <p:txBody>
          <a:bodyPr>
            <a:normAutofit fontScale="92500" lnSpcReduction="10000"/>
          </a:bodyPr>
          <a:lstStyle/>
          <a:p>
            <a:r>
              <a:rPr lang="en-US" sz="2600" dirty="0">
                <a:latin typeface="Eurostile" panose="020B0504020202050204" pitchFamily="34" charset="77"/>
              </a:rPr>
              <a:t>The last decades of the twentieth century are characterized by increasing globalization, manifested in the rapid growth of world trade, foreign direct investment, and cross-border financial flows (Lee, 1996). The tools that facilitated this growth were international transportation, technology, and telecommunications that became cheaper, quicker, and of higher quality (Wood, 1995) and now the Internet. However, the movement among nation-states to liberalize their trade policies--removing trade barriers and focusing on exports--also contributed to globalization, a prime example of how government matters in the business sector. Globalization was also influenced by international organizations like the World Bank, the IMF, and the WTO, devoted to increasing trade and development. The result is multinational enterprises (MNEs) with budgets larger than the economies of many countries. </a:t>
            </a:r>
          </a:p>
          <a:p>
            <a:endParaRPr lang="en-US" dirty="0"/>
          </a:p>
        </p:txBody>
      </p:sp>
      <p:sp>
        <p:nvSpPr>
          <p:cNvPr id="4" name="Date Placeholder 3">
            <a:extLst>
              <a:ext uri="{FF2B5EF4-FFF2-40B4-BE49-F238E27FC236}">
                <a16:creationId xmlns:a16="http://schemas.microsoft.com/office/drawing/2014/main" xmlns="" id="{2189E0B5-301D-9249-B10C-6CE8DBB9B962}"/>
              </a:ext>
            </a:extLst>
          </p:cNvPr>
          <p:cNvSpPr>
            <a:spLocks noGrp="1"/>
          </p:cNvSpPr>
          <p:nvPr>
            <p:ph type="dt" sz="half" idx="10"/>
          </p:nvPr>
        </p:nvSpPr>
        <p:spPr>
          <a:xfrm>
            <a:off x="970154" y="6453386"/>
            <a:ext cx="2152187" cy="404614"/>
          </a:xfrm>
        </p:spPr>
        <p:txBody>
          <a:bodyPr/>
          <a:lstStyle/>
          <a:p>
            <a:fld id="{1D0F7BB5-AE01-884C-9899-22D2DF24B626}"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A52ADF50-3C43-DC47-AB43-E3E251FA781D}"/>
              </a:ext>
            </a:extLst>
          </p:cNvPr>
          <p:cNvSpPr>
            <a:spLocks noGrp="1"/>
          </p:cNvSpPr>
          <p:nvPr>
            <p:ph type="sldNum" sz="quarter" idx="12"/>
          </p:nvPr>
        </p:nvSpPr>
        <p:spPr/>
        <p:txBody>
          <a:bodyPr/>
          <a:lstStyle/>
          <a:p>
            <a:fld id="{69E57DC2-970A-4B3E-BB1C-7A09969E49DF}" type="slidenum">
              <a:rPr lang="en-US" smtClean="0"/>
              <a:t>6</a:t>
            </a:fld>
            <a:endParaRPr lang="en-US" dirty="0"/>
          </a:p>
        </p:txBody>
      </p:sp>
    </p:spTree>
    <p:extLst>
      <p:ext uri="{BB962C8B-B14F-4D97-AF65-F5344CB8AC3E}">
        <p14:creationId xmlns:p14="http://schemas.microsoft.com/office/powerpoint/2010/main" val="4204960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A75756-8488-4547-847F-E52B53E87905}"/>
              </a:ext>
            </a:extLst>
          </p:cNvPr>
          <p:cNvSpPr>
            <a:spLocks noGrp="1"/>
          </p:cNvSpPr>
          <p:nvPr>
            <p:ph type="title"/>
          </p:nvPr>
        </p:nvSpPr>
        <p:spPr>
          <a:xfrm>
            <a:off x="1628077" y="472068"/>
            <a:ext cx="6735337" cy="964581"/>
          </a:xfrm>
        </p:spPr>
        <p:txBody>
          <a:bodyPr>
            <a:normAutofit fontScale="90000"/>
          </a:bodyPr>
          <a:lstStyle/>
          <a:p>
            <a:r>
              <a:rPr lang="en-US" sz="4000" b="1" dirty="0">
                <a:latin typeface="Eurostile" panose="020B0504020202050204" pitchFamily="34" charset="77"/>
              </a:rPr>
              <a:t>Difference between globalization and sustainability </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a16="http://schemas.microsoft.com/office/drawing/2014/main" xmlns="" id="{5F887581-5257-A44C-8559-FD1D9DFF43E4}"/>
              </a:ext>
            </a:extLst>
          </p:cNvPr>
          <p:cNvSpPr>
            <a:spLocks noGrp="1"/>
          </p:cNvSpPr>
          <p:nvPr>
            <p:ph idx="1"/>
          </p:nvPr>
        </p:nvSpPr>
        <p:spPr>
          <a:xfrm>
            <a:off x="1371600" y="1839951"/>
            <a:ext cx="9601200" cy="3581400"/>
          </a:xfrm>
        </p:spPr>
        <p:txBody>
          <a:bodyPr>
            <a:noAutofit/>
          </a:bodyPr>
          <a:lstStyle/>
          <a:p>
            <a:r>
              <a:rPr lang="en-US" sz="2800" dirty="0">
                <a:latin typeface="Eurostile" panose="020B0504020202050204" pitchFamily="34" charset="77"/>
              </a:rPr>
              <a:t>No other issue is as important as sustainability from the point of globalization. The issue of sustainability has drawn to the attention to the people of the world that, despite their differences in terms of politics, economics, and ideologies, we do share the planet. The field of public administration has traditionally emphasized the values of efficiency, performance, social equity, diversity, and ethics. With the increased global concern about protecting the environment, the chapter emphasizes sustainability as the core values of public administration.</a:t>
            </a:r>
          </a:p>
        </p:txBody>
      </p:sp>
      <p:sp>
        <p:nvSpPr>
          <p:cNvPr id="4" name="Date Placeholder 3">
            <a:extLst>
              <a:ext uri="{FF2B5EF4-FFF2-40B4-BE49-F238E27FC236}">
                <a16:creationId xmlns:a16="http://schemas.microsoft.com/office/drawing/2014/main" xmlns="" id="{4F43370C-7853-4041-89B6-5CB2613D4EE6}"/>
              </a:ext>
            </a:extLst>
          </p:cNvPr>
          <p:cNvSpPr>
            <a:spLocks noGrp="1"/>
          </p:cNvSpPr>
          <p:nvPr>
            <p:ph type="dt" sz="half" idx="10"/>
          </p:nvPr>
        </p:nvSpPr>
        <p:spPr>
          <a:xfrm>
            <a:off x="1390650" y="6453386"/>
            <a:ext cx="2155438" cy="404614"/>
          </a:xfrm>
        </p:spPr>
        <p:txBody>
          <a:bodyPr/>
          <a:lstStyle/>
          <a:p>
            <a:fld id="{1D0F7BB5-AE01-884C-9899-22D2DF24B626}"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9EE483F2-8670-DD4B-AB23-6EFEEC955388}"/>
              </a:ext>
            </a:extLst>
          </p:cNvPr>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2719705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E51FD20-C3F9-F04A-A647-09F6FCF00227}"/>
              </a:ext>
            </a:extLst>
          </p:cNvPr>
          <p:cNvSpPr>
            <a:spLocks noGrp="1"/>
          </p:cNvSpPr>
          <p:nvPr>
            <p:ph type="dt" sz="half" idx="10"/>
          </p:nvPr>
        </p:nvSpPr>
        <p:spPr>
          <a:xfrm>
            <a:off x="1379498" y="6210001"/>
            <a:ext cx="1843203" cy="404614"/>
          </a:xfrm>
        </p:spPr>
        <p:txBody>
          <a:bodyPr/>
          <a:lstStyle/>
          <a:p>
            <a:fld id="{E4574760-0935-D147-82AA-4C6451A9ECBA}"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3" name="Slide Number Placeholder 2">
            <a:extLst>
              <a:ext uri="{FF2B5EF4-FFF2-40B4-BE49-F238E27FC236}">
                <a16:creationId xmlns:a16="http://schemas.microsoft.com/office/drawing/2014/main" xmlns="" id="{EEA94430-1075-554E-8ECD-43693A2801CF}"/>
              </a:ext>
            </a:extLst>
          </p:cNvPr>
          <p:cNvSpPr>
            <a:spLocks noGrp="1"/>
          </p:cNvSpPr>
          <p:nvPr>
            <p:ph type="sldNum" sz="quarter" idx="12"/>
          </p:nvPr>
        </p:nvSpPr>
        <p:spPr/>
        <p:txBody>
          <a:bodyPr/>
          <a:lstStyle/>
          <a:p>
            <a:fld id="{69E57DC2-970A-4B3E-BB1C-7A09969E49DF}" type="slidenum">
              <a:rPr lang="en-US" smtClean="0"/>
              <a:t>8</a:t>
            </a:fld>
            <a:endParaRPr lang="en-US" dirty="0"/>
          </a:p>
        </p:txBody>
      </p:sp>
      <p:pic>
        <p:nvPicPr>
          <p:cNvPr id="4" name="Picture 3">
            <a:extLst>
              <a:ext uri="{FF2B5EF4-FFF2-40B4-BE49-F238E27FC236}">
                <a16:creationId xmlns:a16="http://schemas.microsoft.com/office/drawing/2014/main" xmlns="" id="{D11FCD76-AB70-3840-8EF5-038D698FA65D}"/>
              </a:ext>
            </a:extLst>
          </p:cNvPr>
          <p:cNvPicPr>
            <a:picLocks noChangeAspect="1"/>
          </p:cNvPicPr>
          <p:nvPr/>
        </p:nvPicPr>
        <p:blipFill>
          <a:blip r:embed="rId2"/>
          <a:stretch>
            <a:fillRect/>
          </a:stretch>
        </p:blipFill>
        <p:spPr>
          <a:xfrm>
            <a:off x="2308302" y="503355"/>
            <a:ext cx="7772400" cy="5706646"/>
          </a:xfrm>
          <a:prstGeom prst="rect">
            <a:avLst/>
          </a:prstGeom>
        </p:spPr>
      </p:pic>
    </p:spTree>
    <p:extLst>
      <p:ext uri="{BB962C8B-B14F-4D97-AF65-F5344CB8AC3E}">
        <p14:creationId xmlns:p14="http://schemas.microsoft.com/office/powerpoint/2010/main" val="1370013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ACDC81-090C-6846-B338-524EC0217728}"/>
              </a:ext>
            </a:extLst>
          </p:cNvPr>
          <p:cNvSpPr>
            <a:spLocks noGrp="1"/>
          </p:cNvSpPr>
          <p:nvPr>
            <p:ph type="title"/>
          </p:nvPr>
        </p:nvSpPr>
        <p:spPr>
          <a:xfrm>
            <a:off x="5531005" y="5204288"/>
            <a:ext cx="5319131" cy="1340312"/>
          </a:xfrm>
        </p:spPr>
        <p:txBody>
          <a:bodyPr>
            <a:normAutofit fontScale="90000"/>
          </a:bodyPr>
          <a:lstStyle/>
          <a:p>
            <a:r>
              <a:rPr lang="en-US" sz="6000" dirty="0">
                <a:latin typeface="Eurostile" panose="020B0504020202050204" pitchFamily="34" charset="77"/>
              </a:rPr>
              <a:t>Conclusion</a:t>
            </a:r>
            <a:r>
              <a:rPr lang="en-US" b="1" dirty="0"/>
              <a:t> </a:t>
            </a:r>
            <a:r>
              <a:rPr lang="en-US" dirty="0"/>
              <a:t/>
            </a:r>
            <a:br>
              <a:rPr lang="en-US" dirty="0"/>
            </a:br>
            <a:endParaRPr lang="en-US" dirty="0"/>
          </a:p>
        </p:txBody>
      </p:sp>
      <p:sp>
        <p:nvSpPr>
          <p:cNvPr id="3" name="Text Placeholder 2">
            <a:extLst>
              <a:ext uri="{FF2B5EF4-FFF2-40B4-BE49-F238E27FC236}">
                <a16:creationId xmlns:a16="http://schemas.microsoft.com/office/drawing/2014/main" xmlns="" id="{466FE0C9-63C1-4043-88EC-45CC84697B48}"/>
              </a:ext>
            </a:extLst>
          </p:cNvPr>
          <p:cNvSpPr>
            <a:spLocks noGrp="1"/>
          </p:cNvSpPr>
          <p:nvPr>
            <p:ph type="body" idx="1"/>
          </p:nvPr>
        </p:nvSpPr>
        <p:spPr>
          <a:xfrm>
            <a:off x="1015858" y="1043717"/>
            <a:ext cx="9612971" cy="3847171"/>
          </a:xfrm>
        </p:spPr>
        <p:txBody>
          <a:bodyPr/>
          <a:lstStyle/>
          <a:p>
            <a:pPr algn="l"/>
            <a:r>
              <a:rPr lang="en-US" dirty="0">
                <a:latin typeface="Eurostile" panose="020B0504020202050204" pitchFamily="34" charset="77"/>
              </a:rPr>
              <a:t>We have measured the impact of the recent process of globalization on the sustainability of world development in the light of various sustainability indices. Observing the results, globalization can be characterized as both more complicated and more surprising than was anticipated. One clear lesson can be learned from the many global assessments that have been produced over the past decades: dogmatic predictions regarding the earth‘s future are unreliable, ill-founded and misleading, and can be politically counterproductive. </a:t>
            </a:r>
          </a:p>
          <a:p>
            <a:pPr marL="0" indent="0" algn="l" defTabSz="914400" rtl="0" eaLnBrk="1" latinLnBrk="0" hangingPunct="1">
              <a:lnSpc>
                <a:spcPct val="112000"/>
              </a:lnSpc>
              <a:spcBef>
                <a:spcPts val="0"/>
              </a:spcBef>
              <a:spcAft>
                <a:spcPts val="0"/>
              </a:spcAft>
              <a:buFont typeface="Franklin Gothic Book" panose="020B0503020102020204" pitchFamily="34" charset="0"/>
              <a:buNone/>
            </a:pPr>
            <a:endParaRPr lang="en-US" dirty="0"/>
          </a:p>
        </p:txBody>
      </p:sp>
      <p:sp>
        <p:nvSpPr>
          <p:cNvPr id="4" name="Date Placeholder 3">
            <a:extLst>
              <a:ext uri="{FF2B5EF4-FFF2-40B4-BE49-F238E27FC236}">
                <a16:creationId xmlns:a16="http://schemas.microsoft.com/office/drawing/2014/main" xmlns="" id="{597D29EA-70DE-074F-A39F-2D1944A83052}"/>
              </a:ext>
            </a:extLst>
          </p:cNvPr>
          <p:cNvSpPr>
            <a:spLocks noGrp="1"/>
          </p:cNvSpPr>
          <p:nvPr>
            <p:ph type="dt" sz="half" idx="10"/>
          </p:nvPr>
        </p:nvSpPr>
        <p:spPr>
          <a:xfrm>
            <a:off x="738908" y="6453386"/>
            <a:ext cx="2138107" cy="404614"/>
          </a:xfrm>
        </p:spPr>
        <p:txBody>
          <a:bodyPr/>
          <a:lstStyle/>
          <a:p>
            <a:fld id="{5B5D3AF8-0398-FD46-A90A-9147E13E75AC}" type="datetime2">
              <a:rPr lang="en-US" smtClean="0">
                <a:latin typeface="Eurostile" panose="020B0504020202050204" pitchFamily="34" charset="77"/>
              </a:rPr>
              <a:t>Thursday, January 7, 2021</a:t>
            </a:fld>
            <a:endParaRPr lang="en-US" dirty="0">
              <a:latin typeface="Eurostile" panose="020B0504020202050204" pitchFamily="34" charset="77"/>
            </a:endParaRPr>
          </a:p>
        </p:txBody>
      </p:sp>
      <p:sp>
        <p:nvSpPr>
          <p:cNvPr id="5" name="Slide Number Placeholder 4">
            <a:extLst>
              <a:ext uri="{FF2B5EF4-FFF2-40B4-BE49-F238E27FC236}">
                <a16:creationId xmlns:a16="http://schemas.microsoft.com/office/drawing/2014/main" xmlns="" id="{687F6985-B9AD-8143-8320-0A8E50C86E9E}"/>
              </a:ext>
            </a:extLst>
          </p:cNvPr>
          <p:cNvSpPr>
            <a:spLocks noGrp="1"/>
          </p:cNvSpPr>
          <p:nvPr>
            <p:ph type="sldNum" sz="quarter" idx="12"/>
          </p:nvPr>
        </p:nvSpPr>
        <p:spPr/>
        <p:txBody>
          <a:bodyPr/>
          <a:lstStyle/>
          <a:p>
            <a:fld id="{69E57DC2-970A-4B3E-BB1C-7A09969E49DF}" type="slidenum">
              <a:rPr lang="en-US" smtClean="0"/>
              <a:pPr/>
              <a:t>9</a:t>
            </a:fld>
            <a:endParaRPr lang="en-US" dirty="0"/>
          </a:p>
        </p:txBody>
      </p:sp>
    </p:spTree>
    <p:extLst>
      <p:ext uri="{BB962C8B-B14F-4D97-AF65-F5344CB8AC3E}">
        <p14:creationId xmlns:p14="http://schemas.microsoft.com/office/powerpoint/2010/main" val="373728201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177</TotalTime>
  <Words>797</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Eurostile</vt:lpstr>
      <vt:lpstr>Franklin Gothic Book</vt:lpstr>
      <vt:lpstr>Crop</vt:lpstr>
      <vt:lpstr>PowerPoint Presentation</vt:lpstr>
      <vt:lpstr>PowerPoint Presentation</vt:lpstr>
      <vt:lpstr>Introduction </vt:lpstr>
      <vt:lpstr>What is economic globalization and sustainable development ? </vt:lpstr>
      <vt:lpstr>The concept of sustainability development </vt:lpstr>
      <vt:lpstr>How does globalization affect sustainability ? </vt:lpstr>
      <vt:lpstr>Difference between globalization and sustainability  </vt:lpstr>
      <vt:lpstr>PowerPoint Presentation</vt:lpstr>
      <vt:lpstr>Conclusion  </vt:lpstr>
      <vt:lpstr>References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Ayub Omar</dc:creator>
  <cp:lastModifiedBy>user</cp:lastModifiedBy>
  <cp:revision>16</cp:revision>
  <dcterms:created xsi:type="dcterms:W3CDTF">2020-11-05T00:11:13Z</dcterms:created>
  <dcterms:modified xsi:type="dcterms:W3CDTF">2021-01-07T10:35:18Z</dcterms:modified>
</cp:coreProperties>
</file>