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4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5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196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LY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ar-LY" smtClean="0"/>
                      <a:t>25.2%</a:t>
                    </a:r>
                    <a:endParaRPr lang="ar-LY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ar-LY" dirty="0" smtClean="0"/>
                      <a:t>36.6%</a:t>
                    </a:r>
                    <a:endParaRPr lang="ar-LY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ar-LY" smtClean="0"/>
                      <a:t>32.9%</a:t>
                    </a:r>
                    <a:endParaRPr lang="ar-LY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ورقة1!$A$2:$A$4</c:f>
              <c:strCache>
                <c:ptCount val="3"/>
                <c:pt idx="0">
                  <c:v>negative H.pylori</c:v>
                </c:pt>
                <c:pt idx="1">
                  <c:v>positive H.pylori</c:v>
                </c:pt>
                <c:pt idx="2">
                  <c:v>post eradicated </c:v>
                </c:pt>
              </c:strCache>
            </c:strRef>
          </c:cat>
          <c:val>
            <c:numRef>
              <c:f>ورقة1!$B$2:$B$4</c:f>
              <c:numCache>
                <c:formatCode>0.00%</c:formatCode>
                <c:ptCount val="3"/>
                <c:pt idx="0">
                  <c:v>0.252</c:v>
                </c:pt>
                <c:pt idx="1">
                  <c:v>0.36599999999999999</c:v>
                </c:pt>
                <c:pt idx="2">
                  <c:v>0.32900000000000001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ar-LY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EC511B2-A612-4909-9018-CAC58810EFE9}" type="datetimeFigureOut">
              <a:rPr lang="ar-LY" smtClean="0"/>
              <a:t>05/08/1443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FA32364-3C1B-4387-B9EA-12C6F4DBBFF6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464319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300DB-7E36-4E95-81A7-8B7AB8998A83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EB56D-7631-48C6-8F59-81C76AC12CE6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992A2-1890-44C1-AAFD-EAE02E60734B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0D939-76A6-400B-9D02-7F220BD07D2D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3718B-B291-4C21-862D-B190A0223A7B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4A41AA2-F2FE-4F7F-9799-385F9CC55114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46A7-1ACF-4BB9-B457-BFFC4DA69E97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LY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FF5E-1766-4344-B981-137CE107BBF6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4EC40-919E-4880-A00A-7F8B68BAA258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B285-A1E8-407D-BAE1-70002D49D8FB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2579505-3105-4198-8297-7C1CF848463F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D74D587-2CA3-4180-A696-AE1B54A01188}" type="datetime8">
              <a:rPr lang="ar-LY" smtClean="0"/>
              <a:t>08 آذار، 22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LY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BC866A8-605B-4B63-B3F9-218C97421C5D}" type="slidenum">
              <a:rPr lang="ar-LY" smtClean="0"/>
              <a:t>‹#›</a:t>
            </a:fld>
            <a:endParaRPr lang="ar-LY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yoclinic.org/diseases-conditions/periodontitis/symptoms-causes/syc-20354473.%20Published%202022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6858000" cy="1584176"/>
          </a:xfrm>
        </p:spPr>
        <p:txBody>
          <a:bodyPr>
            <a:normAutofit/>
          </a:bodyPr>
          <a:lstStyle/>
          <a:p>
            <a:pPr algn="l"/>
            <a:r>
              <a:rPr lang="en-US" cap="none" dirty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	</a:t>
            </a:r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Name: Sarah </a:t>
            </a:r>
            <a:r>
              <a:rPr lang="en-US" cap="none" dirty="0" err="1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Houssein</a:t>
            </a:r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cap="none" dirty="0" err="1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Asnaidel</a:t>
            </a:r>
            <a:endParaRPr lang="en-US" b="0" cap="none" dirty="0" smtClean="0">
              <a:solidFill>
                <a:schemeClr val="accent4">
                  <a:lumMod val="50000"/>
                </a:schemeClr>
              </a:solidFill>
              <a:latin typeface="Adobe Gothic Std B" pitchFamily="34" charset="-128"/>
              <a:ea typeface="Adobe Gothic Std B" pitchFamily="34" charset="-128"/>
            </a:endParaRPr>
          </a:p>
          <a:p>
            <a:pPr algn="l"/>
            <a:r>
              <a:rPr lang="en-US" cap="none" dirty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S</a:t>
            </a:r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tudent </a:t>
            </a:r>
            <a:r>
              <a:rPr lang="en-US" cap="none" dirty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N</a:t>
            </a:r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umber: 2910</a:t>
            </a:r>
          </a:p>
          <a:p>
            <a:pPr algn="l"/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Date: 2022/1/2</a:t>
            </a:r>
          </a:p>
          <a:p>
            <a:pPr algn="l"/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Y2D</a:t>
            </a:r>
          </a:p>
          <a:p>
            <a:pPr algn="l"/>
            <a:r>
              <a:rPr lang="en-US" cap="none" dirty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B</a:t>
            </a:r>
            <a:r>
              <a:rPr lang="en-US" cap="none" dirty="0" smtClean="0">
                <a:solidFill>
                  <a:schemeClr val="accent4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lock: PTS</a:t>
            </a:r>
          </a:p>
          <a:p>
            <a:endParaRPr lang="ar-LY" cap="non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2780928"/>
            <a:ext cx="7543800" cy="1451992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Peptic Ulcer &amp; Oral Health</a:t>
            </a:r>
            <a:endParaRPr lang="ar-LY" sz="5400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2815"/>
            <a:ext cx="1872208" cy="136815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52815"/>
            <a:ext cx="1988840" cy="1368152"/>
          </a:xfrm>
          <a:prstGeom prst="rect">
            <a:avLst/>
          </a:prstGeom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6683268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Severe cases of periodontitis: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10</a:t>
            </a:fld>
            <a:endParaRPr lang="ar-LY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28800"/>
            <a:ext cx="345638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3528392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149080"/>
            <a:ext cx="331236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476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Influence of H. </a:t>
            </a:r>
            <a:r>
              <a:rPr lang="en-US" i="1" dirty="0" smtClean="0"/>
              <a:t>pylori </a:t>
            </a:r>
            <a:r>
              <a:rPr lang="en-US" dirty="0" smtClean="0"/>
              <a:t>infection on periodontitis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11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A study was done to show the prevalence between H. </a:t>
            </a:r>
            <a:r>
              <a:rPr lang="en-US" sz="2400" i="1" dirty="0" smtClean="0"/>
              <a:t>Pylori </a:t>
            </a:r>
            <a:r>
              <a:rPr lang="en-US" sz="2400" dirty="0" smtClean="0"/>
              <a:t>&amp; periodontitis.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sz="2400" dirty="0" smtClean="0"/>
              <a:t>Study subjects were 686 individuals (504 males, 182 females) the mean age is 53.8.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/>
              <a:t>They underwent A screening test for periodontitis between </a:t>
            </a:r>
            <a:r>
              <a:rPr lang="en-US" sz="2400" dirty="0" err="1" smtClean="0"/>
              <a:t>april</a:t>
            </a:r>
            <a:r>
              <a:rPr lang="en-US" sz="2400" dirty="0" smtClean="0"/>
              <a:t> 2015 &amp; march 2018.</a:t>
            </a:r>
          </a:p>
          <a:p>
            <a:pPr algn="l" rtl="0"/>
            <a:endParaRPr lang="en-US" sz="2400" dirty="0"/>
          </a:p>
          <a:p>
            <a:pPr algn="l" rtl="0"/>
            <a:r>
              <a:rPr lang="en-US" sz="2400" dirty="0" smtClean="0"/>
              <a:t>The results were as the following: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452417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2506216" cy="1068288"/>
          </a:xfrm>
        </p:spPr>
        <p:txBody>
          <a:bodyPr/>
          <a:lstStyle/>
          <a:p>
            <a:pPr rtl="0"/>
            <a:r>
              <a:rPr lang="en-US" dirty="0" err="1" smtClean="0"/>
              <a:t>H.Pylori</a:t>
            </a:r>
            <a:r>
              <a:rPr lang="en-US" dirty="0" smtClean="0"/>
              <a:t> &amp; periodontitis</a:t>
            </a:r>
            <a:endParaRPr lang="ar-LY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79512" y="1484784"/>
            <a:ext cx="2736304" cy="4824536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results were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subclassified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to:</a:t>
            </a:r>
          </a:p>
          <a:p>
            <a:pPr algn="l" rtl="0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subjects who tested positive for PD &amp; negative for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H.pylori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infection 25.2%</a:t>
            </a:r>
          </a:p>
          <a:p>
            <a:pPr algn="l" rtl="0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subjects who tested positive for PD &amp;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H.pylori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infection 36.6%</a:t>
            </a:r>
          </a:p>
          <a:p>
            <a:pPr algn="l" rtl="0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subjects who tested positive for PD &amp; post eradicated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H.pylori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infection 32.9%</a:t>
            </a:r>
            <a:endParaRPr lang="ar-LY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22224999"/>
              </p:ext>
            </p:extLst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029294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H. </a:t>
            </a:r>
            <a:r>
              <a:rPr lang="en-US" i="1" dirty="0" smtClean="0"/>
              <a:t>Pylori </a:t>
            </a:r>
            <a:r>
              <a:rPr lang="en-US" dirty="0" smtClean="0"/>
              <a:t>&amp; Periodontitis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13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The previous study showed that PUD caused by H. </a:t>
            </a:r>
            <a:r>
              <a:rPr lang="en-US" sz="2400" i="1" dirty="0" smtClean="0"/>
              <a:t>Pylori </a:t>
            </a:r>
            <a:r>
              <a:rPr lang="en-US" sz="2400" dirty="0" smtClean="0"/>
              <a:t>infection has A significant role in the developing of periodontitis.</a:t>
            </a:r>
          </a:p>
          <a:p>
            <a:pPr algn="l" rtl="0"/>
            <a:endParaRPr lang="en-US" dirty="0"/>
          </a:p>
          <a:p>
            <a:pPr algn="l" rtl="0"/>
            <a:r>
              <a:rPr lang="en-US" sz="2400" dirty="0" smtClean="0"/>
              <a:t>The risk of periodontitis increases with having PUD.</a:t>
            </a:r>
          </a:p>
          <a:p>
            <a:pPr algn="l" rtl="0"/>
            <a:endParaRPr lang="en-US" dirty="0"/>
          </a:p>
          <a:p>
            <a:pPr algn="l" rtl="0"/>
            <a:r>
              <a:rPr lang="en-US" sz="2400" dirty="0" smtClean="0"/>
              <a:t> H. </a:t>
            </a:r>
            <a:r>
              <a:rPr lang="en-US" sz="2400" i="1" dirty="0" smtClean="0"/>
              <a:t>Pylori</a:t>
            </a:r>
            <a:r>
              <a:rPr lang="en-US" sz="2400" dirty="0" smtClean="0"/>
              <a:t> increases the incident of periodontitis especially in old age.</a:t>
            </a: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2417126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Tips on taking care of your oral health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14</a:t>
            </a:fld>
            <a:endParaRPr lang="ar-LY"/>
          </a:p>
        </p:txBody>
      </p:sp>
      <p:sp>
        <p:nvSpPr>
          <p:cNvPr id="2" name="عنصر نائب للنص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822960" lvl="3" indent="0" algn="l" rtl="0">
              <a:buNone/>
            </a:pPr>
            <a:endParaRPr lang="en-US" cap="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Brushing teeth daily at least twice A day.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Flossing daily.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 mouth wash after brushing &amp; flossing.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Healthy diet, limit sugary foods &amp; drinks.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Replace tooth brush every 3 to 4 months.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Regular dental check-ups &amp; cleanings.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Avoid tobacco usage.</a:t>
            </a:r>
          </a:p>
          <a:p>
            <a:pPr algn="l" rtl="0"/>
            <a:endParaRPr lang="en-US" sz="2000" cap="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rtl="0"/>
            <a:r>
              <a:rPr lang="en-US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Also, contact your dentist as soon as an oral health problem appears. </a:t>
            </a:r>
          </a:p>
          <a:p>
            <a:pPr marL="342900" indent="-342900" algn="l" rtl="0">
              <a:buFont typeface="+mj-lt"/>
              <a:buAutoNum type="arabicPeriod"/>
            </a:pPr>
            <a:endParaRPr lang="ar-LY" sz="2000" cap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33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496944" cy="3528392"/>
          </a:xfrm>
        </p:spPr>
        <p:txBody>
          <a:bodyPr>
            <a:norm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Peptic ulcer disease increases the risk of periodontitis.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H. </a:t>
            </a:r>
            <a:r>
              <a:rPr lang="en-US" sz="2400" b="0" i="1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Pylori </a:t>
            </a: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infection</a:t>
            </a:r>
            <a:r>
              <a:rPr lang="en-US" sz="2400" b="0" i="1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plays A major role in both diseases.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Taking care of your oral health is an investment in your overall health.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Regular checkups &amp; listening to your dentist go a long way.</a:t>
            </a:r>
            <a:endParaRPr lang="ar-LY" sz="2400" b="0" cap="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15</a:t>
            </a:fld>
            <a:endParaRPr lang="ar-LY"/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5400" dirty="0" smtClean="0"/>
              <a:t>conclusion</a:t>
            </a:r>
            <a:endParaRPr lang="ar-LY" sz="5400" dirty="0"/>
          </a:p>
        </p:txBody>
      </p:sp>
    </p:spTree>
    <p:extLst>
      <p:ext uri="{BB962C8B-B14F-4D97-AF65-F5344CB8AC3E}">
        <p14:creationId xmlns:p14="http://schemas.microsoft.com/office/powerpoint/2010/main" val="31763358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Refrences</a:t>
            </a: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16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Yeo SH, Yang CH. Korean J </a:t>
            </a:r>
            <a:r>
              <a:rPr lang="en-US" sz="2400" dirty="0" err="1"/>
              <a:t>Gastroenterol</a:t>
            </a:r>
            <a:r>
              <a:rPr lang="en-US" sz="2400" dirty="0"/>
              <a:t>. 2016;67(6):289-299. </a:t>
            </a:r>
            <a:r>
              <a:rPr lang="en-US" sz="2400" dirty="0" smtClean="0"/>
              <a:t>doi:10.4166/kjg.2016.67.6.289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Malik TF, </a:t>
            </a:r>
            <a:r>
              <a:rPr lang="en-US" sz="2400" dirty="0" err="1"/>
              <a:t>Gnanapandithan</a:t>
            </a:r>
            <a:r>
              <a:rPr lang="en-US" sz="2400" dirty="0"/>
              <a:t> K, Singh K. Peptic Ulcer Disease. In: </a:t>
            </a:r>
            <a:r>
              <a:rPr lang="en-US" sz="2400" dirty="0" err="1"/>
              <a:t>StatPearls</a:t>
            </a:r>
            <a:r>
              <a:rPr lang="en-US" sz="2400" dirty="0"/>
              <a:t>. Treasure Island (FL): </a:t>
            </a:r>
            <a:r>
              <a:rPr lang="en-US" sz="2400" dirty="0" err="1"/>
              <a:t>StatPearls</a:t>
            </a:r>
            <a:r>
              <a:rPr lang="en-US" sz="2400" dirty="0"/>
              <a:t> Publishing; July 29, 2021.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Narayanan M, Reddy KM, </a:t>
            </a:r>
            <a:r>
              <a:rPr lang="en-US" sz="2400" dirty="0" err="1"/>
              <a:t>Marsicano</a:t>
            </a:r>
            <a:r>
              <a:rPr lang="en-US" sz="2400" dirty="0"/>
              <a:t> E. Peptic Ulcer Disease and Helicobacter pylori infection. Mo Med. 2018;115(3):219-224.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600" dirty="0" err="1"/>
              <a:t>Fischbach</a:t>
            </a:r>
            <a:r>
              <a:rPr lang="en-US" sz="2600" dirty="0"/>
              <a:t> W, </a:t>
            </a:r>
            <a:r>
              <a:rPr lang="en-US" sz="2600" dirty="0" err="1"/>
              <a:t>Malfertheiner</a:t>
            </a:r>
            <a:r>
              <a:rPr lang="en-US" sz="2600" dirty="0"/>
              <a:t> P. Helicobacter Pylori Infection. </a:t>
            </a:r>
            <a:r>
              <a:rPr lang="en-US" sz="2600" i="1" dirty="0" err="1"/>
              <a:t>Dtsch</a:t>
            </a:r>
            <a:r>
              <a:rPr lang="en-US" sz="2600" i="1" dirty="0"/>
              <a:t> </a:t>
            </a:r>
            <a:r>
              <a:rPr lang="en-US" sz="2600" i="1" dirty="0" err="1"/>
              <a:t>Arztebl</a:t>
            </a:r>
            <a:r>
              <a:rPr lang="en-US" sz="2600" i="1" dirty="0"/>
              <a:t> Int</a:t>
            </a:r>
            <a:r>
              <a:rPr lang="en-US" sz="2600" dirty="0"/>
              <a:t>. 2018;115(25):429-436. doi:10.3238/arztebl.2018.0429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600" dirty="0" err="1"/>
              <a:t>Czesnikiewicz-Guzik</a:t>
            </a:r>
            <a:r>
              <a:rPr lang="en-US" sz="2600" dirty="0"/>
              <a:t> M, </a:t>
            </a:r>
            <a:r>
              <a:rPr lang="en-US" sz="2600" dirty="0" err="1"/>
              <a:t>Bielanski</a:t>
            </a:r>
            <a:r>
              <a:rPr lang="en-US" sz="2600" dirty="0"/>
              <a:t> W, </a:t>
            </a:r>
            <a:r>
              <a:rPr lang="en-US" sz="2600" dirty="0" err="1"/>
              <a:t>Guzik</a:t>
            </a:r>
            <a:r>
              <a:rPr lang="en-US" sz="2600" dirty="0"/>
              <a:t> TJ, </a:t>
            </a:r>
            <a:r>
              <a:rPr lang="en-US" sz="2600" dirty="0" err="1"/>
              <a:t>Loster</a:t>
            </a:r>
            <a:r>
              <a:rPr lang="en-US" sz="2600" dirty="0"/>
              <a:t> B, </a:t>
            </a:r>
            <a:r>
              <a:rPr lang="en-US" sz="2600" dirty="0" err="1"/>
              <a:t>Konturek</a:t>
            </a:r>
            <a:r>
              <a:rPr lang="en-US" sz="2600" dirty="0"/>
              <a:t> SJ. Helicobacter pylori in the oral cavity and its implications for gastric infection, periodontal health, immunology and dyspepsia. </a:t>
            </a:r>
            <a:r>
              <a:rPr lang="en-US" sz="2600" i="1" dirty="0"/>
              <a:t>J </a:t>
            </a:r>
            <a:r>
              <a:rPr lang="en-US" sz="2600" i="1" dirty="0" err="1"/>
              <a:t>Physiol</a:t>
            </a:r>
            <a:r>
              <a:rPr lang="en-US" sz="2600" i="1" dirty="0"/>
              <a:t> </a:t>
            </a:r>
            <a:r>
              <a:rPr lang="en-US" sz="2600" i="1" dirty="0" err="1"/>
              <a:t>Pharmacol</a:t>
            </a:r>
            <a:r>
              <a:rPr lang="en-US" sz="2600" dirty="0"/>
              <a:t>. 2005;56 </a:t>
            </a:r>
            <a:r>
              <a:rPr lang="en-US" sz="2600" dirty="0" err="1" smtClean="0"/>
              <a:t>Suppl</a:t>
            </a:r>
            <a:r>
              <a:rPr lang="en-US" sz="2600" dirty="0" smtClean="0"/>
              <a:t> 6:77-89</a:t>
            </a:r>
          </a:p>
          <a:p>
            <a:pPr algn="l" rtl="0">
              <a:buFont typeface="Courier New" pitchFamily="49" charset="0"/>
              <a:buChar char="o"/>
            </a:pPr>
            <a:endParaRPr lang="ar-LY" sz="2000" dirty="0"/>
          </a:p>
        </p:txBody>
      </p:sp>
    </p:spTree>
    <p:extLst>
      <p:ext uri="{BB962C8B-B14F-4D97-AF65-F5344CB8AC3E}">
        <p14:creationId xmlns:p14="http://schemas.microsoft.com/office/powerpoint/2010/main" val="2086294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Refrences</a:t>
            </a:r>
            <a:r>
              <a:rPr lang="en-US" dirty="0" smtClean="0"/>
              <a:t> continuation: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17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How are stomach ulcers related to dental disease?. ALIGNERCO. https://www.alignerco.com/how-are-stomach-ulcers-related-to-dental-disease/. Published </a:t>
            </a:r>
            <a:r>
              <a:rPr lang="en-US" sz="2400" dirty="0" smtClean="0"/>
              <a:t>2022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Periodontitis - Symptoms and causes. Mayo Clinic. </a:t>
            </a:r>
            <a:r>
              <a:rPr lang="en-US" sz="2400" dirty="0">
                <a:hlinkClick r:id="rId2"/>
              </a:rPr>
              <a:t>https://www.mayoclinic.org/diseases-conditions/periodontitis/symptoms-causes/syc-20354473. Published 2022</a:t>
            </a:r>
            <a:r>
              <a:rPr lang="en-US" sz="2400" dirty="0"/>
              <a:t>.</a:t>
            </a:r>
          </a:p>
          <a:p>
            <a:pPr algn="l" rtl="0">
              <a:buFont typeface="Courier New" pitchFamily="49" charset="0"/>
              <a:buChar char="o"/>
            </a:pPr>
            <a:r>
              <a:rPr lang="en-US" sz="2400" dirty="0"/>
              <a:t>Adachi K, </a:t>
            </a:r>
            <a:r>
              <a:rPr lang="en-US" sz="2400" dirty="0" err="1"/>
              <a:t>Notsu</a:t>
            </a:r>
            <a:r>
              <a:rPr lang="en-US" sz="2400" dirty="0"/>
              <a:t> T, </a:t>
            </a:r>
            <a:r>
              <a:rPr lang="en-US" sz="2400" dirty="0" err="1"/>
              <a:t>Mishiro</a:t>
            </a:r>
            <a:r>
              <a:rPr lang="en-US" sz="2400" dirty="0"/>
              <a:t> T, Yoshikawa H, Kinoshita Y. Influence of Helicobacter pylori infection on periodontitis. </a:t>
            </a:r>
            <a:r>
              <a:rPr lang="en-US" sz="2400" i="1" dirty="0"/>
              <a:t>J </a:t>
            </a:r>
            <a:r>
              <a:rPr lang="en-US" sz="2400" i="1" dirty="0" err="1"/>
              <a:t>Gastroenterol</a:t>
            </a:r>
            <a:r>
              <a:rPr lang="en-US" sz="2400" i="1" dirty="0"/>
              <a:t> </a:t>
            </a:r>
            <a:r>
              <a:rPr lang="en-US" sz="2400" i="1" dirty="0" err="1"/>
              <a:t>Hepatol</a:t>
            </a:r>
            <a:r>
              <a:rPr lang="en-US" sz="2400" dirty="0"/>
              <a:t>. </a:t>
            </a:r>
            <a:r>
              <a:rPr lang="en-US" sz="2400" dirty="0" smtClean="0"/>
              <a:t>2019;34</a:t>
            </a:r>
            <a:endParaRPr lang="en-US" sz="2400" dirty="0"/>
          </a:p>
          <a:p>
            <a:pPr algn="l" rtl="0">
              <a:buFont typeface="Courier New" pitchFamily="49" charset="0"/>
              <a:buChar char="o"/>
            </a:pPr>
            <a:endParaRPr lang="en-US" sz="2400" dirty="0" smtClean="0"/>
          </a:p>
          <a:p>
            <a:pPr algn="l" rtl="0">
              <a:buFont typeface="Courier New" pitchFamily="49" charset="0"/>
              <a:buChar char="o"/>
            </a:pP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795110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18</a:t>
            </a:fld>
            <a:endParaRPr lang="ar-LY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5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1520" y="2708920"/>
            <a:ext cx="8568952" cy="3456384"/>
          </a:xfrm>
        </p:spPr>
        <p:txBody>
          <a:bodyPr>
            <a:normAutofit/>
          </a:bodyPr>
          <a:lstStyle/>
          <a:p>
            <a:pPr algn="l"/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1-</a:t>
            </a:r>
            <a:r>
              <a:rPr lang="en-US" sz="2000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define &amp; list causes of peptic ulcer disease.</a:t>
            </a:r>
          </a:p>
          <a:p>
            <a:pPr algn="l" rtl="0"/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2-</a:t>
            </a:r>
            <a:r>
              <a:rPr lang="en-US" sz="2000" cap="none" dirty="0" smtClean="0">
                <a:solidFill>
                  <a:srgbClr val="0E5808"/>
                </a:solidFill>
                <a:ea typeface="Adobe Gothic Std B" pitchFamily="34" charset="-128"/>
              </a:rPr>
              <a:t>list</a:t>
            </a:r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 </a:t>
            </a:r>
            <a:r>
              <a:rPr lang="en-US" sz="2000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effects of peptic ulcer disease on oral health.</a:t>
            </a:r>
          </a:p>
          <a:p>
            <a:pPr algn="l" rtl="0"/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3-</a:t>
            </a:r>
            <a:r>
              <a:rPr lang="en-US" sz="2000" cap="none" dirty="0" smtClean="0">
                <a:solidFill>
                  <a:srgbClr val="0E5808"/>
                </a:solidFill>
                <a:ea typeface="Adobe Gothic Std B" pitchFamily="34" charset="-128"/>
              </a:rPr>
              <a:t>discuss</a:t>
            </a:r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 </a:t>
            </a:r>
            <a:r>
              <a:rPr lang="en-US" sz="2000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h. </a:t>
            </a:r>
            <a:r>
              <a:rPr lang="en-US" sz="2000" i="1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Pylori</a:t>
            </a:r>
            <a:r>
              <a:rPr lang="en-US" sz="2000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 &amp; periodontitis.</a:t>
            </a:r>
          </a:p>
          <a:p>
            <a:pPr algn="l" rtl="0"/>
            <a:r>
              <a:rPr lang="en-US" sz="20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Gothic Std B" pitchFamily="34" charset="-128"/>
              </a:rPr>
              <a:t>4-</a:t>
            </a:r>
            <a:r>
              <a:rPr lang="en-US" sz="2000" cap="none" dirty="0" smtClean="0">
                <a:solidFill>
                  <a:schemeClr val="accent4">
                    <a:lumMod val="50000"/>
                  </a:schemeClr>
                </a:solidFill>
                <a:ea typeface="Adobe Gothic Std B" pitchFamily="34" charset="-128"/>
              </a:rPr>
              <a:t>tips on taking care of oral health.</a:t>
            </a:r>
            <a:endParaRPr lang="ar-LY" sz="2000" cap="none" dirty="0">
              <a:solidFill>
                <a:schemeClr val="accent4">
                  <a:lumMod val="50000"/>
                </a:schemeClr>
              </a:solidFill>
              <a:ea typeface="Adobe Gothic Std B" pitchFamily="34" charset="-128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115212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objectives</a:t>
            </a:r>
            <a:endParaRPr lang="ar-LY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6838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 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3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As we may all know most diseases show signs &amp; symptoms and many of them appear in our mouth so today we are going to discuss how can our oral cavity can get effected by peptic ulcers.</a:t>
            </a:r>
            <a:endParaRPr lang="ar-LY" sz="24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501008"/>
            <a:ext cx="2016224" cy="223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874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What’s peptic ulcer disease?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/>
              <a:t>PUD is an open sore that develop on the inside lining of the stomach &amp; duodenum and it can also include lower part of esophagus. It has multiple symptoms &amp; causes that we’re going to mention later on. 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 </a:t>
            </a:r>
            <a:endParaRPr lang="ar-LY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4</a:t>
            </a:fld>
            <a:endParaRPr lang="ar-LY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140968"/>
            <a:ext cx="4438600" cy="3054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1759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Symptoms &amp; causes of PUD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Many symptoms may appear but the most common are : abdominal pain, nausea, vomiting &amp; bleeding.</a:t>
            </a:r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2400" dirty="0" smtClean="0"/>
              <a:t>The main causes are:</a:t>
            </a:r>
          </a:p>
          <a:p>
            <a:pPr marL="0" indent="0" algn="l">
              <a:buNone/>
            </a:pPr>
            <a:r>
              <a:rPr lang="en-US" sz="2400" dirty="0" smtClean="0"/>
              <a:t>1- </a:t>
            </a:r>
            <a:r>
              <a:rPr lang="en-US" sz="2400" i="1" dirty="0" err="1" smtClean="0"/>
              <a:t>Helicobactor</a:t>
            </a:r>
            <a:r>
              <a:rPr lang="en-US" sz="2400" i="1" dirty="0" smtClean="0"/>
              <a:t> Pylori</a:t>
            </a:r>
          </a:p>
          <a:p>
            <a:pPr marL="0" indent="0" algn="l">
              <a:buNone/>
            </a:pPr>
            <a:r>
              <a:rPr lang="en-US" sz="2400" dirty="0" smtClean="0"/>
              <a:t>2- NSAIDs</a:t>
            </a:r>
          </a:p>
          <a:p>
            <a:pPr marL="0" indent="0" algn="l">
              <a:buNone/>
            </a:pPr>
            <a:r>
              <a:rPr lang="en-US" sz="2400" dirty="0" smtClean="0"/>
              <a:t>3- Tobacco</a:t>
            </a:r>
          </a:p>
          <a:p>
            <a:pPr marL="0" indent="0" algn="l">
              <a:buNone/>
            </a:pPr>
            <a:endParaRPr lang="en-US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09747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251520" y="2708920"/>
            <a:ext cx="8640960" cy="3600400"/>
          </a:xfrm>
        </p:spPr>
        <p:txBody>
          <a:bodyPr/>
          <a:lstStyle/>
          <a:p>
            <a:pPr algn="l" rtl="0"/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Infection with helicobacter pylori (H. Pylori) is A major pathogenic factor for </a:t>
            </a:r>
            <a:r>
              <a:rPr lang="en-US" sz="2400" b="0" cap="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gastroduodenal</a:t>
            </a: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ulcer disease and gastric carcinoma, as well as for other types of gastric and </a:t>
            </a:r>
            <a:r>
              <a:rPr lang="en-US" sz="2400" b="0" cap="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extragastric</a:t>
            </a:r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disease.</a:t>
            </a:r>
          </a:p>
          <a:p>
            <a:pPr algn="l" rtl="0"/>
            <a:endParaRPr lang="en-US" sz="2000" cap="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sz="2400" b="0" cap="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oral cavity has been considered as A potential reservoir for the gastric infection and reinfection.</a:t>
            </a:r>
            <a:endParaRPr lang="en-US" sz="2400" cap="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6</a:t>
            </a:fld>
            <a:endParaRPr lang="ar-LY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683568" y="-609"/>
            <a:ext cx="77724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H. </a:t>
            </a:r>
            <a:r>
              <a:rPr lang="en-US" sz="4800" i="1" dirty="0" smtClean="0"/>
              <a:t>Pylori</a:t>
            </a:r>
            <a:endParaRPr lang="ar-LY" sz="4800" dirty="0"/>
          </a:p>
        </p:txBody>
      </p:sp>
    </p:spTree>
    <p:extLst>
      <p:ext uri="{BB962C8B-B14F-4D97-AF65-F5344CB8AC3E}">
        <p14:creationId xmlns:p14="http://schemas.microsoft.com/office/powerpoint/2010/main" val="358905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Effects Of PUD On Oral Health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7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Since that the main cause for peptic ulcer disease is H. </a:t>
            </a:r>
            <a:r>
              <a:rPr lang="en-US" sz="2400" i="1" dirty="0" smtClean="0"/>
              <a:t>Pylori </a:t>
            </a:r>
            <a:r>
              <a:rPr lang="en-US" sz="2400" dirty="0" smtClean="0"/>
              <a:t>and one of the routes of transmission of it is by the oral cavity it can accumulate in the gum line causing the following: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Gingivitis (bleeding gums)</a:t>
            </a:r>
          </a:p>
          <a:p>
            <a:pPr algn="l" rtl="0"/>
            <a:r>
              <a:rPr lang="en-US" sz="2400" dirty="0" smtClean="0"/>
              <a:t>Periodontitis</a:t>
            </a:r>
          </a:p>
          <a:p>
            <a:pPr algn="l" rtl="0"/>
            <a:r>
              <a:rPr lang="en-US" sz="2400" dirty="0" smtClean="0"/>
              <a:t>Halitosis (bad breath)</a:t>
            </a:r>
          </a:p>
          <a:p>
            <a:pPr algn="l" rtl="0"/>
            <a:r>
              <a:rPr lang="en-US" sz="2400" dirty="0" err="1" smtClean="0"/>
              <a:t>Apthous</a:t>
            </a:r>
            <a:r>
              <a:rPr lang="en-US" sz="2400" dirty="0" smtClean="0"/>
              <a:t> ulcers </a:t>
            </a:r>
          </a:p>
          <a:p>
            <a:pPr algn="l" rtl="0"/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360295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Some Of The Effects: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8</a:t>
            </a:fld>
            <a:endParaRPr lang="ar-LY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7444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0"/>
            <a:ext cx="367240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815" y="4221088"/>
            <a:ext cx="3816424" cy="2038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21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PUD &amp; Periodontitis</a:t>
            </a:r>
            <a:endParaRPr lang="ar-LY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66A8-605B-4B63-B3F9-218C97421C5D}" type="slidenum">
              <a:rPr lang="ar-LY" smtClean="0"/>
              <a:t>9</a:t>
            </a:fld>
            <a:endParaRPr lang="ar-LY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Periodontitis is A </a:t>
            </a:r>
            <a:r>
              <a:rPr lang="en-US" sz="2400" b="1" dirty="0" smtClean="0"/>
              <a:t>severe gum infection</a:t>
            </a:r>
            <a:r>
              <a:rPr lang="en-US" sz="2400" dirty="0" smtClean="0"/>
              <a:t> that can lead to tooth loss and other serious health complications.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It damages the soft tissue and can destroy the bone that supports the teeth if left untreated. Which leads to teeth loss in some cases.</a:t>
            </a:r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r>
              <a:rPr lang="en-US" sz="2400" dirty="0" smtClean="0"/>
              <a:t>Having PUD increases the risk of developing periodontitis caused by the gram –</a:t>
            </a:r>
            <a:r>
              <a:rPr lang="en-US" sz="2400" dirty="0" err="1" smtClean="0"/>
              <a:t>ve</a:t>
            </a:r>
            <a:r>
              <a:rPr lang="en-US" sz="2400" dirty="0" smtClean="0"/>
              <a:t> bacteria H. </a:t>
            </a:r>
            <a:r>
              <a:rPr lang="en-US" sz="2400" i="1" dirty="0" smtClean="0"/>
              <a:t>Pylori.</a:t>
            </a:r>
            <a:endParaRPr lang="en-US" sz="2400" dirty="0" smtClean="0"/>
          </a:p>
          <a:p>
            <a:pPr marL="0" indent="0" algn="l" rtl="0">
              <a:buNone/>
            </a:pPr>
            <a:endParaRPr lang="ar-LY" sz="2400" dirty="0"/>
          </a:p>
        </p:txBody>
      </p:sp>
    </p:spTree>
    <p:extLst>
      <p:ext uri="{BB962C8B-B14F-4D97-AF65-F5344CB8AC3E}">
        <p14:creationId xmlns:p14="http://schemas.microsoft.com/office/powerpoint/2010/main" val="9543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وحدة نمطية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446</TotalTime>
  <Words>731</Words>
  <Application>Microsoft Office PowerPoint</Application>
  <PresentationFormat>عرض على الشاشة (3:4)‏</PresentationFormat>
  <Paragraphs>110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مدني</vt:lpstr>
      <vt:lpstr>Peptic Ulcer &amp; Oral Health</vt:lpstr>
      <vt:lpstr>objectives</vt:lpstr>
      <vt:lpstr>Introduction </vt:lpstr>
      <vt:lpstr>What’s peptic ulcer disease?</vt:lpstr>
      <vt:lpstr>Symptoms &amp; causes of PUD</vt:lpstr>
      <vt:lpstr>H. Pylori</vt:lpstr>
      <vt:lpstr>Effects Of PUD On Oral Health</vt:lpstr>
      <vt:lpstr>Some Of The Effects:</vt:lpstr>
      <vt:lpstr>PUD &amp; Periodontitis</vt:lpstr>
      <vt:lpstr>Severe cases of periodontitis:</vt:lpstr>
      <vt:lpstr>Influence of H. pylori infection on periodontitis</vt:lpstr>
      <vt:lpstr>H.Pylori &amp; periodontitis</vt:lpstr>
      <vt:lpstr>H. Pylori &amp; Periodontitis</vt:lpstr>
      <vt:lpstr>Tips on taking care of your oral health</vt:lpstr>
      <vt:lpstr>conclusion</vt:lpstr>
      <vt:lpstr>Refrences </vt:lpstr>
      <vt:lpstr>Refrences continuation: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Peptic ulcer &amp; oral health</dc:title>
  <dc:creator>DR.Ahmed Saker 2O11</dc:creator>
  <cp:lastModifiedBy>DR.Ahmed Saker 2O11</cp:lastModifiedBy>
  <cp:revision>44</cp:revision>
  <dcterms:created xsi:type="dcterms:W3CDTF">2022-01-02T19:46:07Z</dcterms:created>
  <dcterms:modified xsi:type="dcterms:W3CDTF">2022-03-08T17:22:18Z</dcterms:modified>
</cp:coreProperties>
</file>