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0" r:id="rId1"/>
  </p:sldMasterIdLst>
  <p:notesMasterIdLst>
    <p:notesMasterId r:id="rId74"/>
  </p:notesMasterIdLst>
  <p:sldIdLst>
    <p:sldId id="256" r:id="rId2"/>
    <p:sldId id="270" r:id="rId3"/>
    <p:sldId id="257" r:id="rId4"/>
    <p:sldId id="267" r:id="rId5"/>
    <p:sldId id="360" r:id="rId6"/>
    <p:sldId id="359" r:id="rId7"/>
    <p:sldId id="269" r:id="rId8"/>
    <p:sldId id="361" r:id="rId9"/>
    <p:sldId id="271" r:id="rId10"/>
    <p:sldId id="284" r:id="rId11"/>
    <p:sldId id="272" r:id="rId12"/>
    <p:sldId id="285" r:id="rId13"/>
    <p:sldId id="266" r:id="rId14"/>
    <p:sldId id="274" r:id="rId15"/>
    <p:sldId id="265" r:id="rId16"/>
    <p:sldId id="275" r:id="rId17"/>
    <p:sldId id="276" r:id="rId18"/>
    <p:sldId id="278" r:id="rId19"/>
    <p:sldId id="338" r:id="rId20"/>
    <p:sldId id="314" r:id="rId21"/>
    <p:sldId id="339" r:id="rId22"/>
    <p:sldId id="340" r:id="rId23"/>
    <p:sldId id="369" r:id="rId24"/>
    <p:sldId id="341" r:id="rId25"/>
    <p:sldId id="315" r:id="rId26"/>
    <p:sldId id="370" r:id="rId27"/>
    <p:sldId id="371" r:id="rId28"/>
    <p:sldId id="342" r:id="rId29"/>
    <p:sldId id="349" r:id="rId30"/>
    <p:sldId id="317" r:id="rId31"/>
    <p:sldId id="345" r:id="rId32"/>
    <p:sldId id="346" r:id="rId33"/>
    <p:sldId id="347" r:id="rId34"/>
    <p:sldId id="348" r:id="rId35"/>
    <p:sldId id="350" r:id="rId36"/>
    <p:sldId id="287" r:id="rId37"/>
    <p:sldId id="288" r:id="rId38"/>
    <p:sldId id="289" r:id="rId39"/>
    <p:sldId id="290" r:id="rId40"/>
    <p:sldId id="291" r:id="rId41"/>
    <p:sldId id="293" r:id="rId42"/>
    <p:sldId id="297" r:id="rId43"/>
    <p:sldId id="292" r:id="rId44"/>
    <p:sldId id="295" r:id="rId45"/>
    <p:sldId id="351" r:id="rId46"/>
    <p:sldId id="352" r:id="rId47"/>
    <p:sldId id="353" r:id="rId48"/>
    <p:sldId id="298" r:id="rId49"/>
    <p:sldId id="301" r:id="rId50"/>
    <p:sldId id="302" r:id="rId51"/>
    <p:sldId id="304" r:id="rId52"/>
    <p:sldId id="306" r:id="rId53"/>
    <p:sldId id="307" r:id="rId54"/>
    <p:sldId id="354" r:id="rId55"/>
    <p:sldId id="372" r:id="rId56"/>
    <p:sldId id="332" r:id="rId57"/>
    <p:sldId id="333" r:id="rId58"/>
    <p:sldId id="334" r:id="rId59"/>
    <p:sldId id="310" r:id="rId60"/>
    <p:sldId id="311" r:id="rId61"/>
    <p:sldId id="312" r:id="rId62"/>
    <p:sldId id="300" r:id="rId63"/>
    <p:sldId id="356" r:id="rId64"/>
    <p:sldId id="357" r:id="rId65"/>
    <p:sldId id="358" r:id="rId66"/>
    <p:sldId id="355" r:id="rId67"/>
    <p:sldId id="362" r:id="rId68"/>
    <p:sldId id="365" r:id="rId69"/>
    <p:sldId id="366" r:id="rId70"/>
    <p:sldId id="367" r:id="rId71"/>
    <p:sldId id="364" r:id="rId72"/>
    <p:sldId id="368" r:id="rId7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نمط ذو نسُق 2 - تميي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نمط ذو نسُق 2 - تميي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نمط ذو نسُق 2 - تميي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نمط ذو نسُق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E2C9926-C1E6-49FE-879D-92F1E339EE16}" type="datetimeFigureOut">
              <a:rPr lang="ar-SA" smtClean="0"/>
              <a:t>25/06/1440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E1BC99-BD19-47F3-8F57-2A9A88CF7F7F}" type="slidenum">
              <a:rPr lang="ar-SA" smtClean="0"/>
              <a:t>‹#›</a:t>
            </a:fld>
            <a:endParaRPr lang="ar-SA"/>
          </a:p>
        </p:txBody>
      </p:sp>
    </p:spTree>
    <p:extLst>
      <p:ext uri="{BB962C8B-B14F-4D97-AF65-F5344CB8AC3E}">
        <p14:creationId xmlns:p14="http://schemas.microsoft.com/office/powerpoint/2010/main" val="26405325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655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algn="l" rtl="0" fontAlgn="base">
              <a:spcBef>
                <a:spcPct val="0"/>
              </a:spcBef>
              <a:spcAft>
                <a:spcPct val="0"/>
              </a:spcAft>
              <a:defRPr>
                <a:solidFill>
                  <a:schemeClr val="tx1"/>
                </a:solidFill>
                <a:latin typeface="Lucida Sans Unicode" pitchFamily="34" charset="0"/>
              </a:defRPr>
            </a:lvl6pPr>
            <a:lvl7pPr marL="2971800" indent="-228600" algn="l" rtl="0" fontAlgn="base">
              <a:spcBef>
                <a:spcPct val="0"/>
              </a:spcBef>
              <a:spcAft>
                <a:spcPct val="0"/>
              </a:spcAft>
              <a:defRPr>
                <a:solidFill>
                  <a:schemeClr val="tx1"/>
                </a:solidFill>
                <a:latin typeface="Lucida Sans Unicode" pitchFamily="34" charset="0"/>
              </a:defRPr>
            </a:lvl7pPr>
            <a:lvl8pPr marL="3429000" indent="-228600" algn="l" rtl="0" fontAlgn="base">
              <a:spcBef>
                <a:spcPct val="0"/>
              </a:spcBef>
              <a:spcAft>
                <a:spcPct val="0"/>
              </a:spcAft>
              <a:defRPr>
                <a:solidFill>
                  <a:schemeClr val="tx1"/>
                </a:solidFill>
                <a:latin typeface="Lucida Sans Unicode" pitchFamily="34" charset="0"/>
              </a:defRPr>
            </a:lvl8pPr>
            <a:lvl9pPr marL="3886200" indent="-228600" algn="l" rtl="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fld id="{CB08C5D0-DFD2-45BD-BE33-BD508A925ECE}" type="slidenum">
              <a:rPr lang="en-GB" smtClean="0">
                <a:latin typeface="Calibri" pitchFamily="34" charset="0"/>
              </a:rPr>
              <a:pPr fontAlgn="base">
                <a:spcBef>
                  <a:spcPct val="0"/>
                </a:spcBef>
                <a:spcAft>
                  <a:spcPct val="0"/>
                </a:spcAft>
                <a:defRPr/>
              </a:pPr>
              <a:t>13</a:t>
            </a:fld>
            <a:endParaRPr lang="en-GB"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3D53EC65-D0C7-4B0D-8CDA-CC2EA135C03C}" type="slidenum">
              <a:rPr lang="ar-SA" sz="1200" b="0" smtClean="0">
                <a:solidFill>
                  <a:schemeClr val="tx1"/>
                </a:solidFill>
                <a:latin typeface="Times New Roman" pitchFamily="18" charset="0"/>
              </a:rPr>
              <a:pPr/>
              <a:t>35</a:t>
            </a:fld>
            <a:endParaRPr lang="en-US" sz="1200" b="0" smtClean="0">
              <a:solidFill>
                <a:schemeClr val="tx1"/>
              </a:solidFill>
              <a:latin typeface="Times New Roman" pitchFamily="18"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Applied Therapeutics: Table 48-1</a:t>
            </a:r>
          </a:p>
          <a:p>
            <a:pPr eaLnBrk="1" hangingPunct="1"/>
            <a:r>
              <a:rPr lang="en-US" smtClean="0">
                <a:cs typeface="Arial" pitchFamily="34" charset="0"/>
              </a:rPr>
              <a:t>Oral antihyperglycemic</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B85017EB-3D2C-4C8C-BD0E-334911163D4B}" type="slidenum">
              <a:rPr lang="en-US" smtClean="0">
                <a:solidFill>
                  <a:srgbClr val="000000"/>
                </a:solidFill>
                <a:latin typeface="Calibri" pitchFamily="34" charset="0"/>
              </a:rPr>
              <a:pPr eaLnBrk="1" fontAlgn="base" hangingPunct="1">
                <a:spcBef>
                  <a:spcPct val="0"/>
                </a:spcBef>
                <a:spcAft>
                  <a:spcPct val="0"/>
                </a:spcAft>
              </a:pPr>
              <a:t>56</a:t>
            </a:fld>
            <a:endParaRPr lang="en-US" smtClean="0">
              <a:solidFill>
                <a:srgbClr val="000000"/>
              </a:solidFill>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26AF0413-140B-4A30-8C61-F9B57D5FD982}" type="slidenum">
              <a:rPr lang="en-US" smtClean="0">
                <a:latin typeface="Calibri" pitchFamily="34" charset="0"/>
              </a:rPr>
              <a:pPr eaLnBrk="1" fontAlgn="base" hangingPunct="1">
                <a:spcBef>
                  <a:spcPct val="0"/>
                </a:spcBef>
                <a:spcAft>
                  <a:spcPct val="0"/>
                </a:spcAft>
              </a:pPr>
              <a:t>57</a:t>
            </a:fld>
            <a:endParaRPr lang="en-US"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3F2A0B9D-1BB4-4403-9E1D-5132E3213804}" type="slidenum">
              <a:rPr lang="en-US" smtClean="0">
                <a:latin typeface="Calibri" pitchFamily="34" charset="0"/>
              </a:rPr>
              <a:pPr eaLnBrk="1" fontAlgn="base" hangingPunct="1">
                <a:spcBef>
                  <a:spcPct val="0"/>
                </a:spcBef>
                <a:spcAft>
                  <a:spcPct val="0"/>
                </a:spcAft>
              </a:pPr>
              <a:t>58</a:t>
            </a:fld>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5864ABDD-782D-42DE-822F-4035A5B40C28}" type="slidenum">
              <a:rPr lang="ar-SA" sz="1200" b="0" smtClean="0">
                <a:solidFill>
                  <a:schemeClr val="tx1"/>
                </a:solidFill>
                <a:latin typeface="Times New Roman" pitchFamily="18" charset="0"/>
              </a:rPr>
              <a:pPr/>
              <a:t>19</a:t>
            </a:fld>
            <a:endParaRPr lang="en-US" sz="1200" b="0" smtClean="0">
              <a:solidFill>
                <a:schemeClr val="tx1"/>
              </a:solidFill>
              <a:latin typeface="Times New Roman" pitchFamily="18"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E6F4B1F5-27F2-4F79-B898-5D1968D777E7}" type="slidenum">
              <a:rPr lang="ar-SA" sz="1200" b="0" smtClean="0">
                <a:solidFill>
                  <a:schemeClr val="tx1"/>
                </a:solidFill>
                <a:latin typeface="Times New Roman" pitchFamily="18" charset="0"/>
              </a:rPr>
              <a:pPr/>
              <a:t>20</a:t>
            </a:fld>
            <a:endParaRPr lang="en-US" sz="1200" b="0" smtClean="0">
              <a:solidFill>
                <a:schemeClr val="tx1"/>
              </a:solidFill>
              <a:latin typeface="Times New Roman" pitchFamily="18"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D1E20920-CE2A-4C96-8E39-3FE6CD15E621}" type="slidenum">
              <a:rPr lang="ar-SA" sz="1200" b="0" smtClean="0">
                <a:solidFill>
                  <a:schemeClr val="tx1"/>
                </a:solidFill>
                <a:latin typeface="Times New Roman" pitchFamily="18" charset="0"/>
              </a:rPr>
              <a:pPr/>
              <a:t>21</a:t>
            </a:fld>
            <a:endParaRPr lang="en-US" sz="1200" b="0" smtClean="0">
              <a:solidFill>
                <a:schemeClr val="tx1"/>
              </a:solidFill>
              <a:latin typeface="Times New Roman" pitchFamily="18"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5F463715-0A36-4728-B318-1BDB16AC623F}" type="slidenum">
              <a:rPr lang="ar-SA" sz="1200" b="0" smtClean="0">
                <a:solidFill>
                  <a:schemeClr val="tx1"/>
                </a:solidFill>
                <a:latin typeface="Times New Roman" pitchFamily="18" charset="0"/>
              </a:rPr>
              <a:pPr/>
              <a:t>22</a:t>
            </a:fld>
            <a:endParaRPr lang="en-US" sz="1200" b="0" smtClean="0">
              <a:solidFill>
                <a:schemeClr val="tx1"/>
              </a:solidFill>
              <a:latin typeface="Times New Roman" pitchFamily="18"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Figure 74-3, 72-4 (new book)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14823D72-FEB4-4D9A-915D-CA7360D6D7CE}" type="slidenum">
              <a:rPr lang="ar-SA" sz="1200" b="0" smtClean="0">
                <a:solidFill>
                  <a:schemeClr val="tx1"/>
                </a:solidFill>
                <a:latin typeface="Times New Roman" pitchFamily="18" charset="0"/>
              </a:rPr>
              <a:pPr/>
              <a:t>24</a:t>
            </a:fld>
            <a:endParaRPr lang="en-US" sz="1200" b="0" smtClean="0">
              <a:solidFill>
                <a:schemeClr val="tx1"/>
              </a:solidFill>
              <a:latin typeface="Times New Roman" pitchFamily="18"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620D8190-031D-44E2-A487-CFD4B51F9E72}" type="slidenum">
              <a:rPr lang="ar-SA" sz="1200" b="0" smtClean="0">
                <a:solidFill>
                  <a:schemeClr val="tx1"/>
                </a:solidFill>
                <a:latin typeface="Times New Roman" pitchFamily="18" charset="0"/>
              </a:rPr>
              <a:pPr/>
              <a:t>25</a:t>
            </a:fld>
            <a:endParaRPr lang="en-US" sz="1200" b="0" smtClean="0">
              <a:solidFill>
                <a:schemeClr val="tx1"/>
              </a:solidFill>
              <a:latin typeface="Times New Roman" pitchFamily="18"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E0B71142-DDC6-48F3-90C0-FAD3806B23A3}" type="slidenum">
              <a:rPr lang="ar-SA" sz="1200" b="0" smtClean="0">
                <a:solidFill>
                  <a:schemeClr val="tx1"/>
                </a:solidFill>
                <a:latin typeface="Times New Roman" pitchFamily="18" charset="0"/>
              </a:rPr>
              <a:pPr/>
              <a:t>28</a:t>
            </a:fld>
            <a:endParaRPr lang="en-US" sz="1200" b="0" smtClean="0">
              <a:solidFill>
                <a:schemeClr val="tx1"/>
              </a:solidFill>
              <a:latin typeface="Times New Roman" pitchFamily="18"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cs typeface="Arial" pitchFamily="34" charset="0"/>
              </a:rPr>
              <a:t>IFG: &gt; or = 110 and &lt;126</a:t>
            </a:r>
          </a:p>
          <a:p>
            <a:pPr eaLnBrk="1" hangingPunct="1"/>
            <a:r>
              <a:rPr lang="en-US" smtClean="0">
                <a:cs typeface="Arial" pitchFamily="34" charset="0"/>
              </a:rPr>
              <a:t>IGT: &gt; or = 140 and &lt;200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fld id="{D428928E-79F2-49E3-BB5A-59201F9D0000}" type="slidenum">
              <a:rPr lang="ar-SA" sz="1200" b="0" smtClean="0">
                <a:solidFill>
                  <a:schemeClr val="tx1"/>
                </a:solidFill>
                <a:latin typeface="Times New Roman" pitchFamily="18" charset="0"/>
              </a:rPr>
              <a:pPr/>
              <a:t>30</a:t>
            </a:fld>
            <a:endParaRPr lang="en-US" sz="1200" b="0" smtClean="0">
              <a:solidFill>
                <a:schemeClr val="tx1"/>
              </a:solidFill>
              <a:latin typeface="Times New Roman" pitchFamily="18"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endParaRPr lang="en-US">
              <a:solidFill>
                <a:srgbClr val="000000"/>
              </a:solidFill>
            </a:endParaRPr>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en-US">
              <a:solidFill>
                <a:srgbClr val="000000"/>
              </a:solidFill>
            </a:endParaRPr>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43252E08-7045-4BFA-8580-7B155CAB9EB0}"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p:txBody>
          <a:bodyPr/>
          <a:lstStyle>
            <a:extLst/>
          </a:lstStyle>
          <a:p>
            <a:pPr>
              <a:defRPr/>
            </a:pPr>
            <a:fld id="{83D63434-79EC-4832-8105-A4E8EBB8B87F}"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a:xfrm>
            <a:off x="457200" y="6556248"/>
            <a:ext cx="3657600" cy="228600"/>
          </a:xfrm>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395904F8-33EE-47A0-9730-DB73041B1D6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715A9394-3138-41C1-90E5-E0A2587F6B78}" type="slidenum">
              <a:rPr lang="ar-SA"/>
              <a:pPr>
                <a:defRPr/>
              </a:pPr>
              <a:t>‹#›</a:t>
            </a:fld>
            <a:endParaRPr lang="en-US"/>
          </a:p>
        </p:txBody>
      </p:sp>
    </p:spTree>
    <p:extLst>
      <p:ext uri="{BB962C8B-B14F-4D97-AF65-F5344CB8AC3E}">
        <p14:creationId xmlns:p14="http://schemas.microsoft.com/office/powerpoint/2010/main" val="1684799531"/>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endParaRPr lang="en-US">
              <a:solidFill>
                <a:srgbClr val="000000"/>
              </a:solidFill>
            </a:endParaRPr>
          </a:p>
        </p:txBody>
      </p:sp>
      <p:sp>
        <p:nvSpPr>
          <p:cNvPr id="5" name="عنصر نائب للتذييل 4"/>
          <p:cNvSpPr>
            <a:spLocks noGrp="1"/>
          </p:cNvSpPr>
          <p:nvPr>
            <p:ph type="ftr" sz="quarter" idx="11"/>
          </p:nvPr>
        </p:nvSpPr>
        <p:spPr/>
        <p:txBody>
          <a:bodyPr/>
          <a:lstStyle>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p:txBody>
          <a:bodyPr/>
          <a:lstStyle>
            <a:extLst/>
          </a:lstStyle>
          <a:p>
            <a:pPr>
              <a:defRPr/>
            </a:pPr>
            <a:fld id="{7CF06ABF-0D79-450E-9E8B-9CA39594867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endParaRPr lang="en-US">
              <a:solidFill>
                <a:srgbClr val="000000"/>
              </a:solidFill>
            </a:endParaRPr>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en-US">
              <a:solidFill>
                <a:srgbClr val="000000"/>
              </a:solidFill>
            </a:endParaRPr>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pPr>
              <a:defRPr/>
            </a:pPr>
            <a:fld id="{486A7FCF-E0EB-4994-9848-B032B660FEAF}"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E77948B2-856B-4402-999B-41D425A9065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endParaRPr lang="en-US">
              <a:solidFill>
                <a:srgbClr val="000000"/>
              </a:solidFill>
            </a:endParaRPr>
          </a:p>
        </p:txBody>
      </p:sp>
      <p:sp>
        <p:nvSpPr>
          <p:cNvPr id="8" name="عنصر نائب للتذييل 7"/>
          <p:cNvSpPr>
            <a:spLocks noGrp="1"/>
          </p:cNvSpPr>
          <p:nvPr>
            <p:ph type="ftr" sz="quarter" idx="11"/>
          </p:nvPr>
        </p:nvSpPr>
        <p:spPr/>
        <p:txBody>
          <a:bodyPr/>
          <a:lstStyle>
            <a:extLst/>
          </a:lstStyle>
          <a:p>
            <a:pPr>
              <a:defRPr/>
            </a:pPr>
            <a:endParaRPr lang="en-US">
              <a:solidFill>
                <a:srgbClr val="000000"/>
              </a:solidFill>
            </a:endParaRPr>
          </a:p>
        </p:txBody>
      </p:sp>
      <p:sp>
        <p:nvSpPr>
          <p:cNvPr id="9" name="عنصر نائب لرقم الشريحة 8"/>
          <p:cNvSpPr>
            <a:spLocks noGrp="1"/>
          </p:cNvSpPr>
          <p:nvPr>
            <p:ph type="sldNum" sz="quarter" idx="12"/>
          </p:nvPr>
        </p:nvSpPr>
        <p:spPr/>
        <p:txBody>
          <a:bodyPr/>
          <a:lstStyle>
            <a:extLst/>
          </a:lstStyle>
          <a:p>
            <a:pPr>
              <a:defRPr/>
            </a:pPr>
            <a:fld id="{98C05539-78E9-4D91-9EB8-245A314CB6A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pPr>
              <a:defRPr/>
            </a:pPr>
            <a:endParaRPr lang="en-US">
              <a:solidFill>
                <a:srgbClr val="000000"/>
              </a:solidFill>
            </a:endParaRPr>
          </a:p>
        </p:txBody>
      </p:sp>
      <p:sp>
        <p:nvSpPr>
          <p:cNvPr id="4" name="عنصر نائب للتذييل 3"/>
          <p:cNvSpPr>
            <a:spLocks noGrp="1"/>
          </p:cNvSpPr>
          <p:nvPr>
            <p:ph type="ftr" sz="quarter" idx="11"/>
          </p:nvPr>
        </p:nvSpPr>
        <p:spPr/>
        <p:txBody>
          <a:bodyPr/>
          <a:lstStyle>
            <a:extLst/>
          </a:lstStyle>
          <a:p>
            <a:pPr>
              <a:defRPr/>
            </a:pPr>
            <a:endParaRPr lang="en-US">
              <a:solidFill>
                <a:srgbClr val="000000"/>
              </a:solidFill>
            </a:endParaRPr>
          </a:p>
        </p:txBody>
      </p:sp>
      <p:sp>
        <p:nvSpPr>
          <p:cNvPr id="5" name="عنصر نائب لرقم الشريحة 4"/>
          <p:cNvSpPr>
            <a:spLocks noGrp="1"/>
          </p:cNvSpPr>
          <p:nvPr>
            <p:ph type="sldNum" sz="quarter" idx="12"/>
          </p:nvPr>
        </p:nvSpPr>
        <p:spPr/>
        <p:txBody>
          <a:bodyPr/>
          <a:lstStyle>
            <a:extLst/>
          </a:lstStyle>
          <a:p>
            <a:pPr>
              <a:defRPr/>
            </a:pPr>
            <a:fld id="{BE2F02FB-87C1-43E7-BDE7-CC542CCFFB5A}"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pPr>
              <a:defRPr/>
            </a:pPr>
            <a:endParaRPr lang="en-US">
              <a:solidFill>
                <a:srgbClr val="000000"/>
              </a:solidFill>
            </a:endParaRPr>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pPr>
              <a:defRPr/>
            </a:pPr>
            <a:endParaRPr lang="en-US">
              <a:solidFill>
                <a:srgbClr val="000000"/>
              </a:solidFill>
            </a:endParaRPr>
          </a:p>
        </p:txBody>
      </p:sp>
      <p:sp>
        <p:nvSpPr>
          <p:cNvPr id="4" name="عنصر نائب لرقم الشريحة 3"/>
          <p:cNvSpPr>
            <a:spLocks noGrp="1"/>
          </p:cNvSpPr>
          <p:nvPr>
            <p:ph type="sldNum" sz="quarter" idx="12"/>
          </p:nvPr>
        </p:nvSpPr>
        <p:spPr/>
        <p:txBody>
          <a:bodyPr/>
          <a:lstStyle>
            <a:extLst/>
          </a:lstStyle>
          <a:p>
            <a:pPr>
              <a:defRPr/>
            </a:pPr>
            <a:fld id="{96714F97-0992-4A02-A3C1-F61CAD56999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961C649B-29FC-4A65-A52B-5A0D1AD944C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pPr>
              <a:defRPr/>
            </a:pPr>
            <a:endParaRPr lang="en-US">
              <a:solidFill>
                <a:srgbClr val="000000"/>
              </a:solidFill>
            </a:endParaRPr>
          </a:p>
        </p:txBody>
      </p:sp>
      <p:sp>
        <p:nvSpPr>
          <p:cNvPr id="6" name="عنصر نائب للتذييل 5"/>
          <p:cNvSpPr>
            <a:spLocks noGrp="1"/>
          </p:cNvSpPr>
          <p:nvPr>
            <p:ph type="ftr" sz="quarter" idx="11"/>
          </p:nvPr>
        </p:nvSpPr>
        <p:spPr/>
        <p:txBody>
          <a:bodyPr/>
          <a:lstStyle>
            <a:extLst/>
          </a:lstStyle>
          <a:p>
            <a:pPr>
              <a:defRPr/>
            </a:pPr>
            <a:endParaRPr lang="en-US">
              <a:solidFill>
                <a:srgbClr val="000000"/>
              </a:solidFill>
            </a:endParaRPr>
          </a:p>
        </p:txBody>
      </p:sp>
      <p:sp>
        <p:nvSpPr>
          <p:cNvPr id="7" name="عنصر نائب لرقم الشريحة 6"/>
          <p:cNvSpPr>
            <a:spLocks noGrp="1"/>
          </p:cNvSpPr>
          <p:nvPr>
            <p:ph type="sldNum" sz="quarter" idx="12"/>
          </p:nvPr>
        </p:nvSpPr>
        <p:spPr/>
        <p:txBody>
          <a:bodyPr/>
          <a:lstStyle>
            <a:extLst/>
          </a:lstStyle>
          <a:p>
            <a:pPr>
              <a:defRPr/>
            </a:pPr>
            <a:fld id="{AC15A982-8124-4A92-8EC8-37DC6EDEAF41}" type="slidenum">
              <a:rPr lang="en-US" smtClean="0">
                <a:solidFill>
                  <a:srgbClr val="000000"/>
                </a:solidFill>
              </a:rPr>
              <a:pPr>
                <a:defRPr/>
              </a:pPr>
              <a:t>‹#›</a:t>
            </a:fld>
            <a:endParaRPr lang="en-US">
              <a:solidFill>
                <a:srgbClr val="000000"/>
              </a:solidFill>
            </a:endParaRPr>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lgn="l" rtl="0" fontAlgn="base">
              <a:spcBef>
                <a:spcPct val="0"/>
              </a:spcBef>
              <a:spcAft>
                <a:spcPct val="0"/>
              </a:spcAft>
              <a:defRPr/>
            </a:pPr>
            <a:endParaRPr lang="en-US">
              <a:solidFill>
                <a:srgbClr val="000000"/>
              </a:solidFill>
            </a:endParaRPr>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rtl="0" fontAlgn="base">
              <a:spcBef>
                <a:spcPct val="0"/>
              </a:spcBef>
              <a:spcAft>
                <a:spcPct val="0"/>
              </a:spcAft>
              <a:defRPr/>
            </a:pPr>
            <a:endParaRPr lang="en-US">
              <a:solidFill>
                <a:srgbClr val="000000"/>
              </a:solidFill>
            </a:endParaRPr>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rtl="0" fontAlgn="base">
              <a:spcBef>
                <a:spcPct val="0"/>
              </a:spcBef>
              <a:spcAft>
                <a:spcPct val="0"/>
              </a:spcAft>
              <a:defRPr/>
            </a:pPr>
            <a:fld id="{14DE84EC-4BB9-40E2-B6D1-4C34F91127DA}" type="slidenum">
              <a:rPr lang="en-US" smtClean="0">
                <a:solidFill>
                  <a:srgbClr val="000000"/>
                </a:solidFill>
              </a:rPr>
              <a:pPr rtl="0"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529536" cy="1362075"/>
          </a:xfrm>
        </p:spPr>
        <p:txBody>
          <a:bodyPr>
            <a:normAutofit/>
          </a:bodyPr>
          <a:lstStyle/>
          <a:p>
            <a:pPr algn="ctr" rtl="0"/>
            <a:r>
              <a:rPr lang="en-US" sz="4000" cap="none" dirty="0" smtClean="0">
                <a:solidFill>
                  <a:srgbClr val="C00000"/>
                </a:solidFill>
                <a:latin typeface="Aparajita" pitchFamily="34" charset="0"/>
                <a:cs typeface="Aparajita" pitchFamily="34" charset="0"/>
              </a:rPr>
              <a:t>Dr Mousa Tuwati Alfakhri</a:t>
            </a:r>
            <a:endParaRPr lang="ar-SA" sz="4000" cap="none" dirty="0">
              <a:solidFill>
                <a:srgbClr val="C00000"/>
              </a:solidFill>
              <a:latin typeface="Aparajita" pitchFamily="34" charset="0"/>
            </a:endParaRPr>
          </a:p>
        </p:txBody>
      </p:sp>
      <p:sp>
        <p:nvSpPr>
          <p:cNvPr id="3" name="عنصر نائب للنص 2"/>
          <p:cNvSpPr>
            <a:spLocks noGrp="1"/>
          </p:cNvSpPr>
          <p:nvPr>
            <p:ph type="body" idx="1"/>
          </p:nvPr>
        </p:nvSpPr>
        <p:spPr>
          <a:xfrm>
            <a:off x="755576" y="1916832"/>
            <a:ext cx="6255488" cy="743507"/>
          </a:xfrm>
        </p:spPr>
        <p:txBody>
          <a:bodyPr>
            <a:normAutofit fontScale="62500" lnSpcReduction="20000"/>
          </a:bodyPr>
          <a:lstStyle/>
          <a:p>
            <a:r>
              <a:rPr lang="en-US" sz="8000" b="1" dirty="0"/>
              <a:t>Diabetes M</a:t>
            </a:r>
            <a:r>
              <a:rPr lang="en-US" sz="8000" b="1" dirty="0" smtClean="0"/>
              <a:t>ellitus</a:t>
            </a:r>
            <a:endParaRPr lang="ar-SA" sz="8000" b="1" dirty="0"/>
          </a:p>
        </p:txBody>
      </p:sp>
    </p:spTree>
    <p:extLst>
      <p:ext uri="{BB962C8B-B14F-4D97-AF65-F5344CB8AC3E}">
        <p14:creationId xmlns:p14="http://schemas.microsoft.com/office/powerpoint/2010/main" val="1928417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homeostasis of blood glucose(Cont’d)</a:t>
            </a:r>
            <a:endParaRPr lang="ar-SA" dirty="0"/>
          </a:p>
        </p:txBody>
      </p:sp>
      <p:sp>
        <p:nvSpPr>
          <p:cNvPr id="3" name="عنصر نائب للمحتوى 2"/>
          <p:cNvSpPr>
            <a:spLocks noGrp="1"/>
          </p:cNvSpPr>
          <p:nvPr>
            <p:ph idx="1"/>
          </p:nvPr>
        </p:nvSpPr>
        <p:spPr/>
        <p:txBody>
          <a:bodyPr>
            <a:normAutofit/>
          </a:bodyPr>
          <a:lstStyle/>
          <a:p>
            <a:pPr algn="l" rtl="0">
              <a:lnSpc>
                <a:spcPct val="90000"/>
              </a:lnSpc>
              <a:buFontTx/>
              <a:buChar char="–"/>
            </a:pPr>
            <a:r>
              <a:rPr lang="en-US" sz="2400" b="1" dirty="0">
                <a:solidFill>
                  <a:srgbClr val="FF0000"/>
                </a:solidFill>
                <a:latin typeface="Arial Black" pitchFamily="34" charset="0"/>
              </a:rPr>
              <a:t>Postprandial glucose metabolism in normal </a:t>
            </a:r>
            <a:r>
              <a:rPr lang="en-US" sz="2400" b="1" u="sng" dirty="0">
                <a:solidFill>
                  <a:srgbClr val="FF0000"/>
                </a:solidFill>
                <a:latin typeface="Arial Black" pitchFamily="34" charset="0"/>
              </a:rPr>
              <a:t>individuals</a:t>
            </a:r>
            <a:r>
              <a:rPr lang="en-US" sz="2400" b="1" u="sng" dirty="0">
                <a:solidFill>
                  <a:srgbClr val="FFFF66"/>
                </a:solidFill>
                <a:latin typeface="Arial Black" pitchFamily="34" charset="0"/>
              </a:rPr>
              <a:t>:</a:t>
            </a:r>
          </a:p>
          <a:p>
            <a:pPr lvl="1" algn="l" rtl="0">
              <a:lnSpc>
                <a:spcPct val="90000"/>
              </a:lnSpc>
            </a:pPr>
            <a:r>
              <a:rPr lang="en-US" sz="2400" dirty="0">
                <a:solidFill>
                  <a:schemeClr val="tx1">
                    <a:lumMod val="95000"/>
                    <a:lumOff val="5000"/>
                  </a:schemeClr>
                </a:solidFill>
                <a:latin typeface="Verdana" pitchFamily="34" charset="0"/>
              </a:rPr>
              <a:t>After food is ingested, blood glucose concs rise and stimulate insulin release.</a:t>
            </a:r>
          </a:p>
          <a:p>
            <a:pPr lvl="1" algn="l" rtl="0">
              <a:lnSpc>
                <a:spcPct val="90000"/>
              </a:lnSpc>
            </a:pPr>
            <a:endParaRPr lang="en-US" sz="2400" dirty="0">
              <a:solidFill>
                <a:schemeClr val="tx1">
                  <a:lumMod val="95000"/>
                  <a:lumOff val="5000"/>
                </a:schemeClr>
              </a:solidFill>
              <a:latin typeface="Verdana" pitchFamily="34" charset="0"/>
            </a:endParaRPr>
          </a:p>
          <a:p>
            <a:pPr algn="l" rtl="0">
              <a:lnSpc>
                <a:spcPct val="90000"/>
              </a:lnSpc>
              <a:buFontTx/>
              <a:buChar char="–"/>
            </a:pPr>
            <a:r>
              <a:rPr lang="en-US" sz="2400" u="sng" dirty="0">
                <a:solidFill>
                  <a:srgbClr val="FF0000"/>
                </a:solidFill>
                <a:latin typeface="Arial Black" pitchFamily="34" charset="0"/>
              </a:rPr>
              <a:t>Insulin action</a:t>
            </a:r>
            <a:r>
              <a:rPr lang="en-US" sz="2400" b="1" u="sng" dirty="0">
                <a:solidFill>
                  <a:srgbClr val="FFFF66"/>
                </a:solidFill>
                <a:latin typeface="Arial Black" pitchFamily="34" charset="0"/>
              </a:rPr>
              <a:t>:</a:t>
            </a:r>
          </a:p>
          <a:p>
            <a:pPr lvl="2" algn="l" rtl="0">
              <a:lnSpc>
                <a:spcPct val="90000"/>
              </a:lnSpc>
            </a:pPr>
            <a:r>
              <a:rPr lang="en-US" dirty="0" smtClean="0">
                <a:latin typeface="Verdana" pitchFamily="34" charset="0"/>
              </a:rPr>
              <a:t>glucose </a:t>
            </a:r>
            <a:r>
              <a:rPr lang="en-US" dirty="0">
                <a:latin typeface="Verdana" pitchFamily="34" charset="0"/>
              </a:rPr>
              <a:t>uptake by the tissues</a:t>
            </a:r>
          </a:p>
          <a:p>
            <a:pPr lvl="2" algn="l" rtl="0">
              <a:lnSpc>
                <a:spcPct val="90000"/>
              </a:lnSpc>
            </a:pPr>
            <a:r>
              <a:rPr lang="en-US" dirty="0" smtClean="0">
                <a:latin typeface="Verdana" pitchFamily="34" charset="0"/>
              </a:rPr>
              <a:t>liver </a:t>
            </a:r>
            <a:r>
              <a:rPr lang="en-US" dirty="0">
                <a:latin typeface="Verdana" pitchFamily="34" charset="0"/>
              </a:rPr>
              <a:t>glycogen formation </a:t>
            </a:r>
            <a:endParaRPr lang="en-US" dirty="0" smtClean="0">
              <a:latin typeface="Verdana" pitchFamily="34" charset="0"/>
            </a:endParaRPr>
          </a:p>
          <a:p>
            <a:pPr lvl="2" algn="l" rtl="0">
              <a:lnSpc>
                <a:spcPct val="90000"/>
              </a:lnSpc>
            </a:pPr>
            <a:r>
              <a:rPr lang="en-US" dirty="0" smtClean="0">
                <a:latin typeface="Verdana" pitchFamily="34" charset="0"/>
              </a:rPr>
              <a:t>lipid </a:t>
            </a:r>
            <a:r>
              <a:rPr lang="en-US" dirty="0">
                <a:latin typeface="Verdana" pitchFamily="34" charset="0"/>
              </a:rPr>
              <a:t>synthesis and inhibits fatty acid </a:t>
            </a:r>
            <a:r>
              <a:rPr lang="en-US" dirty="0" smtClean="0">
                <a:latin typeface="Verdana" pitchFamily="34" charset="0"/>
              </a:rPr>
              <a:t> breakdown </a:t>
            </a:r>
            <a:r>
              <a:rPr lang="en-US" dirty="0">
                <a:latin typeface="Verdana" pitchFamily="34" charset="0"/>
              </a:rPr>
              <a:t>to ketone bodies</a:t>
            </a:r>
          </a:p>
          <a:p>
            <a:pPr lvl="2" algn="l" rtl="0">
              <a:lnSpc>
                <a:spcPct val="90000"/>
              </a:lnSpc>
            </a:pPr>
            <a:r>
              <a:rPr lang="en-US" dirty="0">
                <a:latin typeface="Verdana" pitchFamily="34" charset="0"/>
              </a:rPr>
              <a:t>Promotes protein synthesis</a:t>
            </a:r>
          </a:p>
          <a:p>
            <a:pPr algn="l" rtl="0"/>
            <a:endParaRPr lang="ar-SA" dirty="0"/>
          </a:p>
        </p:txBody>
      </p:sp>
    </p:spTree>
    <p:extLst>
      <p:ext uri="{BB962C8B-B14F-4D97-AF65-F5344CB8AC3E}">
        <p14:creationId xmlns:p14="http://schemas.microsoft.com/office/powerpoint/2010/main" val="1891098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sz="4000" dirty="0" smtClean="0"/>
              <a:t>Incretin eefect</a:t>
            </a:r>
            <a:r>
              <a:rPr lang="ar-SA" sz="4000" dirty="0"/>
              <a:t/>
            </a:r>
            <a:br>
              <a:rPr lang="ar-SA" sz="4000" dirty="0"/>
            </a:br>
            <a:endParaRPr lang="ar-SA" dirty="0"/>
          </a:p>
        </p:txBody>
      </p:sp>
      <p:sp>
        <p:nvSpPr>
          <p:cNvPr id="3" name="عنصر نائب للمحتوى 2"/>
          <p:cNvSpPr>
            <a:spLocks noGrp="1"/>
          </p:cNvSpPr>
          <p:nvPr>
            <p:ph idx="1"/>
          </p:nvPr>
        </p:nvSpPr>
        <p:spPr>
          <a:xfrm>
            <a:off x="457200" y="1600200"/>
            <a:ext cx="7499176" cy="5141168"/>
          </a:xfrm>
        </p:spPr>
        <p:txBody>
          <a:bodyPr>
            <a:noAutofit/>
          </a:bodyPr>
          <a:lstStyle/>
          <a:p>
            <a:pPr marL="0" indent="0" algn="l" rtl="0">
              <a:buNone/>
            </a:pPr>
            <a:r>
              <a:rPr lang="en-US" sz="2400" dirty="0">
                <a:cs typeface="+mj-cs"/>
              </a:rPr>
              <a:t>A number of other factors released from  gut following food intake can augment insulin release, including amino acids and hormones such as glucagon-like peptide 1 (GLP-1) and gastrointestinal peptide (GIP). </a:t>
            </a:r>
          </a:p>
          <a:p>
            <a:pPr marL="0" indent="0" algn="l" rtl="0">
              <a:buNone/>
            </a:pPr>
            <a:r>
              <a:rPr lang="en-US" sz="2400" dirty="0">
                <a:cs typeface="+mj-cs"/>
              </a:rPr>
              <a:t>insulin release is greater when glucose is administered by mouth than when  same rise in plasma glucose is achieved by intravenous glucose infusion, phenomenon termed  ‘incretin</a:t>
            </a:r>
            <a:r>
              <a:rPr lang="ar-LY" sz="2400" dirty="0">
                <a:cs typeface="+mj-cs"/>
              </a:rPr>
              <a:t>’ </a:t>
            </a:r>
            <a:r>
              <a:rPr lang="en-US" sz="2400" dirty="0">
                <a:cs typeface="+mj-cs"/>
              </a:rPr>
              <a:t>effect</a:t>
            </a:r>
            <a:endParaRPr lang="ar-SA" sz="2400" dirty="0">
              <a:cs typeface="+mj-cs"/>
            </a:endParaRPr>
          </a:p>
        </p:txBody>
      </p:sp>
    </p:spTree>
    <p:extLst>
      <p:ext uri="{BB962C8B-B14F-4D97-AF65-F5344CB8AC3E}">
        <p14:creationId xmlns:p14="http://schemas.microsoft.com/office/powerpoint/2010/main" val="1882384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60648"/>
            <a:ext cx="7239000" cy="1143000"/>
          </a:xfrm>
        </p:spPr>
        <p:txBody>
          <a:bodyPr>
            <a:normAutofit fontScale="90000"/>
          </a:bodyPr>
          <a:lstStyle/>
          <a:p>
            <a:r>
              <a:rPr lang="en-US" dirty="0"/>
              <a:t>homeostasis of blood glucose(Cont’d)</a:t>
            </a:r>
            <a:endParaRPr lang="ar-SA" dirty="0"/>
          </a:p>
        </p:txBody>
      </p:sp>
      <p:sp>
        <p:nvSpPr>
          <p:cNvPr id="3" name="عنصر نائب للمحتوى 2"/>
          <p:cNvSpPr>
            <a:spLocks noGrp="1"/>
          </p:cNvSpPr>
          <p:nvPr>
            <p:ph idx="1"/>
          </p:nvPr>
        </p:nvSpPr>
        <p:spPr/>
        <p:txBody>
          <a:bodyPr>
            <a:normAutofit lnSpcReduction="10000"/>
          </a:bodyPr>
          <a:lstStyle/>
          <a:p>
            <a:pPr algn="l" rtl="0">
              <a:lnSpc>
                <a:spcPct val="80000"/>
              </a:lnSpc>
            </a:pPr>
            <a:r>
              <a:rPr lang="en-US" sz="2700" b="1" u="sng" dirty="0">
                <a:solidFill>
                  <a:srgbClr val="FF0000"/>
                </a:solidFill>
                <a:latin typeface="Arial Black" pitchFamily="34" charset="0"/>
              </a:rPr>
              <a:t>Fasting glucose metabolism in normal individuals:</a:t>
            </a:r>
          </a:p>
          <a:p>
            <a:pPr algn="l" rtl="0">
              <a:lnSpc>
                <a:spcPct val="80000"/>
              </a:lnSpc>
            </a:pPr>
            <a:endParaRPr lang="en-US" sz="1200" b="1" u="sng" dirty="0">
              <a:solidFill>
                <a:srgbClr val="FFFF66"/>
              </a:solidFill>
              <a:latin typeface="Arial Black" pitchFamily="34" charset="0"/>
            </a:endParaRPr>
          </a:p>
          <a:p>
            <a:pPr lvl="1" algn="l" rtl="0">
              <a:lnSpc>
                <a:spcPct val="80000"/>
              </a:lnSpc>
            </a:pPr>
            <a:r>
              <a:rPr lang="en-US" sz="2000" dirty="0">
                <a:solidFill>
                  <a:schemeClr val="tx1">
                    <a:lumMod val="95000"/>
                    <a:lumOff val="5000"/>
                  </a:schemeClr>
                </a:solidFill>
                <a:latin typeface="Verdana" pitchFamily="34" charset="0"/>
              </a:rPr>
              <a:t>In the fasting state, insulin release is inhibited.</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Hormones that promote an increase in blood glucose are released:</a:t>
            </a:r>
          </a:p>
          <a:p>
            <a:pPr lvl="2" algn="l" rtl="0">
              <a:lnSpc>
                <a:spcPct val="80000"/>
              </a:lnSpc>
            </a:pPr>
            <a:r>
              <a:rPr lang="en-US" sz="1800" dirty="0">
                <a:solidFill>
                  <a:srgbClr val="FF0000"/>
                </a:solidFill>
                <a:latin typeface="Verdana" pitchFamily="34" charset="0"/>
              </a:rPr>
              <a:t>Glucagon, epinephrine, growth hormone, glucocorticoids, and thyroid hormones.</a:t>
            </a:r>
          </a:p>
          <a:p>
            <a:pPr lvl="2" algn="l" rtl="0">
              <a:lnSpc>
                <a:spcPct val="80000"/>
              </a:lnSpc>
              <a:buFontTx/>
              <a:buNone/>
            </a:pPr>
            <a:endParaRPr lang="en-US" sz="1800" dirty="0">
              <a:solidFill>
                <a:srgbClr val="FF0000"/>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Glycogenolysis</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a:solidFill>
                  <a:schemeClr val="tx1">
                    <a:lumMod val="95000"/>
                    <a:lumOff val="5000"/>
                  </a:schemeClr>
                </a:solidFill>
                <a:latin typeface="Verdana" pitchFamily="34" charset="0"/>
              </a:rPr>
              <a:t>Gluconeogenesis: </a:t>
            </a:r>
            <a:r>
              <a:rPr lang="en-US" sz="2000" dirty="0" smtClean="0">
                <a:solidFill>
                  <a:schemeClr val="tx1">
                    <a:lumMod val="95000"/>
                    <a:lumOff val="5000"/>
                  </a:schemeClr>
                </a:solidFill>
                <a:latin typeface="Verdana" pitchFamily="34" charset="0"/>
              </a:rPr>
              <a:t>amino acids </a:t>
            </a:r>
            <a:r>
              <a:rPr lang="en-US" sz="2000" dirty="0">
                <a:solidFill>
                  <a:schemeClr val="tx1">
                    <a:lumMod val="95000"/>
                    <a:lumOff val="5000"/>
                  </a:schemeClr>
                </a:solidFill>
                <a:latin typeface="Verdana" pitchFamily="34" charset="0"/>
              </a:rPr>
              <a:t>are transported from muscle to liver and converted to glucose.</a:t>
            </a:r>
          </a:p>
          <a:p>
            <a:pPr lvl="1" algn="l" rtl="0">
              <a:lnSpc>
                <a:spcPct val="80000"/>
              </a:lnSpc>
              <a:buFontTx/>
              <a:buNone/>
            </a:pPr>
            <a:endParaRPr lang="en-US" sz="2000" dirty="0">
              <a:solidFill>
                <a:schemeClr val="tx1">
                  <a:lumMod val="95000"/>
                  <a:lumOff val="5000"/>
                </a:schemeClr>
              </a:solidFill>
              <a:latin typeface="Verdana" pitchFamily="34" charset="0"/>
            </a:endParaRPr>
          </a:p>
          <a:p>
            <a:pPr lvl="1" algn="l" rtl="0">
              <a:lnSpc>
                <a:spcPct val="80000"/>
              </a:lnSpc>
            </a:pPr>
            <a:r>
              <a:rPr lang="en-US" sz="2000" dirty="0" smtClean="0">
                <a:solidFill>
                  <a:schemeClr val="tx1">
                    <a:lumMod val="95000"/>
                    <a:lumOff val="5000"/>
                  </a:schemeClr>
                </a:solidFill>
                <a:latin typeface="Verdana" pitchFamily="34" charset="0"/>
              </a:rPr>
              <a:t>Triglyceride  </a:t>
            </a:r>
            <a:r>
              <a:rPr lang="en-US" sz="2000" dirty="0">
                <a:solidFill>
                  <a:schemeClr val="tx1">
                    <a:lumMod val="95000"/>
                    <a:lumOff val="5000"/>
                  </a:schemeClr>
                </a:solidFill>
                <a:latin typeface="Verdana" pitchFamily="34" charset="0"/>
              </a:rPr>
              <a:t>are broken down into free </a:t>
            </a:r>
            <a:r>
              <a:rPr lang="en-US" sz="2000" dirty="0" smtClean="0">
                <a:solidFill>
                  <a:schemeClr val="tx1">
                    <a:lumMod val="95000"/>
                    <a:lumOff val="5000"/>
                  </a:schemeClr>
                </a:solidFill>
                <a:latin typeface="Verdana" pitchFamily="34" charset="0"/>
              </a:rPr>
              <a:t>Free fatty acids </a:t>
            </a:r>
            <a:r>
              <a:rPr lang="en-US" sz="2000" dirty="0">
                <a:solidFill>
                  <a:schemeClr val="tx1">
                    <a:lumMod val="95000"/>
                    <a:lumOff val="5000"/>
                  </a:schemeClr>
                </a:solidFill>
                <a:latin typeface="Verdana" pitchFamily="34" charset="0"/>
              </a:rPr>
              <a:t>as an alternative fuel source.</a:t>
            </a:r>
          </a:p>
          <a:p>
            <a:pPr algn="l" rtl="0"/>
            <a:endParaRPr lang="ar-SA" dirty="0"/>
          </a:p>
        </p:txBody>
      </p:sp>
    </p:spTree>
    <p:extLst>
      <p:ext uri="{BB962C8B-B14F-4D97-AF65-F5344CB8AC3E}">
        <p14:creationId xmlns:p14="http://schemas.microsoft.com/office/powerpoint/2010/main" val="2874846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endParaRPr lang="en-GB"/>
          </a:p>
        </p:txBody>
      </p:sp>
      <p:pic>
        <p:nvPicPr>
          <p:cNvPr id="18435"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6503" t="2222" r="4878" b="4443"/>
          <a:stretch>
            <a:fillRect/>
          </a:stretch>
        </p:blipFill>
        <p:spPr>
          <a:xfrm>
            <a:off x="142875" y="0"/>
            <a:ext cx="8899525" cy="6858000"/>
          </a:xfrm>
        </p:spPr>
      </p:pic>
    </p:spTree>
    <p:extLst>
      <p:ext uri="{BB962C8B-B14F-4D97-AF65-F5344CB8AC3E}">
        <p14:creationId xmlns:p14="http://schemas.microsoft.com/office/powerpoint/2010/main" val="238054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lgn="ctr" rtl="0">
              <a:buNone/>
            </a:pPr>
            <a:r>
              <a:rPr lang="en-US" sz="6600" dirty="0">
                <a:cs typeface="+mj-cs"/>
              </a:rPr>
              <a:t>Classification of DM</a:t>
            </a:r>
          </a:p>
        </p:txBody>
      </p:sp>
    </p:spTree>
    <p:extLst>
      <p:ext uri="{BB962C8B-B14F-4D97-AF65-F5344CB8AC3E}">
        <p14:creationId xmlns:p14="http://schemas.microsoft.com/office/powerpoint/2010/main" val="750481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lgn="l" rtl="0">
              <a:buNone/>
            </a:pPr>
            <a:r>
              <a:rPr lang="en-US" dirty="0">
                <a:solidFill>
                  <a:srgbClr val="FF0000"/>
                </a:solidFill>
              </a:rPr>
              <a:t>Type 1 diabetes </a:t>
            </a:r>
            <a:r>
              <a:rPr lang="en-US" dirty="0"/>
              <a:t>is caused by autoimmune </a:t>
            </a:r>
            <a:r>
              <a:rPr lang="en-US" dirty="0" smtClean="0"/>
              <a:t>destruction of </a:t>
            </a:r>
            <a:r>
              <a:rPr lang="en-US" dirty="0"/>
              <a:t>insulin-producing cells (β cells) in the </a:t>
            </a:r>
            <a:r>
              <a:rPr lang="en-US" dirty="0" smtClean="0"/>
              <a:t>pancreas, resulting </a:t>
            </a:r>
            <a:r>
              <a:rPr lang="en-US" dirty="0"/>
              <a:t>in absolute insulin </a:t>
            </a:r>
            <a:r>
              <a:rPr lang="en-US" dirty="0" smtClean="0"/>
              <a:t>deficiency</a:t>
            </a:r>
          </a:p>
          <a:p>
            <a:pPr marL="0" indent="0" algn="l" rtl="0">
              <a:buNone/>
            </a:pPr>
            <a:r>
              <a:rPr lang="en-US" dirty="0" smtClean="0">
                <a:solidFill>
                  <a:srgbClr val="FF0000"/>
                </a:solidFill>
              </a:rPr>
              <a:t>Type 2diabetes</a:t>
            </a:r>
            <a:r>
              <a:rPr lang="en-US" dirty="0" smtClean="0"/>
              <a:t> </a:t>
            </a:r>
            <a:r>
              <a:rPr lang="en-US" dirty="0"/>
              <a:t>is characterised by resistance to the action </a:t>
            </a:r>
            <a:r>
              <a:rPr lang="en-US" dirty="0" smtClean="0"/>
              <a:t>of insulin </a:t>
            </a:r>
            <a:r>
              <a:rPr lang="en-US" dirty="0"/>
              <a:t>and an inability to produce sufficient insulin </a:t>
            </a:r>
            <a:r>
              <a:rPr lang="en-US" dirty="0" smtClean="0"/>
              <a:t>to overcome </a:t>
            </a:r>
            <a:r>
              <a:rPr lang="en-US" dirty="0"/>
              <a:t>this ‘insulin resistance’.</a:t>
            </a:r>
            <a:endParaRPr lang="ar-SA" dirty="0"/>
          </a:p>
        </p:txBody>
      </p:sp>
    </p:spTree>
    <p:extLst>
      <p:ext uri="{BB962C8B-B14F-4D97-AF65-F5344CB8AC3E}">
        <p14:creationId xmlns:p14="http://schemas.microsoft.com/office/powerpoint/2010/main" val="6821775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l" rtl="0">
              <a:buNone/>
            </a:pPr>
            <a:r>
              <a:rPr lang="en-US" dirty="0" smtClean="0">
                <a:solidFill>
                  <a:srgbClr val="FF0000"/>
                </a:solidFill>
              </a:rPr>
              <a:t>Gestational </a:t>
            </a:r>
            <a:r>
              <a:rPr lang="en-US" dirty="0">
                <a:solidFill>
                  <a:srgbClr val="FF0000"/>
                </a:solidFill>
              </a:rPr>
              <a:t>Diabetes Mellitus (</a:t>
            </a:r>
            <a:r>
              <a:rPr lang="en-US" dirty="0" smtClean="0">
                <a:solidFill>
                  <a:srgbClr val="FF0000"/>
                </a:solidFill>
              </a:rPr>
              <a:t>GDM)</a:t>
            </a:r>
            <a:endParaRPr lang="en-US" dirty="0"/>
          </a:p>
          <a:p>
            <a:pPr marL="0" indent="0" algn="l" rtl="0">
              <a:buNone/>
            </a:pPr>
            <a:r>
              <a:rPr lang="en-US" dirty="0" smtClean="0"/>
              <a:t>Gestational </a:t>
            </a:r>
            <a:r>
              <a:rPr lang="en-US" dirty="0"/>
              <a:t>Diabetes Mellitus </a:t>
            </a:r>
            <a:r>
              <a:rPr lang="en-US" dirty="0" smtClean="0"/>
              <a:t> </a:t>
            </a:r>
            <a:r>
              <a:rPr lang="en-US" dirty="0"/>
              <a:t>developing during </a:t>
            </a:r>
            <a:r>
              <a:rPr lang="en-US" dirty="0" smtClean="0"/>
              <a:t> </a:t>
            </a:r>
            <a:r>
              <a:rPr lang="en-US" dirty="0"/>
              <a:t>pregnancy but usually disappears after pregnancy.</a:t>
            </a:r>
          </a:p>
          <a:p>
            <a:pPr algn="l" rtl="0"/>
            <a:endParaRPr lang="en-US" dirty="0"/>
          </a:p>
          <a:p>
            <a:pPr algn="l" rtl="0"/>
            <a:endParaRPr lang="ar-SA" dirty="0"/>
          </a:p>
        </p:txBody>
      </p:sp>
    </p:spTree>
    <p:extLst>
      <p:ext uri="{BB962C8B-B14F-4D97-AF65-F5344CB8AC3E}">
        <p14:creationId xmlns:p14="http://schemas.microsoft.com/office/powerpoint/2010/main" val="6772315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rPr>
              <a:t>Other specific types</a:t>
            </a:r>
            <a:endParaRPr lang="ar-SA" dirty="0">
              <a:solidFill>
                <a:srgbClr val="FF0000"/>
              </a:solidFill>
            </a:endParaRPr>
          </a:p>
        </p:txBody>
      </p:sp>
      <p:sp>
        <p:nvSpPr>
          <p:cNvPr id="3" name="عنصر نائب للمحتوى 2"/>
          <p:cNvSpPr>
            <a:spLocks noGrp="1"/>
          </p:cNvSpPr>
          <p:nvPr>
            <p:ph idx="1"/>
          </p:nvPr>
        </p:nvSpPr>
        <p:spPr>
          <a:xfrm>
            <a:off x="107504" y="1609416"/>
            <a:ext cx="8064896" cy="4846320"/>
          </a:xfrm>
        </p:spPr>
        <p:txBody>
          <a:bodyPr>
            <a:normAutofit/>
          </a:bodyPr>
          <a:lstStyle/>
          <a:p>
            <a:pPr algn="l" rtl="0"/>
            <a:r>
              <a:rPr lang="en-US" dirty="0"/>
              <a:t>Genetic defects of beta-cell function</a:t>
            </a:r>
          </a:p>
          <a:p>
            <a:pPr algn="l" rtl="0"/>
            <a:r>
              <a:rPr lang="en-US" dirty="0"/>
              <a:t>Genetic defects in insulin action (mainly receptor mutations</a:t>
            </a:r>
            <a:r>
              <a:rPr lang="en-US" dirty="0" smtClean="0"/>
              <a:t>)</a:t>
            </a:r>
          </a:p>
          <a:p>
            <a:pPr algn="l" rtl="0"/>
            <a:r>
              <a:rPr lang="en-US" dirty="0"/>
              <a:t>Diseases of the exocrine </a:t>
            </a:r>
            <a:r>
              <a:rPr lang="en-US" dirty="0" smtClean="0"/>
              <a:t>pancreas(Pancreatitis Trauma/pancreatectomy,Neoplasia ,Cystic fibrosis, Haemochromatosis)</a:t>
            </a:r>
            <a:endParaRPr lang="en-US" dirty="0"/>
          </a:p>
          <a:p>
            <a:pPr algn="l" rtl="0"/>
            <a:r>
              <a:rPr lang="en-US" dirty="0" smtClean="0"/>
              <a:t>Endocrinopathies (</a:t>
            </a:r>
            <a:r>
              <a:rPr lang="en-US" sz="2400" dirty="0" smtClean="0"/>
              <a:t>Acromegaly,Cushing’s syndrome ,Glucagonoma, Phaeochromocytoma, Hyperthyroidism)</a:t>
            </a:r>
            <a:endParaRPr lang="en-US" sz="2400" dirty="0"/>
          </a:p>
          <a:p>
            <a:pPr algn="l" rtl="0"/>
            <a:r>
              <a:rPr lang="en-US" dirty="0" smtClean="0"/>
              <a:t>Drug- induced(Glucocorticoids,Ciclosporin,</a:t>
            </a:r>
            <a:r>
              <a:rPr lang="el-GR" dirty="0"/>
              <a:t> </a:t>
            </a:r>
            <a:r>
              <a:rPr lang="en-US" dirty="0" smtClean="0"/>
              <a:t>Beta-blockers,Thiazides,Phenytoin)</a:t>
            </a:r>
            <a:endParaRPr lang="en-US" dirty="0"/>
          </a:p>
          <a:p>
            <a:pPr algn="l" rtl="0"/>
            <a:endParaRPr lang="ar-SA" dirty="0"/>
          </a:p>
        </p:txBody>
      </p:sp>
    </p:spTree>
    <p:extLst>
      <p:ext uri="{BB962C8B-B14F-4D97-AF65-F5344CB8AC3E}">
        <p14:creationId xmlns:p14="http://schemas.microsoft.com/office/powerpoint/2010/main" val="3311280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marL="0" indent="0" algn="l" rtl="0"/>
            <a:r>
              <a:rPr lang="en-US" sz="2800" b="1" dirty="0">
                <a:solidFill>
                  <a:srgbClr val="FF0000"/>
                </a:solidFill>
              </a:rPr>
              <a:t>Other genetic syndromes </a:t>
            </a:r>
            <a:r>
              <a:rPr lang="en-US" sz="2800" b="1" dirty="0" smtClean="0">
                <a:solidFill>
                  <a:srgbClr val="FF0000"/>
                </a:solidFill>
              </a:rPr>
              <a:t>associated with diabetes</a:t>
            </a:r>
            <a:endParaRPr lang="ar-SA" sz="2800" b="1" dirty="0">
              <a:solidFill>
                <a:srgbClr val="FF0000"/>
              </a:solidFill>
            </a:endParaRPr>
          </a:p>
        </p:txBody>
      </p:sp>
      <p:sp>
        <p:nvSpPr>
          <p:cNvPr id="3" name="عنصر نائب للمحتوى 2"/>
          <p:cNvSpPr>
            <a:spLocks noGrp="1"/>
          </p:cNvSpPr>
          <p:nvPr>
            <p:ph idx="1"/>
          </p:nvPr>
        </p:nvSpPr>
        <p:spPr/>
        <p:txBody>
          <a:bodyPr>
            <a:normAutofit/>
          </a:bodyPr>
          <a:lstStyle/>
          <a:p>
            <a:pPr algn="l" rtl="0"/>
            <a:r>
              <a:rPr lang="en-US" dirty="0" smtClean="0"/>
              <a:t>Down’s </a:t>
            </a:r>
            <a:r>
              <a:rPr lang="en-US" dirty="0"/>
              <a:t>syndrome</a:t>
            </a:r>
          </a:p>
          <a:p>
            <a:pPr algn="l" rtl="0"/>
            <a:r>
              <a:rPr lang="en-US" dirty="0"/>
              <a:t>Friedreich’s ataxia</a:t>
            </a:r>
          </a:p>
          <a:p>
            <a:pPr algn="l" rtl="0"/>
            <a:r>
              <a:rPr lang="en-US" dirty="0"/>
              <a:t>Huntington’s chorea</a:t>
            </a:r>
          </a:p>
          <a:p>
            <a:pPr algn="l" rtl="0"/>
            <a:r>
              <a:rPr lang="en-US" dirty="0"/>
              <a:t>Klinefelter’s syndrome</a:t>
            </a:r>
          </a:p>
          <a:p>
            <a:pPr algn="l" rtl="0"/>
            <a:r>
              <a:rPr lang="en-US" dirty="0"/>
              <a:t>Laurence–Moon–Biedl syndrome</a:t>
            </a:r>
          </a:p>
          <a:p>
            <a:pPr algn="l" rtl="0"/>
            <a:r>
              <a:rPr lang="en-US" dirty="0"/>
              <a:t>Myotonic </a:t>
            </a:r>
            <a:r>
              <a:rPr lang="en-US" dirty="0" smtClean="0"/>
              <a:t>dystrophy</a:t>
            </a:r>
          </a:p>
          <a:p>
            <a:pPr algn="l" rtl="0"/>
            <a:r>
              <a:rPr lang="en-US" dirty="0" smtClean="0"/>
              <a:t>Porphyria</a:t>
            </a:r>
            <a:endParaRPr lang="en-US" dirty="0"/>
          </a:p>
          <a:p>
            <a:pPr algn="l" rtl="0"/>
            <a:r>
              <a:rPr lang="en-US" dirty="0"/>
              <a:t>Prader–Willi syndrome</a:t>
            </a:r>
          </a:p>
          <a:p>
            <a:pPr algn="l" rtl="0"/>
            <a:r>
              <a:rPr lang="en-US" dirty="0"/>
              <a:t>Turner’s syndrome</a:t>
            </a:r>
            <a:endParaRPr lang="ar-SA" dirty="0"/>
          </a:p>
        </p:txBody>
      </p:sp>
    </p:spTree>
    <p:extLst>
      <p:ext uri="{BB962C8B-B14F-4D97-AF65-F5344CB8AC3E}">
        <p14:creationId xmlns:p14="http://schemas.microsoft.com/office/powerpoint/2010/main" val="28764290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899592" y="404813"/>
            <a:ext cx="5977458" cy="719137"/>
          </a:xfrm>
          <a:solidFill>
            <a:srgbClr val="333399"/>
          </a:solidFill>
          <a:ln cap="flat" algn="ctr">
            <a:solidFill>
              <a:srgbClr val="FFFF66"/>
            </a:solidFill>
            <a:miter lim="800000"/>
            <a:headEnd/>
            <a:tailEnd/>
          </a:ln>
        </p:spPr>
        <p:txBody>
          <a:bodyPr>
            <a:normAutofit/>
          </a:bodyPr>
          <a:lstStyle/>
          <a:p>
            <a:r>
              <a:rPr lang="en-US" sz="4000" b="1" dirty="0" smtClean="0">
                <a:solidFill>
                  <a:srgbClr val="FFFF00"/>
                </a:solidFill>
                <a:latin typeface="Arial Black" pitchFamily="34" charset="0"/>
              </a:rPr>
              <a:t>Pathophysiology</a:t>
            </a:r>
          </a:p>
        </p:txBody>
      </p:sp>
      <p:sp>
        <p:nvSpPr>
          <p:cNvPr id="25604" name="Rectangle 3"/>
          <p:cNvSpPr>
            <a:spLocks noGrp="1" noChangeArrowheads="1"/>
          </p:cNvSpPr>
          <p:nvPr>
            <p:ph idx="1"/>
          </p:nvPr>
        </p:nvSpPr>
        <p:spPr>
          <a:xfrm>
            <a:off x="107504" y="1268760"/>
            <a:ext cx="8640960" cy="5472608"/>
          </a:xfrm>
          <a:solidFill>
            <a:srgbClr val="000080"/>
          </a:solidFill>
          <a:ln>
            <a:solidFill>
              <a:srgbClr val="FFFF66"/>
            </a:solidFill>
            <a:miter lim="800000"/>
            <a:headEnd/>
            <a:tailEnd/>
          </a:ln>
        </p:spPr>
        <p:txBody>
          <a:bodyPr>
            <a:normAutofit fontScale="92500" lnSpcReduction="10000"/>
          </a:bodyPr>
          <a:lstStyle/>
          <a:p>
            <a:pPr algn="l" rtl="0">
              <a:lnSpc>
                <a:spcPct val="90000"/>
              </a:lnSpc>
            </a:pPr>
            <a:r>
              <a:rPr lang="en-US" b="1" u="sng" dirty="0" smtClean="0">
                <a:solidFill>
                  <a:schemeClr val="bg1"/>
                </a:solidFill>
                <a:latin typeface="Arial Black" pitchFamily="34" charset="0"/>
              </a:rPr>
              <a:t>Type 1 DM</a:t>
            </a:r>
          </a:p>
          <a:p>
            <a:pPr algn="l" rtl="0">
              <a:lnSpc>
                <a:spcPct val="90000"/>
              </a:lnSpc>
              <a:buFontTx/>
              <a:buNone/>
            </a:pPr>
            <a:endParaRPr lang="en-US" sz="1200" b="1" dirty="0" smtClean="0">
              <a:solidFill>
                <a:schemeClr val="bg1"/>
              </a:solidFill>
              <a:latin typeface="Arial Black" pitchFamily="34" charset="0"/>
            </a:endParaRPr>
          </a:p>
          <a:p>
            <a:pPr lvl="1" algn="l" rtl="0">
              <a:lnSpc>
                <a:spcPct val="90000"/>
              </a:lnSpc>
            </a:pPr>
            <a:r>
              <a:rPr lang="en-US" sz="2200" b="1" dirty="0" smtClean="0">
                <a:solidFill>
                  <a:schemeClr val="bg1"/>
                </a:solidFill>
              </a:rPr>
              <a:t>Type 1 DM is characterized by  absolute deficiency of insulin due to immune- mediated destruction of  pancreatic </a:t>
            </a:r>
            <a:r>
              <a:rPr lang="en-US" sz="2200" b="1" dirty="0" smtClean="0">
                <a:solidFill>
                  <a:schemeClr val="bg1"/>
                </a:solidFill>
                <a:latin typeface="Symbol" pitchFamily="18" charset="2"/>
              </a:rPr>
              <a:t>b</a:t>
            </a:r>
            <a:r>
              <a:rPr lang="en-US" sz="2200" b="1" dirty="0" smtClean="0">
                <a:solidFill>
                  <a:schemeClr val="bg1"/>
                </a:solidFill>
              </a:rPr>
              <a:t>-cells</a:t>
            </a:r>
          </a:p>
          <a:p>
            <a:pPr lvl="1" algn="l" rtl="0">
              <a:lnSpc>
                <a:spcPct val="90000"/>
              </a:lnSpc>
              <a:buFontTx/>
              <a:buNone/>
            </a:pPr>
            <a:endParaRPr lang="en-US" sz="2200" b="1" dirty="0" smtClean="0">
              <a:solidFill>
                <a:schemeClr val="bg1"/>
              </a:solidFill>
            </a:endParaRPr>
          </a:p>
          <a:p>
            <a:pPr lvl="1" algn="l" rtl="0">
              <a:lnSpc>
                <a:spcPct val="90000"/>
              </a:lnSpc>
            </a:pPr>
            <a:r>
              <a:rPr lang="en-US" sz="2200" b="1" dirty="0" smtClean="0">
                <a:solidFill>
                  <a:schemeClr val="bg1"/>
                </a:solidFill>
              </a:rPr>
              <a:t>In rare cases  </a:t>
            </a:r>
            <a:r>
              <a:rPr lang="en-US" sz="2200" b="1" dirty="0" smtClean="0">
                <a:solidFill>
                  <a:schemeClr val="bg1"/>
                </a:solidFill>
                <a:latin typeface="Symbol" pitchFamily="18" charset="2"/>
              </a:rPr>
              <a:t>b</a:t>
            </a:r>
            <a:r>
              <a:rPr lang="en-US" sz="2200" b="1" dirty="0" smtClean="0">
                <a:solidFill>
                  <a:schemeClr val="bg1"/>
                </a:solidFill>
              </a:rPr>
              <a:t>-cell destruction is not due to immune mediated reaction (idiopathic type 1 DM)</a:t>
            </a:r>
          </a:p>
          <a:p>
            <a:pPr lvl="1" algn="l" rtl="0">
              <a:lnSpc>
                <a:spcPct val="90000"/>
              </a:lnSpc>
            </a:pPr>
            <a:r>
              <a:rPr lang="en-US" sz="2200" b="1" dirty="0">
                <a:solidFill>
                  <a:schemeClr val="bg1">
                    <a:lumMod val="95000"/>
                  </a:schemeClr>
                </a:solidFill>
                <a:latin typeface="Verdana" pitchFamily="34" charset="0"/>
              </a:rPr>
              <a:t>Usually develops in childhood or early adulthood</a:t>
            </a:r>
          </a:p>
          <a:p>
            <a:pPr lvl="1" algn="l" rtl="0">
              <a:lnSpc>
                <a:spcPct val="90000"/>
              </a:lnSpc>
            </a:pPr>
            <a:endParaRPr lang="en-US" sz="2200" b="1" dirty="0">
              <a:solidFill>
                <a:schemeClr val="bg1">
                  <a:lumMod val="95000"/>
                </a:schemeClr>
              </a:solidFill>
              <a:latin typeface="Verdana" pitchFamily="34" charset="0"/>
            </a:endParaRPr>
          </a:p>
          <a:p>
            <a:pPr lvl="1" algn="l" rtl="0">
              <a:lnSpc>
                <a:spcPct val="90000"/>
              </a:lnSpc>
            </a:pPr>
            <a:r>
              <a:rPr lang="en-US" sz="2200" b="1" dirty="0">
                <a:solidFill>
                  <a:schemeClr val="bg1">
                    <a:lumMod val="95000"/>
                  </a:schemeClr>
                </a:solidFill>
                <a:latin typeface="Verdana" pitchFamily="34" charset="0"/>
              </a:rPr>
              <a:t>It accounts for upto 10% of all DM cases</a:t>
            </a:r>
          </a:p>
          <a:p>
            <a:pPr lvl="1" algn="l" rtl="0">
              <a:lnSpc>
                <a:spcPct val="90000"/>
              </a:lnSpc>
            </a:pPr>
            <a:endParaRPr lang="en-US" sz="2200" b="1" dirty="0">
              <a:solidFill>
                <a:schemeClr val="bg1">
                  <a:lumMod val="95000"/>
                </a:schemeClr>
              </a:solidFill>
              <a:latin typeface="Verdana" pitchFamily="34" charset="0"/>
            </a:endParaRPr>
          </a:p>
          <a:p>
            <a:pPr lvl="1" algn="l" rtl="0">
              <a:lnSpc>
                <a:spcPct val="90000"/>
              </a:lnSpc>
            </a:pPr>
            <a:r>
              <a:rPr lang="en-US" sz="2200" b="1" dirty="0">
                <a:solidFill>
                  <a:schemeClr val="bg1">
                    <a:lumMod val="95000"/>
                  </a:schemeClr>
                </a:solidFill>
                <a:latin typeface="Verdana" pitchFamily="34" charset="0"/>
              </a:rPr>
              <a:t>Develops as a result of </a:t>
            </a:r>
            <a:r>
              <a:rPr lang="en-US" sz="2200" b="1" dirty="0" smtClean="0">
                <a:solidFill>
                  <a:schemeClr val="bg1">
                    <a:lumMod val="95000"/>
                  </a:schemeClr>
                </a:solidFill>
                <a:latin typeface="Verdana" pitchFamily="34" charset="0"/>
              </a:rPr>
              <a:t> </a:t>
            </a:r>
            <a:r>
              <a:rPr lang="en-US" sz="2200" b="1" dirty="0">
                <a:solidFill>
                  <a:schemeClr val="bg1">
                    <a:lumMod val="95000"/>
                  </a:schemeClr>
                </a:solidFill>
                <a:latin typeface="Verdana" pitchFamily="34" charset="0"/>
              </a:rPr>
              <a:t>exposure of a genetically susceptible individual to </a:t>
            </a:r>
            <a:r>
              <a:rPr lang="en-US" sz="2200" b="1" dirty="0" smtClean="0">
                <a:solidFill>
                  <a:schemeClr val="bg1">
                    <a:lumMod val="95000"/>
                  </a:schemeClr>
                </a:solidFill>
                <a:latin typeface="Verdana" pitchFamily="34" charset="0"/>
              </a:rPr>
              <a:t> </a:t>
            </a:r>
            <a:r>
              <a:rPr lang="en-US" sz="2200" b="1" dirty="0">
                <a:solidFill>
                  <a:schemeClr val="bg1">
                    <a:lumMod val="95000"/>
                  </a:schemeClr>
                </a:solidFill>
                <a:latin typeface="Verdana" pitchFamily="34" charset="0"/>
              </a:rPr>
              <a:t>environmental </a:t>
            </a:r>
            <a:r>
              <a:rPr lang="en-US" sz="2200" b="1" dirty="0" smtClean="0">
                <a:solidFill>
                  <a:schemeClr val="bg1">
                    <a:lumMod val="95000"/>
                  </a:schemeClr>
                </a:solidFill>
                <a:latin typeface="Verdana" pitchFamily="34" charset="0"/>
              </a:rPr>
              <a:t>agent</a:t>
            </a:r>
          </a:p>
          <a:p>
            <a:pPr lvl="1" algn="l" rtl="0">
              <a:lnSpc>
                <a:spcPct val="90000"/>
              </a:lnSpc>
            </a:pPr>
            <a:endParaRPr lang="en-US" sz="2200" b="1" dirty="0" smtClean="0">
              <a:solidFill>
                <a:schemeClr val="bg1">
                  <a:lumMod val="95000"/>
                </a:schemeClr>
              </a:solidFill>
              <a:latin typeface="Verdana" pitchFamily="34" charset="0"/>
            </a:endParaRPr>
          </a:p>
          <a:p>
            <a:pPr lvl="1" algn="l" rtl="0">
              <a:lnSpc>
                <a:spcPct val="90000"/>
              </a:lnSpc>
            </a:pPr>
            <a:r>
              <a:rPr lang="en-US" sz="2200" b="1" dirty="0">
                <a:solidFill>
                  <a:schemeClr val="bg1"/>
                </a:solidFill>
              </a:rPr>
              <a:t>In </a:t>
            </a:r>
            <a:r>
              <a:rPr lang="en-US" sz="2200" b="1" dirty="0" smtClean="0">
                <a:solidFill>
                  <a:schemeClr val="bg1"/>
                </a:solidFill>
              </a:rPr>
              <a:t> </a:t>
            </a:r>
            <a:r>
              <a:rPr lang="en-US" sz="2200" b="1" dirty="0">
                <a:solidFill>
                  <a:schemeClr val="bg1"/>
                </a:solidFill>
              </a:rPr>
              <a:t>individual with a genetic predisposition, an event such as virus or toxin triggers autoimmune destruction of </a:t>
            </a:r>
            <a:r>
              <a:rPr lang="en-US" sz="2200" b="1" dirty="0">
                <a:solidFill>
                  <a:schemeClr val="bg1"/>
                </a:solidFill>
                <a:latin typeface="Symbol" pitchFamily="18" charset="2"/>
              </a:rPr>
              <a:t>b</a:t>
            </a:r>
            <a:r>
              <a:rPr lang="en-US" sz="2200" b="1" dirty="0">
                <a:solidFill>
                  <a:schemeClr val="bg1"/>
                </a:solidFill>
              </a:rPr>
              <a:t>-cells probably over a period of several years</a:t>
            </a:r>
            <a:r>
              <a:rPr lang="en-US" sz="2000" b="1" dirty="0">
                <a:solidFill>
                  <a:schemeClr val="bg1"/>
                </a:solidFill>
              </a:rPr>
              <a:t>.</a:t>
            </a:r>
          </a:p>
          <a:p>
            <a:pPr marL="292608" lvl="1" indent="0" algn="l" rtl="0">
              <a:lnSpc>
                <a:spcPct val="90000"/>
              </a:lnSpc>
              <a:buNone/>
            </a:pPr>
            <a:r>
              <a:rPr lang="en-US" b="1" dirty="0" smtClean="0">
                <a:solidFill>
                  <a:schemeClr val="bg1"/>
                </a:solidFill>
              </a:rPr>
              <a:t> </a:t>
            </a:r>
          </a:p>
          <a:p>
            <a:pPr lvl="1" algn="l" rtl="0">
              <a:lnSpc>
                <a:spcPct val="90000"/>
              </a:lnSpc>
            </a:pPr>
            <a:endParaRPr lang="en-US" b="1"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38256D71-C356-432D-8CD7-C767F633F42B}" type="slidenum">
              <a:rPr lang="ar-SA"/>
              <a:pPr>
                <a:defRPr/>
              </a:pPr>
              <a:t>19</a:t>
            </a:fld>
            <a:endParaRPr lang="en-US"/>
          </a:p>
        </p:txBody>
      </p:sp>
    </p:spTree>
    <p:extLst>
      <p:ext uri="{BB962C8B-B14F-4D97-AF65-F5344CB8AC3E}">
        <p14:creationId xmlns:p14="http://schemas.microsoft.com/office/powerpoint/2010/main" val="2152780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Objectives </a:t>
            </a:r>
            <a:endParaRPr lang="ar-SA" dirty="0"/>
          </a:p>
        </p:txBody>
      </p:sp>
      <p:sp>
        <p:nvSpPr>
          <p:cNvPr id="5" name="عنصر نائب للمحتوى 4"/>
          <p:cNvSpPr>
            <a:spLocks noGrp="1"/>
          </p:cNvSpPr>
          <p:nvPr>
            <p:ph idx="1"/>
          </p:nvPr>
        </p:nvSpPr>
        <p:spPr/>
        <p:txBody>
          <a:bodyPr>
            <a:normAutofit fontScale="92500"/>
          </a:bodyPr>
          <a:lstStyle/>
          <a:p>
            <a:pPr algn="l" rtl="0"/>
            <a:r>
              <a:rPr lang="en-US" dirty="0" smtClean="0"/>
              <a:t>Definition of  DM</a:t>
            </a:r>
          </a:p>
          <a:p>
            <a:pPr algn="l" rtl="0"/>
            <a:r>
              <a:rPr lang="en-US" dirty="0" smtClean="0"/>
              <a:t> epidemiology</a:t>
            </a:r>
          </a:p>
          <a:p>
            <a:pPr algn="l" rtl="0"/>
            <a:r>
              <a:rPr lang="en-US" dirty="0"/>
              <a:t>general homeostasis of blood glucose </a:t>
            </a:r>
            <a:endParaRPr lang="en-US" dirty="0" smtClean="0"/>
          </a:p>
          <a:p>
            <a:pPr algn="l" rtl="0"/>
            <a:r>
              <a:rPr lang="en-US" dirty="0" smtClean="0"/>
              <a:t> </a:t>
            </a:r>
            <a:r>
              <a:rPr lang="en-US" dirty="0"/>
              <a:t>types of </a:t>
            </a:r>
            <a:r>
              <a:rPr lang="en-US" dirty="0" smtClean="0"/>
              <a:t>DM</a:t>
            </a:r>
          </a:p>
          <a:p>
            <a:pPr algn="l" rtl="0"/>
            <a:r>
              <a:rPr lang="en-US" dirty="0"/>
              <a:t>pathogenesis of  the symptoms, signs</a:t>
            </a:r>
          </a:p>
          <a:p>
            <a:pPr algn="l" rtl="0"/>
            <a:r>
              <a:rPr lang="en-US" dirty="0" smtClean="0"/>
              <a:t>Contrasting </a:t>
            </a:r>
            <a:r>
              <a:rPr lang="en-US" dirty="0"/>
              <a:t>type 1</a:t>
            </a:r>
            <a:r>
              <a:rPr lang="en-US" dirty="0" smtClean="0"/>
              <a:t> </a:t>
            </a:r>
            <a:r>
              <a:rPr lang="en-US" dirty="0"/>
              <a:t>and type 2</a:t>
            </a:r>
            <a:r>
              <a:rPr lang="en-US" dirty="0" smtClean="0"/>
              <a:t> </a:t>
            </a:r>
          </a:p>
          <a:p>
            <a:pPr algn="l" rtl="0"/>
            <a:r>
              <a:rPr lang="en-US" dirty="0"/>
              <a:t>investigations and </a:t>
            </a:r>
            <a:r>
              <a:rPr lang="en-US" dirty="0" smtClean="0"/>
              <a:t> </a:t>
            </a:r>
            <a:r>
              <a:rPr lang="en-US" dirty="0"/>
              <a:t>WHO criteria for </a:t>
            </a:r>
            <a:r>
              <a:rPr lang="en-US" dirty="0" smtClean="0"/>
              <a:t>diagnosis</a:t>
            </a:r>
          </a:p>
          <a:p>
            <a:pPr algn="l" rtl="0"/>
            <a:r>
              <a:rPr lang="en-US" dirty="0"/>
              <a:t>non pharmacologic , and phamacologic measures </a:t>
            </a:r>
            <a:endParaRPr lang="en-US" dirty="0" smtClean="0"/>
          </a:p>
          <a:p>
            <a:pPr algn="l" rtl="0"/>
            <a:r>
              <a:rPr lang="en-US" dirty="0" smtClean="0"/>
              <a:t>Assessing </a:t>
            </a:r>
            <a:r>
              <a:rPr lang="en-US" dirty="0"/>
              <a:t>control of </a:t>
            </a:r>
            <a:r>
              <a:rPr lang="en-US" dirty="0" smtClean="0"/>
              <a:t>DM</a:t>
            </a:r>
          </a:p>
          <a:p>
            <a:pPr algn="l" rtl="0"/>
            <a:r>
              <a:rPr lang="en-US" dirty="0"/>
              <a:t>complications of </a:t>
            </a:r>
            <a:r>
              <a:rPr lang="en-US" dirty="0" smtClean="0"/>
              <a:t>Dm </a:t>
            </a:r>
            <a:r>
              <a:rPr lang="en-US" dirty="0"/>
              <a:t>and plan long term preventive care measures</a:t>
            </a:r>
            <a:endParaRPr lang="ar-SA" dirty="0"/>
          </a:p>
        </p:txBody>
      </p:sp>
    </p:spTree>
    <p:extLst>
      <p:ext uri="{BB962C8B-B14F-4D97-AF65-F5344CB8AC3E}">
        <p14:creationId xmlns:p14="http://schemas.microsoft.com/office/powerpoint/2010/main" val="908890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3850" y="188913"/>
            <a:ext cx="8569325" cy="6418262"/>
          </a:xfrm>
          <a:noFill/>
          <a:ln>
            <a:solidFill>
              <a:srgbClr val="FFFF66"/>
            </a:solidFill>
            <a:miter lim="800000"/>
            <a:headEnd/>
            <a:tailEnd/>
          </a:ln>
        </p:spPr>
      </p:pic>
      <p:sp>
        <p:nvSpPr>
          <p:cNvPr id="3" name="Slide Number Placeholder 5"/>
          <p:cNvSpPr>
            <a:spLocks noGrp="1"/>
          </p:cNvSpPr>
          <p:nvPr>
            <p:ph type="sldNum" sz="quarter" idx="12"/>
          </p:nvPr>
        </p:nvSpPr>
        <p:spPr/>
        <p:txBody>
          <a:bodyPr/>
          <a:lstStyle/>
          <a:p>
            <a:pPr>
              <a:defRPr/>
            </a:pPr>
            <a:fld id="{47818697-10CB-4E17-9228-1BA92BA50433}" type="slidenum">
              <a:rPr lang="ar-SA"/>
              <a:pPr>
                <a:defRPr/>
              </a:pPr>
              <a:t>20</a:t>
            </a:fld>
            <a:endParaRPr lang="en-US"/>
          </a:p>
        </p:txBody>
      </p:sp>
    </p:spTree>
    <p:extLst>
      <p:ext uri="{BB962C8B-B14F-4D97-AF65-F5344CB8AC3E}">
        <p14:creationId xmlns:p14="http://schemas.microsoft.com/office/powerpoint/2010/main" val="2309791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684213" y="188913"/>
            <a:ext cx="7772400" cy="576262"/>
          </a:xfrm>
          <a:solidFill>
            <a:srgbClr val="000080"/>
          </a:solidFill>
          <a:ln>
            <a:solidFill>
              <a:srgbClr val="FFFF66"/>
            </a:solidFill>
            <a:miter lim="800000"/>
            <a:headEnd/>
            <a:tailEnd/>
          </a:ln>
        </p:spPr>
        <p:txBody>
          <a:bodyPr>
            <a:normAutofit fontScale="90000"/>
          </a:bodyPr>
          <a:lstStyle/>
          <a:p>
            <a:r>
              <a:rPr lang="en-US" sz="4000" b="1" smtClean="0">
                <a:solidFill>
                  <a:srgbClr val="FFFF00"/>
                </a:solidFill>
                <a:latin typeface="Arial Black" pitchFamily="34" charset="0"/>
              </a:rPr>
              <a:t>Pathophysiology</a:t>
            </a:r>
          </a:p>
        </p:txBody>
      </p:sp>
      <p:sp>
        <p:nvSpPr>
          <p:cNvPr id="27652" name="Rectangle 3"/>
          <p:cNvSpPr>
            <a:spLocks noGrp="1" noChangeArrowheads="1"/>
          </p:cNvSpPr>
          <p:nvPr>
            <p:ph idx="1"/>
          </p:nvPr>
        </p:nvSpPr>
        <p:spPr>
          <a:xfrm>
            <a:off x="250825" y="1052513"/>
            <a:ext cx="8713788" cy="5029200"/>
          </a:xfrm>
          <a:solidFill>
            <a:srgbClr val="003366"/>
          </a:solidFill>
          <a:ln>
            <a:solidFill>
              <a:srgbClr val="FFFF66"/>
            </a:solidFill>
            <a:miter lim="800000"/>
            <a:headEnd/>
            <a:tailEnd/>
          </a:ln>
        </p:spPr>
        <p:txBody>
          <a:bodyPr/>
          <a:lstStyle/>
          <a:p>
            <a:pPr marL="0" indent="0" algn="l" rtl="0">
              <a:lnSpc>
                <a:spcPct val="90000"/>
              </a:lnSpc>
              <a:buNone/>
            </a:pPr>
            <a:endParaRPr lang="en-US" sz="2800" b="1" dirty="0" smtClean="0">
              <a:solidFill>
                <a:schemeClr val="bg1"/>
              </a:solidFill>
              <a:latin typeface="Arial Black" pitchFamily="34" charset="0"/>
            </a:endParaRPr>
          </a:p>
          <a:p>
            <a:pPr marL="533400" indent="-533400" algn="l" rtl="0">
              <a:lnSpc>
                <a:spcPct val="90000"/>
              </a:lnSpc>
              <a:buFontTx/>
              <a:buNone/>
            </a:pPr>
            <a:endParaRPr lang="en-US" sz="1000" b="1" dirty="0" smtClean="0">
              <a:solidFill>
                <a:schemeClr val="bg1"/>
              </a:solidFill>
              <a:latin typeface="Arial Black" pitchFamily="34" charset="0"/>
            </a:endParaRPr>
          </a:p>
          <a:p>
            <a:pPr marL="914400" lvl="1" indent="-457200" algn="l" rtl="0">
              <a:lnSpc>
                <a:spcPct val="90000"/>
              </a:lnSpc>
              <a:buFont typeface="Wingdings" pitchFamily="2" charset="2"/>
              <a:buChar char="§"/>
            </a:pPr>
            <a:r>
              <a:rPr lang="en-US" sz="2400" b="1" dirty="0" smtClean="0">
                <a:solidFill>
                  <a:schemeClr val="bg1"/>
                </a:solidFill>
                <a:latin typeface="Arial Black" pitchFamily="34" charset="0"/>
              </a:rPr>
              <a:t>There are four stages in the development of Type 1 DM</a:t>
            </a:r>
            <a:r>
              <a:rPr lang="de-DE" sz="2400" b="1" dirty="0" smtClean="0">
                <a:solidFill>
                  <a:schemeClr val="bg1"/>
                </a:solidFill>
                <a:latin typeface="Arial Black" pitchFamily="34" charset="0"/>
              </a:rPr>
              <a:t>:</a:t>
            </a:r>
          </a:p>
          <a:p>
            <a:pPr marL="914400" lvl="1" indent="-457200" algn="l" rtl="0">
              <a:lnSpc>
                <a:spcPct val="90000"/>
              </a:lnSpc>
              <a:buFont typeface="Wingdings" pitchFamily="2" charset="2"/>
              <a:buNone/>
            </a:pPr>
            <a:endParaRPr lang="en-US" sz="2400" b="1" dirty="0" smtClean="0">
              <a:solidFill>
                <a:schemeClr val="bg1"/>
              </a:solidFill>
              <a:latin typeface="Arial Black" pitchFamily="34" charset="0"/>
            </a:endParaRPr>
          </a:p>
          <a:p>
            <a:pPr marL="1295400" lvl="2" indent="-381000" algn="l" rtl="0">
              <a:lnSpc>
                <a:spcPct val="90000"/>
              </a:lnSpc>
              <a:buClr>
                <a:srgbClr val="FFCCFF"/>
              </a:buClr>
              <a:buFontTx/>
              <a:buAutoNum type="arabicPeriod"/>
            </a:pPr>
            <a:r>
              <a:rPr lang="en-US" b="1" dirty="0" smtClean="0">
                <a:solidFill>
                  <a:schemeClr val="bg1"/>
                </a:solidFill>
              </a:rPr>
              <a:t>   </a:t>
            </a:r>
            <a:r>
              <a:rPr lang="en-US" sz="2000" b="1" dirty="0" smtClean="0">
                <a:solidFill>
                  <a:schemeClr val="bg1"/>
                </a:solidFill>
                <a:latin typeface="Verdana" pitchFamily="34" charset="0"/>
              </a:rPr>
              <a:t>Preclinical period with positive </a:t>
            </a:r>
            <a:r>
              <a:rPr lang="en-US" sz="2000" b="1" dirty="0" smtClean="0">
                <a:solidFill>
                  <a:schemeClr val="bg1"/>
                </a:solidFill>
                <a:latin typeface="Symbol" pitchFamily="18" charset="2"/>
              </a:rPr>
              <a:t>b</a:t>
            </a:r>
            <a:r>
              <a:rPr lang="en-US" sz="2000" b="1" dirty="0" smtClean="0">
                <a:solidFill>
                  <a:schemeClr val="bg1"/>
                </a:solidFill>
                <a:latin typeface="Verdana" pitchFamily="34" charset="0"/>
              </a:rPr>
              <a:t>-cell antibodies</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2"/>
            </a:pPr>
            <a:r>
              <a:rPr lang="en-US" sz="2000" b="1" dirty="0" smtClean="0">
                <a:solidFill>
                  <a:schemeClr val="bg1"/>
                </a:solidFill>
                <a:latin typeface="Verdana" pitchFamily="34" charset="0"/>
              </a:rPr>
              <a:t>   Hyperglycemia when 80-90% of the </a:t>
            </a:r>
          </a:p>
          <a:p>
            <a:pPr marL="1295400" lvl="2" indent="-381000" algn="l" rtl="0">
              <a:lnSpc>
                <a:spcPct val="90000"/>
              </a:lnSpc>
              <a:buClr>
                <a:srgbClr val="FFCCFF"/>
              </a:buClr>
              <a:buFontTx/>
              <a:buNone/>
            </a:pPr>
            <a:r>
              <a:rPr lang="en-US" sz="2000" b="1" dirty="0" smtClean="0">
                <a:solidFill>
                  <a:schemeClr val="bg1"/>
                </a:solidFill>
                <a:latin typeface="Verdana" pitchFamily="34" charset="0"/>
              </a:rPr>
              <a:t>       </a:t>
            </a:r>
            <a:r>
              <a:rPr lang="el-GR" sz="2000" b="1" dirty="0" smtClean="0">
                <a:solidFill>
                  <a:schemeClr val="bg1"/>
                </a:solidFill>
                <a:latin typeface="Verdana" pitchFamily="34" charset="0"/>
              </a:rPr>
              <a:t>β</a:t>
            </a:r>
            <a:r>
              <a:rPr lang="en-US" sz="2000" b="1" dirty="0" smtClean="0">
                <a:solidFill>
                  <a:schemeClr val="bg1"/>
                </a:solidFill>
                <a:latin typeface="Verdana" pitchFamily="34" charset="0"/>
              </a:rPr>
              <a:t>- cells  are destroyed.</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3"/>
            </a:pPr>
            <a:r>
              <a:rPr lang="en-US" sz="2000" b="1" dirty="0" smtClean="0">
                <a:solidFill>
                  <a:schemeClr val="bg1"/>
                </a:solidFill>
                <a:latin typeface="Verdana" pitchFamily="34" charset="0"/>
              </a:rPr>
              <a:t>   Transient remission (honeymoon phase).</a:t>
            </a:r>
          </a:p>
          <a:p>
            <a:pPr marL="1295400" lvl="2" indent="-381000" algn="l" rtl="0">
              <a:lnSpc>
                <a:spcPct val="90000"/>
              </a:lnSpc>
              <a:buClr>
                <a:srgbClr val="FFCCFF"/>
              </a:buClr>
              <a:buFontTx/>
              <a:buNone/>
            </a:pPr>
            <a:endParaRPr lang="en-US" sz="2000" b="1" dirty="0" smtClean="0">
              <a:solidFill>
                <a:schemeClr val="bg1"/>
              </a:solidFill>
              <a:latin typeface="Verdana" pitchFamily="34" charset="0"/>
            </a:endParaRPr>
          </a:p>
          <a:p>
            <a:pPr marL="1295400" lvl="2" indent="-381000" algn="l" rtl="0">
              <a:lnSpc>
                <a:spcPct val="90000"/>
              </a:lnSpc>
              <a:buClr>
                <a:srgbClr val="FFCCFF"/>
              </a:buClr>
              <a:buFontTx/>
              <a:buAutoNum type="arabicPeriod" startAt="3"/>
            </a:pPr>
            <a:r>
              <a:rPr lang="en-US" sz="2000" b="1" dirty="0" smtClean="0">
                <a:solidFill>
                  <a:schemeClr val="bg1"/>
                </a:solidFill>
                <a:latin typeface="Verdana" pitchFamily="34" charset="0"/>
              </a:rPr>
              <a:t>   Establishment of the disease</a:t>
            </a:r>
            <a:r>
              <a:rPr lang="en-US" sz="2000" b="1" dirty="0" smtClean="0">
                <a:solidFill>
                  <a:schemeClr val="bg1"/>
                </a:solidFill>
              </a:rPr>
              <a:t> </a:t>
            </a:r>
          </a:p>
          <a:p>
            <a:pPr marL="914400" lvl="1" indent="-457200" algn="l" rtl="0">
              <a:lnSpc>
                <a:spcPct val="90000"/>
              </a:lnSpc>
              <a:buFontTx/>
              <a:buNone/>
            </a:pPr>
            <a:endParaRPr lang="en-US" sz="2000"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E2854084-7E56-4B33-8E43-45D09ED99E05}" type="slidenum">
              <a:rPr lang="ar-SA"/>
              <a:pPr>
                <a:defRPr/>
              </a:pPr>
              <a:t>21</a:t>
            </a:fld>
            <a:endParaRPr lang="en-US"/>
          </a:p>
        </p:txBody>
      </p:sp>
    </p:spTree>
    <p:extLst>
      <p:ext uri="{BB962C8B-B14F-4D97-AF65-F5344CB8AC3E}">
        <p14:creationId xmlns:p14="http://schemas.microsoft.com/office/powerpoint/2010/main" val="3880583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684213" y="260350"/>
            <a:ext cx="7772400" cy="647700"/>
          </a:xfrm>
          <a:solidFill>
            <a:srgbClr val="000080"/>
          </a:solidFill>
          <a:ln cap="flat" algn="ctr">
            <a:solidFill>
              <a:srgbClr val="FFFF66"/>
            </a:solidFill>
            <a:miter lim="800000"/>
            <a:headEnd/>
            <a:tailEnd/>
          </a:ln>
        </p:spPr>
        <p:txBody>
          <a:bodyPr/>
          <a:lstStyle/>
          <a:p>
            <a:r>
              <a:rPr lang="en-US" sz="3600" b="1" smtClean="0">
                <a:solidFill>
                  <a:srgbClr val="FFFF00"/>
                </a:solidFill>
                <a:latin typeface="Arial Black" pitchFamily="34" charset="0"/>
              </a:rPr>
              <a:t>Pathophysiology</a:t>
            </a:r>
          </a:p>
        </p:txBody>
      </p:sp>
      <p:pic>
        <p:nvPicPr>
          <p:cNvPr id="28678" name="Picture 2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258888" y="1125538"/>
            <a:ext cx="6553200" cy="5026025"/>
          </a:xfrm>
          <a:noFill/>
        </p:spPr>
      </p:pic>
      <p:sp>
        <p:nvSpPr>
          <p:cNvPr id="6" name="Slide Number Placeholder 5"/>
          <p:cNvSpPr>
            <a:spLocks noGrp="1"/>
          </p:cNvSpPr>
          <p:nvPr>
            <p:ph type="sldNum" sz="quarter" idx="12"/>
          </p:nvPr>
        </p:nvSpPr>
        <p:spPr/>
        <p:txBody>
          <a:bodyPr/>
          <a:lstStyle/>
          <a:p>
            <a:pPr>
              <a:defRPr/>
            </a:pPr>
            <a:fld id="{5F89E88B-5CA3-4296-A9EB-B1C606F747AA}" type="slidenum">
              <a:rPr lang="ar-SA"/>
              <a:pPr>
                <a:defRPr/>
              </a:pPr>
              <a:t>22</a:t>
            </a:fld>
            <a:endParaRPr lang="en-US"/>
          </a:p>
        </p:txBody>
      </p:sp>
      <p:sp>
        <p:nvSpPr>
          <p:cNvPr id="28676" name="Text Box 18"/>
          <p:cNvSpPr txBox="1">
            <a:spLocks noChangeArrowheads="1"/>
          </p:cNvSpPr>
          <p:nvPr/>
        </p:nvSpPr>
        <p:spPr bwMode="auto">
          <a:xfrm>
            <a:off x="3644900" y="6324600"/>
            <a:ext cx="1608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pPr eaLnBrk="1" hangingPunct="1"/>
            <a:r>
              <a:rPr lang="en-US" sz="2000" b="0">
                <a:solidFill>
                  <a:schemeClr val="bg1"/>
                </a:solidFill>
                <a:latin typeface="Arial" pitchFamily="34" charset="0"/>
                <a:cs typeface="Arial" pitchFamily="34" charset="0"/>
              </a:rPr>
              <a:t>Time (years)</a:t>
            </a:r>
          </a:p>
        </p:txBody>
      </p:sp>
      <p:sp>
        <p:nvSpPr>
          <p:cNvPr id="28677" name="Text Box 25"/>
          <p:cNvSpPr txBox="1">
            <a:spLocks noChangeArrowheads="1"/>
          </p:cNvSpPr>
          <p:nvPr/>
        </p:nvSpPr>
        <p:spPr bwMode="auto">
          <a:xfrm>
            <a:off x="838200" y="6248400"/>
            <a:ext cx="7064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4000" b="1">
                <a:solidFill>
                  <a:srgbClr val="FF6600"/>
                </a:solidFill>
                <a:latin typeface="Arial Black" pitchFamily="34" charset="0"/>
              </a:defRPr>
            </a:lvl1pPr>
            <a:lvl2pPr marL="742950" indent="-285750">
              <a:defRPr sz="4000" b="1">
                <a:solidFill>
                  <a:srgbClr val="FF6600"/>
                </a:solidFill>
                <a:latin typeface="Arial Black" pitchFamily="34" charset="0"/>
              </a:defRPr>
            </a:lvl2pPr>
            <a:lvl3pPr marL="1143000" indent="-228600">
              <a:defRPr sz="4000" b="1">
                <a:solidFill>
                  <a:srgbClr val="FF6600"/>
                </a:solidFill>
                <a:latin typeface="Arial Black" pitchFamily="34" charset="0"/>
              </a:defRPr>
            </a:lvl3pPr>
            <a:lvl4pPr marL="1600200" indent="-228600">
              <a:defRPr sz="4000" b="1">
                <a:solidFill>
                  <a:srgbClr val="FF6600"/>
                </a:solidFill>
                <a:latin typeface="Arial Black" pitchFamily="34" charset="0"/>
              </a:defRPr>
            </a:lvl4pPr>
            <a:lvl5pPr marL="2057400" indent="-228600">
              <a:defRPr sz="4000" b="1">
                <a:solidFill>
                  <a:srgbClr val="FF6600"/>
                </a:solidFill>
                <a:latin typeface="Arial Black" pitchFamily="34" charset="0"/>
              </a:defRPr>
            </a:lvl5pPr>
            <a:lvl6pPr marL="2514600" indent="-228600" algn="ctr" rtl="0" eaLnBrk="0" fontAlgn="base" hangingPunct="0">
              <a:spcBef>
                <a:spcPct val="0"/>
              </a:spcBef>
              <a:spcAft>
                <a:spcPct val="0"/>
              </a:spcAft>
              <a:defRPr sz="4000" b="1">
                <a:solidFill>
                  <a:srgbClr val="FF6600"/>
                </a:solidFill>
                <a:latin typeface="Arial Black" pitchFamily="34" charset="0"/>
              </a:defRPr>
            </a:lvl6pPr>
            <a:lvl7pPr marL="2971800" indent="-228600" algn="ctr" rtl="0" eaLnBrk="0" fontAlgn="base" hangingPunct="0">
              <a:spcBef>
                <a:spcPct val="0"/>
              </a:spcBef>
              <a:spcAft>
                <a:spcPct val="0"/>
              </a:spcAft>
              <a:defRPr sz="4000" b="1">
                <a:solidFill>
                  <a:srgbClr val="FF6600"/>
                </a:solidFill>
                <a:latin typeface="Arial Black" pitchFamily="34" charset="0"/>
              </a:defRPr>
            </a:lvl7pPr>
            <a:lvl8pPr marL="3429000" indent="-228600" algn="ctr" rtl="0" eaLnBrk="0" fontAlgn="base" hangingPunct="0">
              <a:spcBef>
                <a:spcPct val="0"/>
              </a:spcBef>
              <a:spcAft>
                <a:spcPct val="0"/>
              </a:spcAft>
              <a:defRPr sz="4000" b="1">
                <a:solidFill>
                  <a:srgbClr val="FF6600"/>
                </a:solidFill>
                <a:latin typeface="Arial Black" pitchFamily="34" charset="0"/>
              </a:defRPr>
            </a:lvl8pPr>
            <a:lvl9pPr marL="3886200" indent="-228600" algn="ctr" rtl="0" eaLnBrk="0" fontAlgn="base" hangingPunct="0">
              <a:spcBef>
                <a:spcPct val="0"/>
              </a:spcBef>
              <a:spcAft>
                <a:spcPct val="0"/>
              </a:spcAft>
              <a:defRPr sz="4000" b="1">
                <a:solidFill>
                  <a:srgbClr val="FF6600"/>
                </a:solidFill>
                <a:latin typeface="Arial Black" pitchFamily="34" charset="0"/>
              </a:defRPr>
            </a:lvl9pPr>
          </a:lstStyle>
          <a:p>
            <a:pPr eaLnBrk="1" hangingPunct="1"/>
            <a:r>
              <a:rPr lang="en-US" sz="2000" b="0">
                <a:solidFill>
                  <a:schemeClr val="bg1"/>
                </a:solidFill>
                <a:latin typeface="Arial" pitchFamily="34" charset="0"/>
                <a:cs typeface="Arial" pitchFamily="34" charset="0"/>
              </a:rPr>
              <a:t>Birth</a:t>
            </a:r>
          </a:p>
        </p:txBody>
      </p:sp>
    </p:spTree>
    <p:extLst>
      <p:ext uri="{BB962C8B-B14F-4D97-AF65-F5344CB8AC3E}">
        <p14:creationId xmlns:p14="http://schemas.microsoft.com/office/powerpoint/2010/main" val="1450213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t>Autoimmunity of type 1 DM</a:t>
            </a:r>
            <a:endParaRPr lang="ar-SA" dirty="0"/>
          </a:p>
        </p:txBody>
      </p:sp>
      <p:sp>
        <p:nvSpPr>
          <p:cNvPr id="3" name="عنصر نائب للمحتوى 2"/>
          <p:cNvSpPr>
            <a:spLocks noGrp="1"/>
          </p:cNvSpPr>
          <p:nvPr>
            <p:ph idx="1"/>
          </p:nvPr>
        </p:nvSpPr>
        <p:spPr/>
        <p:txBody>
          <a:bodyPr/>
          <a:lstStyle/>
          <a:p>
            <a:pPr marL="0" indent="0" algn="l" rtl="0">
              <a:buNone/>
            </a:pPr>
            <a:r>
              <a:rPr lang="en-US" sz="3600" dirty="0" smtClean="0"/>
              <a:t>Antibodies to </a:t>
            </a:r>
          </a:p>
          <a:p>
            <a:pPr algn="l" rtl="0"/>
            <a:r>
              <a:rPr lang="en-US" b="1" dirty="0" smtClean="0"/>
              <a:t>Insulin</a:t>
            </a:r>
          </a:p>
          <a:p>
            <a:pPr algn="l" rtl="0"/>
            <a:r>
              <a:rPr lang="en-US" b="1" dirty="0"/>
              <a:t>Glutamic acid </a:t>
            </a:r>
            <a:r>
              <a:rPr lang="en-US" b="1" dirty="0" smtClean="0"/>
              <a:t>decarboxylase(</a:t>
            </a:r>
            <a:r>
              <a:rPr lang="en-US" dirty="0" smtClean="0"/>
              <a:t>anti GAD antibodies)</a:t>
            </a:r>
            <a:endParaRPr lang="en-US" b="1" dirty="0" smtClean="0"/>
          </a:p>
          <a:p>
            <a:pPr algn="l" rtl="0"/>
            <a:r>
              <a:rPr lang="en-US" b="1" dirty="0"/>
              <a:t>Insulinoma-associated protein </a:t>
            </a:r>
            <a:r>
              <a:rPr lang="en-US" b="1" dirty="0" smtClean="0"/>
              <a:t>2</a:t>
            </a:r>
            <a:r>
              <a:rPr lang="en-US" dirty="0"/>
              <a:t>(IA-2)</a:t>
            </a:r>
            <a:endParaRPr lang="en-US" b="1" dirty="0" smtClean="0"/>
          </a:p>
          <a:p>
            <a:pPr algn="l" rtl="0"/>
            <a:r>
              <a:rPr lang="en-US" b="1" dirty="0"/>
              <a:t>Zinc transporter ZnT8 </a:t>
            </a:r>
            <a:endParaRPr lang="ar-SA" b="1" dirty="0"/>
          </a:p>
        </p:txBody>
      </p:sp>
    </p:spTree>
    <p:extLst>
      <p:ext uri="{BB962C8B-B14F-4D97-AF65-F5344CB8AC3E}">
        <p14:creationId xmlns:p14="http://schemas.microsoft.com/office/powerpoint/2010/main" val="822399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3600" dirty="0">
                <a:solidFill>
                  <a:schemeClr val="bg1"/>
                </a:solidFill>
                <a:latin typeface="Arial Black" pitchFamily="34" charset="0"/>
              </a:rPr>
              <a:t>Type 2 DM</a:t>
            </a:r>
            <a:br>
              <a:rPr lang="en-US" sz="3600" dirty="0">
                <a:solidFill>
                  <a:schemeClr val="bg1"/>
                </a:solidFill>
                <a:latin typeface="Arial Black" pitchFamily="34" charset="0"/>
              </a:rPr>
            </a:br>
            <a:endParaRPr lang="ar-SA" dirty="0"/>
          </a:p>
        </p:txBody>
      </p:sp>
      <p:sp>
        <p:nvSpPr>
          <p:cNvPr id="18435" name="Rectangle 3"/>
          <p:cNvSpPr>
            <a:spLocks noGrp="1" noChangeArrowheads="1"/>
          </p:cNvSpPr>
          <p:nvPr>
            <p:ph idx="1"/>
          </p:nvPr>
        </p:nvSpPr>
        <p:spPr>
          <a:xfrm>
            <a:off x="179512" y="980728"/>
            <a:ext cx="7992888" cy="5616624"/>
          </a:xfrm>
          <a:solidFill>
            <a:srgbClr val="333399"/>
          </a:solidFill>
          <a:ln>
            <a:solidFill>
              <a:srgbClr val="FFFF66"/>
            </a:solidFill>
            <a:miter lim="800000"/>
            <a:headEnd/>
            <a:tailEnd/>
          </a:ln>
        </p:spPr>
        <p:txBody>
          <a:bodyPr>
            <a:normAutofit fontScale="85000" lnSpcReduction="10000"/>
          </a:bodyPr>
          <a:lstStyle/>
          <a:p>
            <a:pPr marL="0" indent="0" algn="l" rtl="0">
              <a:lnSpc>
                <a:spcPct val="90000"/>
              </a:lnSpc>
              <a:buNone/>
            </a:pPr>
            <a:endParaRPr lang="en-US" sz="2400" b="1" dirty="0" smtClean="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Type 2 DM is characterized by the presence of both insulin resistance (tissue insensitivity) and some degree of insulin deficiency or b- cell </a:t>
            </a:r>
            <a:r>
              <a:rPr lang="en-US" sz="2400" b="1" dirty="0" smtClean="0">
                <a:solidFill>
                  <a:schemeClr val="bg1"/>
                </a:solidFill>
                <a:latin typeface="Verdana" pitchFamily="34" charset="0"/>
              </a:rPr>
              <a:t>dysfunction</a:t>
            </a:r>
          </a:p>
          <a:p>
            <a:pPr algn="l" rtl="0">
              <a:lnSpc>
                <a:spcPct val="90000"/>
              </a:lnSpc>
            </a:pPr>
            <a:endParaRPr lang="en-US" sz="2400" b="1" dirty="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Both genetic and enviromental factors are involved </a:t>
            </a:r>
          </a:p>
          <a:p>
            <a:pPr algn="l" rtl="0">
              <a:lnSpc>
                <a:spcPct val="90000"/>
              </a:lnSpc>
            </a:pPr>
            <a:endParaRPr lang="en-US" sz="2400" b="1" dirty="0">
              <a:solidFill>
                <a:schemeClr val="bg1"/>
              </a:solidFill>
              <a:latin typeface="Verdana" pitchFamily="34" charset="0"/>
            </a:endParaRPr>
          </a:p>
          <a:p>
            <a:pPr algn="l" rtl="0">
              <a:lnSpc>
                <a:spcPct val="90000"/>
              </a:lnSpc>
            </a:pPr>
            <a:r>
              <a:rPr lang="en-US" sz="2400" b="1" dirty="0">
                <a:solidFill>
                  <a:schemeClr val="bg1"/>
                </a:solidFill>
                <a:latin typeface="Verdana" pitchFamily="34" charset="0"/>
              </a:rPr>
              <a:t>Type 2 DM occurs when a diabetogenic lifestyle (excessive calories, inadequate caloric expenditure and obesity) is superimposed upon a susceptible genotype </a:t>
            </a:r>
          </a:p>
          <a:p>
            <a:pPr algn="l" rtl="0">
              <a:lnSpc>
                <a:spcPct val="90000"/>
              </a:lnSpc>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Insulin may be low, normal or high!</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About 30% of the Type 2 DM patients are  undiagnosed (they do not know that they have the disease) because symptoms are mild.</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r>
              <a:rPr lang="en-US" sz="2400" b="1" dirty="0" smtClean="0">
                <a:solidFill>
                  <a:schemeClr val="bg1"/>
                </a:solidFill>
                <a:latin typeface="Verdana" pitchFamily="34" charset="0"/>
              </a:rPr>
              <a:t>It accounts for up to 90% of all DM cases</a:t>
            </a:r>
          </a:p>
          <a:p>
            <a:pPr algn="l" rtl="0">
              <a:lnSpc>
                <a:spcPct val="90000"/>
              </a:lnSpc>
              <a:buFontTx/>
              <a:buNone/>
            </a:pPr>
            <a:endParaRPr lang="en-US" sz="2400" b="1" dirty="0" smtClean="0">
              <a:solidFill>
                <a:schemeClr val="bg1"/>
              </a:solidFill>
              <a:latin typeface="Verdana" pitchFamily="34" charset="0"/>
            </a:endParaRPr>
          </a:p>
          <a:p>
            <a:pPr algn="l" rtl="0">
              <a:lnSpc>
                <a:spcPct val="90000"/>
              </a:lnSpc>
            </a:pPr>
            <a:endParaRPr lang="de-DE" sz="2400" b="1" dirty="0" smtClean="0">
              <a:solidFill>
                <a:schemeClr val="bg1"/>
              </a:solidFill>
              <a:latin typeface="Verdana" pitchFamily="34" charset="0"/>
            </a:endParaRPr>
          </a:p>
        </p:txBody>
      </p:sp>
      <p:sp>
        <p:nvSpPr>
          <p:cNvPr id="3" name="Slide Number Placeholder 5"/>
          <p:cNvSpPr>
            <a:spLocks noGrp="1"/>
          </p:cNvSpPr>
          <p:nvPr>
            <p:ph type="sldNum" sz="quarter" idx="12"/>
          </p:nvPr>
        </p:nvSpPr>
        <p:spPr/>
        <p:txBody>
          <a:bodyPr/>
          <a:lstStyle/>
          <a:p>
            <a:pPr>
              <a:defRPr/>
            </a:pPr>
            <a:fld id="{0D0291C3-40BC-4A94-AD78-034864BED1E2}" type="slidenum">
              <a:rPr lang="ar-SA"/>
              <a:pPr>
                <a:defRPr/>
              </a:pPr>
              <a:t>24</a:t>
            </a:fld>
            <a:endParaRPr lang="en-US"/>
          </a:p>
        </p:txBody>
      </p:sp>
    </p:spTree>
    <p:extLst>
      <p:ext uri="{BB962C8B-B14F-4D97-AF65-F5344CB8AC3E}">
        <p14:creationId xmlns:p14="http://schemas.microsoft.com/office/powerpoint/2010/main" val="3912808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68313" y="908050"/>
            <a:ext cx="8280400" cy="5786438"/>
          </a:xfrm>
          <a:noFill/>
          <a:ln>
            <a:solidFill>
              <a:srgbClr val="FFFF66"/>
            </a:solidFill>
            <a:miter lim="800000"/>
            <a:headEnd/>
            <a:tailEnd/>
          </a:ln>
        </p:spPr>
      </p:pic>
      <p:sp>
        <p:nvSpPr>
          <p:cNvPr id="4" name="Slide Number Placeholder 5"/>
          <p:cNvSpPr>
            <a:spLocks noGrp="1"/>
          </p:cNvSpPr>
          <p:nvPr>
            <p:ph type="sldNum" sz="quarter" idx="12"/>
          </p:nvPr>
        </p:nvSpPr>
        <p:spPr/>
        <p:txBody>
          <a:bodyPr/>
          <a:lstStyle/>
          <a:p>
            <a:pPr>
              <a:defRPr/>
            </a:pPr>
            <a:fld id="{4D00078B-3743-4964-A349-376878079FA5}" type="slidenum">
              <a:rPr lang="ar-SA"/>
              <a:pPr>
                <a:defRPr/>
              </a:pPr>
              <a:t>25</a:t>
            </a:fld>
            <a:endParaRPr lang="en-US"/>
          </a:p>
        </p:txBody>
      </p:sp>
      <p:sp>
        <p:nvSpPr>
          <p:cNvPr id="11268" name="Rectangle 7"/>
          <p:cNvSpPr>
            <a:spLocks noChangeArrowheads="1"/>
          </p:cNvSpPr>
          <p:nvPr/>
        </p:nvSpPr>
        <p:spPr bwMode="auto">
          <a:xfrm>
            <a:off x="395288" y="188913"/>
            <a:ext cx="5040808" cy="523220"/>
          </a:xfrm>
          <a:prstGeom prst="rect">
            <a:avLst/>
          </a:prstGeom>
          <a:solidFill>
            <a:srgbClr val="FFFF99"/>
          </a:solidFill>
          <a:ln w="9525" algn="ctr">
            <a:solidFill>
              <a:srgbClr val="3333CC"/>
            </a:solidFill>
            <a:miter lim="800000"/>
            <a:headEnd/>
            <a:tailEnd/>
          </a:ln>
        </p:spPr>
        <p:txBody>
          <a:bodyPr wrap="square">
            <a:spAutoFit/>
          </a:bodyPr>
          <a:lstStyle/>
          <a:p>
            <a:pPr algn="l"/>
            <a:r>
              <a:rPr lang="de-DE" sz="2800" dirty="0">
                <a:solidFill>
                  <a:schemeClr val="bg2"/>
                </a:solidFill>
              </a:rPr>
              <a:t>2. </a:t>
            </a:r>
            <a:r>
              <a:rPr lang="de-DE" sz="2800" dirty="0">
                <a:solidFill>
                  <a:schemeClr val="tx1">
                    <a:lumMod val="85000"/>
                    <a:lumOff val="15000"/>
                  </a:schemeClr>
                </a:solidFill>
              </a:rPr>
              <a:t>Etiology of Type 2 Diabetes</a:t>
            </a:r>
          </a:p>
        </p:txBody>
      </p:sp>
    </p:spTree>
    <p:extLst>
      <p:ext uri="{BB962C8B-B14F-4D97-AF65-F5344CB8AC3E}">
        <p14:creationId xmlns:p14="http://schemas.microsoft.com/office/powerpoint/2010/main" val="2165348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Pathophysiology of type 2 DM</a:t>
            </a:r>
            <a:endParaRPr lang="ar-S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997608"/>
            <a:ext cx="7239000" cy="4070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2663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8735281"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7083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23528" y="0"/>
            <a:ext cx="7848872" cy="1340768"/>
          </a:xfrm>
          <a:solidFill>
            <a:srgbClr val="333399"/>
          </a:solidFill>
          <a:ln cap="flat" algn="ctr">
            <a:solidFill>
              <a:srgbClr val="FFFF66"/>
            </a:solidFill>
            <a:miter lim="800000"/>
            <a:headEnd/>
            <a:tailEnd/>
          </a:ln>
        </p:spPr>
        <p:txBody>
          <a:bodyPr>
            <a:normAutofit/>
          </a:bodyPr>
          <a:lstStyle/>
          <a:p>
            <a:pPr algn="ctr" rtl="0"/>
            <a:r>
              <a:rPr lang="en-US" sz="4000" b="1" dirty="0" smtClean="0">
                <a:solidFill>
                  <a:srgbClr val="FFFF66"/>
                </a:solidFill>
                <a:latin typeface="Arial Black" pitchFamily="34" charset="0"/>
              </a:rPr>
              <a:t>Risk Factors for </a:t>
            </a:r>
            <a:br>
              <a:rPr lang="en-US" sz="4000" b="1" dirty="0" smtClean="0">
                <a:solidFill>
                  <a:srgbClr val="FFFF66"/>
                </a:solidFill>
                <a:latin typeface="Arial Black" pitchFamily="34" charset="0"/>
              </a:rPr>
            </a:br>
            <a:r>
              <a:rPr lang="en-US" sz="4000" b="1" dirty="0" smtClean="0">
                <a:solidFill>
                  <a:srgbClr val="FFFF66"/>
                </a:solidFill>
                <a:latin typeface="Arial Black" pitchFamily="34" charset="0"/>
              </a:rPr>
              <a:t>type 2 DM</a:t>
            </a:r>
          </a:p>
        </p:txBody>
      </p:sp>
      <p:sp>
        <p:nvSpPr>
          <p:cNvPr id="20484" name="Rectangle 3"/>
          <p:cNvSpPr>
            <a:spLocks noGrp="1" noChangeArrowheads="1"/>
          </p:cNvSpPr>
          <p:nvPr>
            <p:ph idx="1"/>
          </p:nvPr>
        </p:nvSpPr>
        <p:spPr>
          <a:xfrm>
            <a:off x="323528" y="1557338"/>
            <a:ext cx="7776864" cy="4968006"/>
          </a:xfrm>
          <a:solidFill>
            <a:srgbClr val="333399"/>
          </a:solidFill>
          <a:ln>
            <a:solidFill>
              <a:srgbClr val="FFFF66"/>
            </a:solidFill>
            <a:miter lim="800000"/>
            <a:headEnd/>
            <a:tailEnd/>
          </a:ln>
        </p:spPr>
        <p:txBody>
          <a:bodyPr>
            <a:normAutofit lnSpcReduction="10000"/>
          </a:bodyPr>
          <a:lstStyle/>
          <a:p>
            <a:pPr marL="0" indent="0" algn="l" rtl="0">
              <a:buNone/>
            </a:pPr>
            <a:endParaRPr lang="en-US" sz="1400" b="1" dirty="0" smtClean="0">
              <a:solidFill>
                <a:schemeClr val="bg1"/>
              </a:solidFill>
              <a:latin typeface="Arial Black" pitchFamily="34" charset="0"/>
            </a:endParaRPr>
          </a:p>
          <a:p>
            <a:pPr lvl="1" algn="l" rtl="0"/>
            <a:r>
              <a:rPr lang="en-US" sz="2600" b="1" dirty="0" smtClean="0">
                <a:solidFill>
                  <a:schemeClr val="bg1"/>
                </a:solidFill>
              </a:rPr>
              <a:t>Increasing </a:t>
            </a:r>
            <a:r>
              <a:rPr lang="en-US" sz="2600" b="1" dirty="0">
                <a:solidFill>
                  <a:schemeClr val="bg1"/>
                </a:solidFill>
              </a:rPr>
              <a:t>age </a:t>
            </a:r>
          </a:p>
          <a:p>
            <a:pPr lvl="1" algn="l" rtl="0"/>
            <a:r>
              <a:rPr lang="en-US" sz="2600" b="1" dirty="0" smtClean="0">
                <a:solidFill>
                  <a:schemeClr val="bg1"/>
                </a:solidFill>
              </a:rPr>
              <a:t>Family History</a:t>
            </a:r>
          </a:p>
          <a:p>
            <a:pPr lvl="1" algn="l" rtl="0"/>
            <a:r>
              <a:rPr lang="en-US" sz="2600" b="1" dirty="0" smtClean="0">
                <a:solidFill>
                  <a:schemeClr val="bg1"/>
                </a:solidFill>
              </a:rPr>
              <a:t> Obesity</a:t>
            </a:r>
          </a:p>
          <a:p>
            <a:pPr lvl="1" algn="l" rtl="0"/>
            <a:r>
              <a:rPr lang="en-US" sz="2600" b="1" dirty="0" smtClean="0">
                <a:solidFill>
                  <a:schemeClr val="bg1"/>
                </a:solidFill>
              </a:rPr>
              <a:t>Habitual physical inactivity</a:t>
            </a:r>
          </a:p>
          <a:p>
            <a:pPr lvl="1" algn="l" rtl="0"/>
            <a:r>
              <a:rPr lang="en-US" sz="2600" b="1" dirty="0" smtClean="0">
                <a:solidFill>
                  <a:schemeClr val="bg1"/>
                </a:solidFill>
              </a:rPr>
              <a:t>Previously identified impaired glucose tolerance (IGT) or impaired fasting glucose (IFG)</a:t>
            </a:r>
          </a:p>
          <a:p>
            <a:pPr lvl="1" algn="l" rtl="0"/>
            <a:r>
              <a:rPr lang="en-US" sz="2600" b="1" dirty="0">
                <a:solidFill>
                  <a:schemeClr val="bg1"/>
                </a:solidFill>
              </a:rPr>
              <a:t>history of gestational diabetes</a:t>
            </a:r>
          </a:p>
          <a:p>
            <a:pPr lvl="1" algn="l" rtl="0"/>
            <a:r>
              <a:rPr lang="en-US" sz="2600" b="1" dirty="0">
                <a:solidFill>
                  <a:schemeClr val="bg1"/>
                </a:solidFill>
              </a:rPr>
              <a:t>polycystic ovary syndrome</a:t>
            </a:r>
          </a:p>
          <a:p>
            <a:pPr lvl="1" algn="l" rtl="0"/>
            <a:r>
              <a:rPr lang="en-US" sz="2600" b="1" dirty="0" smtClean="0">
                <a:solidFill>
                  <a:schemeClr val="bg1"/>
                </a:solidFill>
              </a:rPr>
              <a:t>Hypertension</a:t>
            </a:r>
          </a:p>
          <a:p>
            <a:pPr lvl="1" algn="l" rtl="0"/>
            <a:r>
              <a:rPr lang="en-US" sz="2600" b="1" dirty="0" smtClean="0">
                <a:solidFill>
                  <a:schemeClr val="bg1"/>
                </a:solidFill>
              </a:rPr>
              <a:t>Hyperlipidemia</a:t>
            </a:r>
          </a:p>
          <a:p>
            <a:pPr lvl="1" algn="l" rtl="0"/>
            <a:endParaRPr lang="en-US" dirty="0" smtClean="0">
              <a:solidFill>
                <a:schemeClr val="bg1"/>
              </a:solidFill>
            </a:endParaRPr>
          </a:p>
        </p:txBody>
      </p:sp>
      <p:sp>
        <p:nvSpPr>
          <p:cNvPr id="4" name="Slide Number Placeholder 5"/>
          <p:cNvSpPr>
            <a:spLocks noGrp="1"/>
          </p:cNvSpPr>
          <p:nvPr>
            <p:ph type="sldNum" sz="quarter" idx="12"/>
          </p:nvPr>
        </p:nvSpPr>
        <p:spPr/>
        <p:txBody>
          <a:bodyPr/>
          <a:lstStyle/>
          <a:p>
            <a:pPr>
              <a:defRPr/>
            </a:pPr>
            <a:fld id="{52F729F6-5A1B-437F-952D-1363888B20FC}" type="slidenum">
              <a:rPr lang="ar-SA"/>
              <a:pPr>
                <a:defRPr/>
              </a:pPr>
              <a:t>28</a:t>
            </a:fld>
            <a:endParaRPr lang="en-US"/>
          </a:p>
        </p:txBody>
      </p:sp>
    </p:spTree>
    <p:extLst>
      <p:ext uri="{BB962C8B-B14F-4D97-AF65-F5344CB8AC3E}">
        <p14:creationId xmlns:p14="http://schemas.microsoft.com/office/powerpoint/2010/main" val="2581930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lgn="ctr">
              <a:buNone/>
            </a:pPr>
            <a:endParaRPr lang="ar-LY" dirty="0" smtClean="0"/>
          </a:p>
          <a:p>
            <a:pPr marL="0" indent="0" algn="ctr" rtl="0">
              <a:buNone/>
            </a:pPr>
            <a:r>
              <a:rPr lang="en-US" dirty="0" smtClean="0"/>
              <a:t>Pathogenesis of   symptoms and signs of diabetes </a:t>
            </a:r>
          </a:p>
          <a:p>
            <a:endParaRPr lang="ar-SA" dirty="0"/>
          </a:p>
        </p:txBody>
      </p:sp>
    </p:spTree>
    <p:extLst>
      <p:ext uri="{BB962C8B-B14F-4D97-AF65-F5344CB8AC3E}">
        <p14:creationId xmlns:p14="http://schemas.microsoft.com/office/powerpoint/2010/main" val="2231576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en-US" dirty="0"/>
              <a:t>Definition of  DM</a:t>
            </a:r>
            <a:br>
              <a:rPr lang="en-US" dirty="0"/>
            </a:br>
            <a:endParaRPr lang="ar-SA" dirty="0"/>
          </a:p>
        </p:txBody>
      </p:sp>
      <p:sp>
        <p:nvSpPr>
          <p:cNvPr id="6" name="عنصر نائب للمحتوى 5"/>
          <p:cNvSpPr>
            <a:spLocks noGrp="1"/>
          </p:cNvSpPr>
          <p:nvPr>
            <p:ph idx="1"/>
          </p:nvPr>
        </p:nvSpPr>
        <p:spPr/>
        <p:txBody>
          <a:bodyPr/>
          <a:lstStyle/>
          <a:p>
            <a:pPr marL="0" indent="0" algn="l" rtl="0">
              <a:buNone/>
            </a:pPr>
            <a:r>
              <a:rPr lang="en-US" dirty="0"/>
              <a:t>Diabetes mellitus is a clinical syndrome </a:t>
            </a:r>
            <a:r>
              <a:rPr lang="en-US" dirty="0" smtClean="0"/>
              <a:t>characterised by </a:t>
            </a:r>
            <a:r>
              <a:rPr lang="en-US" dirty="0"/>
              <a:t>an increase in plasma blood glucose (hyperglycaemia</a:t>
            </a:r>
            <a:r>
              <a:rPr lang="en-US" dirty="0" smtClean="0"/>
              <a:t>).either due </a:t>
            </a:r>
            <a:r>
              <a:rPr lang="en-US" dirty="0"/>
              <a:t>to Inadequate production of insulin </a:t>
            </a:r>
            <a:r>
              <a:rPr lang="en-US" dirty="0" smtClean="0"/>
              <a:t>or i</a:t>
            </a:r>
            <a:r>
              <a:rPr lang="en-US" dirty="0"/>
              <a:t>nadequate sensitivity of cells to the action of insulin</a:t>
            </a:r>
            <a:endParaRPr lang="ar-SA" dirty="0"/>
          </a:p>
        </p:txBody>
      </p:sp>
    </p:spTree>
    <p:extLst>
      <p:ext uri="{BB962C8B-B14F-4D97-AF65-F5344CB8AC3E}">
        <p14:creationId xmlns:p14="http://schemas.microsoft.com/office/powerpoint/2010/main" val="782485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Grp="1" noChangeAspect="1" noChangeArrowheads="1"/>
          </p:cNvPicPr>
          <p:nvPr>
            <p:ph/>
          </p:nvPr>
        </p:nvPicPr>
        <p:blipFill>
          <a:blip r:embed="rId3">
            <a:extLst>
              <a:ext uri="{28A0092B-C50C-407E-A947-70E740481C1C}">
                <a14:useLocalDpi xmlns:a14="http://schemas.microsoft.com/office/drawing/2010/main" val="0"/>
              </a:ext>
            </a:extLst>
          </a:blip>
          <a:stretch>
            <a:fillRect/>
          </a:stretch>
        </p:blipFill>
        <p:spPr>
          <a:xfrm>
            <a:off x="685800" y="735563"/>
            <a:ext cx="7772400" cy="5234473"/>
          </a:xfrm>
          <a:noFill/>
          <a:ln>
            <a:solidFill>
              <a:srgbClr val="FFFF66"/>
            </a:solidFill>
            <a:miter lim="800000"/>
            <a:headEnd/>
            <a:tailEnd/>
          </a:ln>
        </p:spPr>
      </p:pic>
      <p:sp>
        <p:nvSpPr>
          <p:cNvPr id="3" name="Slide Number Placeholder 4"/>
          <p:cNvSpPr>
            <a:spLocks noGrp="1"/>
          </p:cNvSpPr>
          <p:nvPr>
            <p:ph type="sldNum" sz="quarter" idx="12"/>
          </p:nvPr>
        </p:nvSpPr>
        <p:spPr/>
        <p:txBody>
          <a:bodyPr/>
          <a:lstStyle/>
          <a:p>
            <a:pPr>
              <a:defRPr/>
            </a:pPr>
            <a:fld id="{4C937380-75D8-4E5E-B645-DB9A905EEBF0}" type="slidenum">
              <a:rPr lang="ar-SA"/>
              <a:pPr>
                <a:defRPr/>
              </a:pPr>
              <a:t>30</a:t>
            </a:fld>
            <a:endParaRPr lang="en-US"/>
          </a:p>
        </p:txBody>
      </p:sp>
    </p:spTree>
    <p:extLst>
      <p:ext uri="{BB962C8B-B14F-4D97-AF65-F5344CB8AC3E}">
        <p14:creationId xmlns:p14="http://schemas.microsoft.com/office/powerpoint/2010/main" val="2651100115"/>
      </p:ext>
    </p:extLst>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ChangeArrowheads="1"/>
          </p:cNvSpPr>
          <p:nvPr/>
        </p:nvSpPr>
        <p:spPr bwMode="auto">
          <a:xfrm>
            <a:off x="457200" y="260350"/>
            <a:ext cx="8229600" cy="648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lnSpc>
                <a:spcPct val="80000"/>
              </a:lnSpc>
              <a:spcBef>
                <a:spcPct val="20000"/>
              </a:spcBef>
              <a:spcAft>
                <a:spcPct val="0"/>
              </a:spcAft>
            </a:pPr>
            <a:r>
              <a:rPr lang="en-US" sz="2400" b="1" dirty="0" smtClean="0">
                <a:solidFill>
                  <a:srgbClr val="C00000"/>
                </a:solidFill>
              </a:rPr>
              <a:t>ALTERED CHO METABOLISM</a:t>
            </a:r>
          </a:p>
          <a:p>
            <a:pPr marL="342900" indent="-342900" algn="ctr" rtl="0" fontAlgn="base">
              <a:lnSpc>
                <a:spcPct val="80000"/>
              </a:lnSpc>
              <a:spcBef>
                <a:spcPct val="20000"/>
              </a:spcBef>
              <a:spcAft>
                <a:spcPct val="0"/>
              </a:spcAft>
            </a:pPr>
            <a:endParaRPr lang="en-US" sz="2400" b="1" dirty="0" smtClean="0">
              <a:solidFill>
                <a:srgbClr val="C00000"/>
              </a:solidFill>
            </a:endParaRPr>
          </a:p>
          <a:p>
            <a:pPr marL="342900" indent="-342900" algn="ctr" rtl="0" fontAlgn="base">
              <a:lnSpc>
                <a:spcPct val="80000"/>
              </a:lnSpc>
              <a:spcBef>
                <a:spcPct val="20000"/>
              </a:spcBef>
              <a:spcAft>
                <a:spcPct val="0"/>
              </a:spcAft>
            </a:pPr>
            <a:r>
              <a:rPr lang="en-US" sz="2400" dirty="0" smtClean="0">
                <a:solidFill>
                  <a:schemeClr val="tx1">
                    <a:lumMod val="95000"/>
                    <a:lumOff val="5000"/>
                  </a:schemeClr>
                </a:solidFill>
                <a:sym typeface="Symbol" pitchFamily="18" charset="2"/>
              </a:rPr>
              <a:t></a:t>
            </a:r>
            <a:r>
              <a:rPr lang="en-US" sz="2400" dirty="0" smtClean="0">
                <a:solidFill>
                  <a:schemeClr val="tx1">
                    <a:lumMod val="95000"/>
                    <a:lumOff val="5000"/>
                  </a:schemeClr>
                </a:solidFill>
              </a:rPr>
              <a:t> Insulin</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r>
              <a:rPr lang="en-US" sz="2400" b="1" dirty="0" smtClean="0">
                <a:solidFill>
                  <a:schemeClr val="tx1">
                    <a:lumMod val="95000"/>
                    <a:lumOff val="5000"/>
                  </a:schemeClr>
                </a:solidFill>
              </a:rPr>
              <a:t> Glucose Utilization </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  </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r>
              <a:rPr lang="en-US" sz="2400" b="1" dirty="0" smtClean="0">
                <a:solidFill>
                  <a:schemeClr val="tx1">
                    <a:lumMod val="95000"/>
                    <a:lumOff val="5000"/>
                  </a:schemeClr>
                </a:solidFill>
              </a:rPr>
              <a:t> Glycogenolysis</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Hyperglycemia</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Glucosuria</a:t>
            </a:r>
            <a:endParaRPr lang="en-US" sz="2400" b="1" dirty="0" smtClean="0">
              <a:solidFill>
                <a:schemeClr val="tx1">
                  <a:lumMod val="95000"/>
                  <a:lumOff val="5000"/>
                </a:schemeClr>
              </a:solidFill>
              <a:sym typeface="Symbol" pitchFamily="18" charset="2"/>
            </a:endParaRPr>
          </a:p>
          <a:p>
            <a:pPr algn="ctr" rtl="0" fontAlgn="base">
              <a:lnSpc>
                <a:spcPct val="80000"/>
              </a:lnSpc>
              <a:spcBef>
                <a:spcPct val="20000"/>
              </a:spcBef>
              <a:spcAft>
                <a:spcPct val="0"/>
              </a:spcAft>
            </a:pPr>
            <a:r>
              <a:rPr lang="en-US" sz="2400" b="1" dirty="0" smtClean="0">
                <a:solidFill>
                  <a:schemeClr val="tx1">
                    <a:lumMod val="95000"/>
                    <a:lumOff val="5000"/>
                  </a:schemeClr>
                </a:solidFill>
              </a:rPr>
              <a:t>(osmotic diuresis) </a:t>
            </a:r>
          </a:p>
          <a:p>
            <a:pPr marL="342900" indent="-342900" algn="ctr" rtl="0" fontAlgn="base">
              <a:lnSpc>
                <a:spcPct val="80000"/>
              </a:lnSpc>
              <a:spcBef>
                <a:spcPct val="20000"/>
              </a:spcBef>
              <a:spcAft>
                <a:spcPct val="0"/>
              </a:spcAft>
              <a:buFont typeface="Symbol" pitchFamily="18" charset="2"/>
              <a:buChar char="¯"/>
            </a:pP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buFont typeface="Symbol" pitchFamily="18" charset="2"/>
              <a:buChar char="¯"/>
            </a:pPr>
            <a:endParaRPr lang="en-US" sz="2400" b="1" dirty="0" smtClean="0">
              <a:solidFill>
                <a:schemeClr val="tx1">
                  <a:lumMod val="95000"/>
                  <a:lumOff val="5000"/>
                </a:schemeClr>
              </a:solidFill>
            </a:endParaRPr>
          </a:p>
          <a:p>
            <a:pPr algn="ctr" rtl="0" fontAlgn="base">
              <a:lnSpc>
                <a:spcPct val="80000"/>
              </a:lnSpc>
              <a:spcBef>
                <a:spcPct val="20000"/>
              </a:spcBef>
              <a:spcAft>
                <a:spcPct val="0"/>
              </a:spcAft>
            </a:pPr>
            <a:r>
              <a:rPr lang="en-US" sz="2400" b="1" dirty="0" smtClean="0">
                <a:solidFill>
                  <a:schemeClr val="tx1">
                    <a:lumMod val="95000"/>
                    <a:lumOff val="5000"/>
                  </a:schemeClr>
                </a:solidFill>
              </a:rPr>
              <a:t>Polyuria</a:t>
            </a: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(and electrolyte imbalance)</a:t>
            </a:r>
            <a:endParaRPr lang="en-US" sz="2400" b="1" dirty="0" smtClean="0">
              <a:solidFill>
                <a:schemeClr val="tx1">
                  <a:lumMod val="95000"/>
                  <a:lumOff val="5000"/>
                </a:schemeClr>
              </a:solidFill>
              <a:sym typeface="Symbol" pitchFamily="18" charset="2"/>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sym typeface="Symbol" pitchFamily="18" charset="2"/>
              </a:rPr>
              <a:t></a:t>
            </a:r>
            <a:endParaRPr lang="en-US" sz="2400" b="1" dirty="0" smtClean="0">
              <a:solidFill>
                <a:schemeClr val="tx1">
                  <a:lumMod val="95000"/>
                  <a:lumOff val="5000"/>
                </a:schemeClr>
              </a:solidFill>
            </a:endParaRPr>
          </a:p>
          <a:p>
            <a:pPr marL="342900" indent="-342900" algn="ctr" rtl="0" fontAlgn="base">
              <a:lnSpc>
                <a:spcPct val="80000"/>
              </a:lnSpc>
              <a:spcBef>
                <a:spcPct val="20000"/>
              </a:spcBef>
              <a:spcAft>
                <a:spcPct val="0"/>
              </a:spcAft>
            </a:pPr>
            <a:r>
              <a:rPr lang="en-US" sz="2400" b="1" dirty="0" smtClean="0">
                <a:solidFill>
                  <a:schemeClr val="tx1">
                    <a:lumMod val="95000"/>
                    <a:lumOff val="5000"/>
                  </a:schemeClr>
                </a:solidFill>
              </a:rPr>
              <a:t>Polydipsia</a:t>
            </a:r>
          </a:p>
          <a:p>
            <a:pPr marL="342900" indent="-342900" algn="ctr" rtl="0" fontAlgn="base">
              <a:lnSpc>
                <a:spcPct val="80000"/>
              </a:lnSpc>
              <a:spcBef>
                <a:spcPct val="20000"/>
              </a:spcBef>
              <a:spcAft>
                <a:spcPct val="0"/>
              </a:spcAft>
            </a:pPr>
            <a:endParaRPr lang="en-US" sz="2000" dirty="0" smtClean="0">
              <a:solidFill>
                <a:srgbClr val="FFFFCC"/>
              </a:solidFill>
            </a:endParaRPr>
          </a:p>
        </p:txBody>
      </p:sp>
      <p:cxnSp>
        <p:nvCxnSpPr>
          <p:cNvPr id="3" name="رابط كسهم مستقيم 2"/>
          <p:cNvCxnSpPr/>
          <p:nvPr/>
        </p:nvCxnSpPr>
        <p:spPr bwMode="auto">
          <a:xfrm>
            <a:off x="4572000" y="4797152"/>
            <a:ext cx="0" cy="457200"/>
          </a:xfrm>
          <a:prstGeom prst="straightConnector1">
            <a:avLst/>
          </a:prstGeom>
          <a:ln>
            <a:headEnd type="none" w="sm" len="sm"/>
            <a:tailEnd type="arrow"/>
          </a:ln>
          <a:extLst/>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4718635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457200" y="260350"/>
            <a:ext cx="8435975" cy="659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lnSpc>
                <a:spcPct val="90000"/>
              </a:lnSpc>
              <a:spcBef>
                <a:spcPct val="20000"/>
              </a:spcBef>
              <a:spcAft>
                <a:spcPct val="0"/>
              </a:spcAft>
            </a:pPr>
            <a:r>
              <a:rPr lang="en-US" sz="2800" b="1" dirty="0" smtClean="0">
                <a:solidFill>
                  <a:srgbClr val="C00000"/>
                </a:solidFill>
              </a:rPr>
              <a:t>ALTERED PROTEIN METABOLISM</a:t>
            </a:r>
            <a:endParaRPr lang="en-US" sz="2800" b="1" dirty="0" smtClean="0">
              <a:solidFill>
                <a:srgbClr val="C00000"/>
              </a:solidFill>
              <a:sym typeface="Symbol" pitchFamily="18" charset="2"/>
            </a:endParaRPr>
          </a:p>
          <a:p>
            <a:pPr marL="342900" indent="-342900" algn="ctr" rtl="0" fontAlgn="base">
              <a:lnSpc>
                <a:spcPct val="90000"/>
              </a:lnSpc>
              <a:spcBef>
                <a:spcPct val="20000"/>
              </a:spcBef>
              <a:spcAft>
                <a:spcPct val="0"/>
              </a:spcAft>
            </a:pP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Insulin</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Protein Catabolism</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Gluconeogenesis</a:t>
            </a: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(amino acids </a:t>
            </a: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glucose)</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Hyperglycemia</a:t>
            </a:r>
            <a:endParaRPr lang="en-US" sz="2800" b="1" dirty="0" smtClean="0">
              <a:solidFill>
                <a:schemeClr val="tx1">
                  <a:lumMod val="95000"/>
                  <a:lumOff val="5000"/>
                </a:schemeClr>
              </a:solidFill>
              <a:sym typeface="Symbol" pitchFamily="18" charset="2"/>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lnSpc>
                <a:spcPct val="90000"/>
              </a:lnSpc>
              <a:spcBef>
                <a:spcPct val="20000"/>
              </a:spcBef>
              <a:spcAft>
                <a:spcPct val="0"/>
              </a:spcAft>
            </a:pPr>
            <a:r>
              <a:rPr lang="en-US" sz="2800" b="1" dirty="0" smtClean="0">
                <a:solidFill>
                  <a:schemeClr val="tx1">
                    <a:lumMod val="95000"/>
                    <a:lumOff val="5000"/>
                  </a:schemeClr>
                </a:solidFill>
              </a:rPr>
              <a:t>Weight Loss and Fatigue</a:t>
            </a:r>
            <a:endParaRPr lang="en-CA" sz="2800" b="1" dirty="0" smtClean="0">
              <a:solidFill>
                <a:schemeClr val="tx1">
                  <a:lumMod val="95000"/>
                  <a:lumOff val="5000"/>
                </a:schemeClr>
              </a:solidFill>
            </a:endParaRPr>
          </a:p>
        </p:txBody>
      </p:sp>
    </p:spTree>
    <p:extLst>
      <p:ext uri="{BB962C8B-B14F-4D97-AF65-F5344CB8AC3E}">
        <p14:creationId xmlns:p14="http://schemas.microsoft.com/office/powerpoint/2010/main" val="35553636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457200" y="476250"/>
            <a:ext cx="8229600" cy="597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rtl="0" fontAlgn="base">
              <a:spcBef>
                <a:spcPct val="20000"/>
              </a:spcBef>
              <a:spcAft>
                <a:spcPct val="0"/>
              </a:spcAft>
            </a:pPr>
            <a:r>
              <a:rPr lang="en-US" sz="2800" b="1" dirty="0" smtClean="0">
                <a:solidFill>
                  <a:srgbClr val="C00000"/>
                </a:solidFill>
              </a:rPr>
              <a:t>ALTERED FAT METABOLISM</a:t>
            </a:r>
          </a:p>
          <a:p>
            <a:pPr marL="342900" indent="-342900" algn="l" rtl="0" fontAlgn="base">
              <a:spcBef>
                <a:spcPct val="20000"/>
              </a:spcBef>
              <a:spcAft>
                <a:spcPct val="0"/>
              </a:spcAft>
            </a:pPr>
            <a:endParaRPr lang="en-US" sz="2800" dirty="0" smtClean="0">
              <a:solidFill>
                <a:srgbClr val="FFFF00"/>
              </a:solidFill>
              <a:sym typeface="Symbol" pitchFamily="18" charset="2"/>
            </a:endParaRPr>
          </a:p>
          <a:p>
            <a:pPr marL="342900" indent="-342900" algn="l" rtl="0" fontAlgn="base">
              <a:spcBef>
                <a:spcPct val="20000"/>
              </a:spcBef>
              <a:spcAft>
                <a:spcPct val="0"/>
              </a:spcAft>
            </a:pPr>
            <a:endParaRPr lang="en-US" sz="2800" dirty="0" smtClean="0">
              <a:solidFill>
                <a:srgbClr val="FFFFCC"/>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Insulin</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Lipolysis</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r>
              <a:rPr lang="en-US" sz="2800" b="1" dirty="0" smtClean="0">
                <a:solidFill>
                  <a:schemeClr val="tx1">
                    <a:lumMod val="95000"/>
                    <a:lumOff val="5000"/>
                  </a:schemeClr>
                </a:solidFill>
              </a:rPr>
              <a:t> Free fatty acids + ketones</a:t>
            </a:r>
            <a:endParaRPr lang="en-US" sz="2800" b="1" dirty="0" smtClean="0">
              <a:solidFill>
                <a:schemeClr val="tx1">
                  <a:lumMod val="95000"/>
                  <a:lumOff val="5000"/>
                </a:schemeClr>
              </a:solidFill>
              <a:sym typeface="Symbol" pitchFamily="18" charset="2"/>
            </a:endParaRPr>
          </a:p>
          <a:p>
            <a:pPr marL="342900" indent="-342900" algn="ctr" rtl="0" fontAlgn="base">
              <a:spcBef>
                <a:spcPct val="20000"/>
              </a:spcBef>
              <a:spcAft>
                <a:spcPct val="0"/>
              </a:spcAft>
            </a:pPr>
            <a:r>
              <a:rPr lang="en-US" sz="2800" b="1" dirty="0" smtClean="0">
                <a:solidFill>
                  <a:schemeClr val="tx1">
                    <a:lumMod val="95000"/>
                    <a:lumOff val="5000"/>
                  </a:schemeClr>
                </a:solidFill>
                <a:sym typeface="Symbol" pitchFamily="18" charset="2"/>
              </a:rPr>
              <a:t></a:t>
            </a:r>
            <a:endParaRPr lang="en-US" sz="2800" b="1" dirty="0" smtClean="0">
              <a:solidFill>
                <a:schemeClr val="tx1">
                  <a:lumMod val="95000"/>
                  <a:lumOff val="5000"/>
                </a:schemeClr>
              </a:solidFill>
            </a:endParaRPr>
          </a:p>
          <a:p>
            <a:pPr marL="342900" indent="-342900" algn="ctr" rtl="0" fontAlgn="base">
              <a:spcBef>
                <a:spcPct val="20000"/>
              </a:spcBef>
              <a:spcAft>
                <a:spcPct val="0"/>
              </a:spcAft>
            </a:pPr>
            <a:r>
              <a:rPr lang="en-US" sz="2800" b="1" dirty="0" smtClean="0">
                <a:solidFill>
                  <a:schemeClr val="tx1">
                    <a:lumMod val="95000"/>
                    <a:lumOff val="5000"/>
                  </a:schemeClr>
                </a:solidFill>
              </a:rPr>
              <a:t>Acidosis + Weight Loss</a:t>
            </a:r>
          </a:p>
          <a:p>
            <a:pPr marL="342900" indent="-342900" algn="l" rtl="0" fontAlgn="base">
              <a:spcBef>
                <a:spcPct val="20000"/>
              </a:spcBef>
              <a:spcAft>
                <a:spcPct val="0"/>
              </a:spcAft>
              <a:buFontTx/>
              <a:buChar char="•"/>
            </a:pPr>
            <a:endParaRPr lang="en-CA" sz="2800" dirty="0" smtClean="0">
              <a:solidFill>
                <a:srgbClr val="FFFFCC"/>
              </a:solidFill>
            </a:endParaRPr>
          </a:p>
        </p:txBody>
      </p:sp>
    </p:spTree>
    <p:extLst>
      <p:ext uri="{BB962C8B-B14F-4D97-AF65-F5344CB8AC3E}">
        <p14:creationId xmlns:p14="http://schemas.microsoft.com/office/powerpoint/2010/main" val="16708732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Symptoms of hyperglycaemia</a:t>
            </a:r>
            <a:endParaRPr lang="ar-SA" dirty="0"/>
          </a:p>
        </p:txBody>
      </p:sp>
      <p:sp>
        <p:nvSpPr>
          <p:cNvPr id="3" name="عنصر نائب للمحتوى 2"/>
          <p:cNvSpPr>
            <a:spLocks noGrp="1"/>
          </p:cNvSpPr>
          <p:nvPr>
            <p:ph idx="1"/>
          </p:nvPr>
        </p:nvSpPr>
        <p:spPr/>
        <p:txBody>
          <a:bodyPr>
            <a:normAutofit fontScale="92500" lnSpcReduction="10000"/>
          </a:bodyPr>
          <a:lstStyle/>
          <a:p>
            <a:pPr algn="l" rtl="0"/>
            <a:r>
              <a:rPr lang="en-US" dirty="0"/>
              <a:t>Thirst, dry mouth</a:t>
            </a:r>
          </a:p>
          <a:p>
            <a:pPr algn="l" rtl="0"/>
            <a:r>
              <a:rPr lang="en-US" dirty="0" smtClean="0"/>
              <a:t>Polyuria</a:t>
            </a:r>
            <a:endParaRPr lang="en-US" dirty="0"/>
          </a:p>
          <a:p>
            <a:pPr algn="l" rtl="0"/>
            <a:r>
              <a:rPr lang="en-US" dirty="0" smtClean="0"/>
              <a:t> </a:t>
            </a:r>
            <a:r>
              <a:rPr lang="en-US" dirty="0"/>
              <a:t>Nocturia</a:t>
            </a:r>
          </a:p>
          <a:p>
            <a:pPr algn="l" rtl="0"/>
            <a:r>
              <a:rPr lang="en-US" dirty="0" smtClean="0"/>
              <a:t>Tiredness</a:t>
            </a:r>
            <a:r>
              <a:rPr lang="en-US" dirty="0"/>
              <a:t>, fatigue, lethargy</a:t>
            </a:r>
          </a:p>
          <a:p>
            <a:pPr algn="l" rtl="0"/>
            <a:r>
              <a:rPr lang="en-US" dirty="0" smtClean="0"/>
              <a:t>Change </a:t>
            </a:r>
            <a:r>
              <a:rPr lang="en-US" dirty="0"/>
              <a:t>in weight (usually weight loss)</a:t>
            </a:r>
          </a:p>
          <a:p>
            <a:pPr algn="l" rtl="0"/>
            <a:r>
              <a:rPr lang="en-US" dirty="0" smtClean="0"/>
              <a:t>Blurring </a:t>
            </a:r>
            <a:r>
              <a:rPr lang="en-US" dirty="0"/>
              <a:t>of vision</a:t>
            </a:r>
          </a:p>
          <a:p>
            <a:pPr algn="l" rtl="0"/>
            <a:r>
              <a:rPr lang="es-ES" dirty="0" smtClean="0"/>
              <a:t>Pruritus </a:t>
            </a:r>
            <a:r>
              <a:rPr lang="es-ES" dirty="0"/>
              <a:t>vulvae, balanitis (genital candidiasis)</a:t>
            </a:r>
          </a:p>
          <a:p>
            <a:pPr algn="l" rtl="0"/>
            <a:r>
              <a:rPr lang="en-US" dirty="0" smtClean="0"/>
              <a:t> </a:t>
            </a:r>
            <a:r>
              <a:rPr lang="en-US" dirty="0"/>
              <a:t>Nausea</a:t>
            </a:r>
          </a:p>
          <a:p>
            <a:pPr algn="l" rtl="0"/>
            <a:r>
              <a:rPr lang="en-US" dirty="0" smtClean="0"/>
              <a:t>Headache</a:t>
            </a:r>
            <a:endParaRPr lang="en-US" dirty="0"/>
          </a:p>
          <a:p>
            <a:pPr algn="l" rtl="0"/>
            <a:r>
              <a:rPr lang="en-US" dirty="0" smtClean="0"/>
              <a:t>Hyperphagia</a:t>
            </a:r>
            <a:r>
              <a:rPr lang="en-US" dirty="0"/>
              <a:t>; predilection for sweet foods</a:t>
            </a:r>
          </a:p>
          <a:p>
            <a:pPr algn="l" rtl="0"/>
            <a:r>
              <a:rPr lang="en-US" dirty="0" smtClean="0"/>
              <a:t>Mood </a:t>
            </a:r>
            <a:r>
              <a:rPr lang="en-US" dirty="0"/>
              <a:t>change, irritability, difficulty in concentrating, apathy</a:t>
            </a:r>
            <a:endParaRPr lang="ar-SA" dirty="0"/>
          </a:p>
        </p:txBody>
      </p:sp>
    </p:spTree>
    <p:extLst>
      <p:ext uri="{BB962C8B-B14F-4D97-AF65-F5344CB8AC3E}">
        <p14:creationId xmlns:p14="http://schemas.microsoft.com/office/powerpoint/2010/main" val="36468552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lide Number Placeholder 3"/>
          <p:cNvSpPr>
            <a:spLocks noGrp="1"/>
          </p:cNvSpPr>
          <p:nvPr>
            <p:ph type="sldNum" sz="quarter" idx="12"/>
          </p:nvPr>
        </p:nvSpPr>
        <p:spPr/>
        <p:txBody>
          <a:bodyPr/>
          <a:lstStyle/>
          <a:p>
            <a:pPr algn="ctr">
              <a:defRPr/>
            </a:pPr>
            <a:fld id="{F71654EB-93F7-4F79-980D-2930FB42AE00}" type="slidenum">
              <a:rPr lang="ar-SA">
                <a:solidFill>
                  <a:schemeClr val="accent6">
                    <a:lumMod val="20000"/>
                    <a:lumOff val="80000"/>
                  </a:schemeClr>
                </a:solidFill>
              </a:rPr>
              <a:pPr algn="ctr">
                <a:defRPr/>
              </a:pPr>
              <a:t>35</a:t>
            </a:fld>
            <a:endParaRPr lang="en-US">
              <a:solidFill>
                <a:schemeClr val="accent6">
                  <a:lumMod val="20000"/>
                  <a:lumOff val="80000"/>
                </a:schemeClr>
              </a:solidFill>
            </a:endParaRPr>
          </a:p>
        </p:txBody>
      </p:sp>
      <p:grpSp>
        <p:nvGrpSpPr>
          <p:cNvPr id="16387" name="Group 2"/>
          <p:cNvGrpSpPr>
            <a:grpSpLocks/>
          </p:cNvGrpSpPr>
          <p:nvPr/>
        </p:nvGrpSpPr>
        <p:grpSpPr bwMode="auto">
          <a:xfrm>
            <a:off x="0" y="0"/>
            <a:ext cx="9144000" cy="6858000"/>
            <a:chOff x="-3" y="-3"/>
            <a:chExt cx="3621" cy="6051"/>
          </a:xfrm>
        </p:grpSpPr>
        <p:grpSp>
          <p:nvGrpSpPr>
            <p:cNvPr id="16389" name="Group 3"/>
            <p:cNvGrpSpPr>
              <a:grpSpLocks/>
            </p:cNvGrpSpPr>
            <p:nvPr/>
          </p:nvGrpSpPr>
          <p:grpSpPr bwMode="auto">
            <a:xfrm>
              <a:off x="0" y="0"/>
              <a:ext cx="3615" cy="6045"/>
              <a:chOff x="0" y="0"/>
              <a:chExt cx="3615" cy="6045"/>
            </a:xfrm>
          </p:grpSpPr>
          <p:grpSp>
            <p:nvGrpSpPr>
              <p:cNvPr id="16391" name="Group 4"/>
              <p:cNvGrpSpPr>
                <a:grpSpLocks/>
              </p:cNvGrpSpPr>
              <p:nvPr/>
            </p:nvGrpSpPr>
            <p:grpSpPr bwMode="auto">
              <a:xfrm>
                <a:off x="0" y="0"/>
                <a:ext cx="1205" cy="702"/>
                <a:chOff x="0" y="0"/>
                <a:chExt cx="1205" cy="702"/>
              </a:xfrm>
            </p:grpSpPr>
            <p:sp>
              <p:nvSpPr>
                <p:cNvPr id="16479" name="Rectangle 5"/>
                <p:cNvSpPr>
                  <a:spLocks noChangeArrowheads="1"/>
                </p:cNvSpPr>
                <p:nvPr/>
              </p:nvSpPr>
              <p:spPr bwMode="auto">
                <a:xfrm>
                  <a:off x="43" y="0"/>
                  <a:ext cx="1119" cy="702"/>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2000" dirty="0">
                      <a:solidFill>
                        <a:schemeClr val="accent6">
                          <a:lumMod val="20000"/>
                          <a:lumOff val="80000"/>
                        </a:schemeClr>
                      </a:solidFill>
                      <a:cs typeface="Arial" pitchFamily="34" charset="0"/>
                    </a:rPr>
                    <a:t>Characteristics</a:t>
                  </a:r>
                </a:p>
                <a:p>
                  <a:pPr algn="ctr"/>
                  <a:endParaRPr lang="en-US" sz="2000" b="0" dirty="0">
                    <a:solidFill>
                      <a:schemeClr val="accent6">
                        <a:lumMod val="20000"/>
                        <a:lumOff val="80000"/>
                      </a:schemeClr>
                    </a:solidFill>
                    <a:cs typeface="Arial" pitchFamily="34" charset="0"/>
                  </a:endParaRPr>
                </a:p>
              </p:txBody>
            </p:sp>
            <p:sp>
              <p:nvSpPr>
                <p:cNvPr id="16480" name="Rectangle 6"/>
                <p:cNvSpPr>
                  <a:spLocks noChangeArrowheads="1"/>
                </p:cNvSpPr>
                <p:nvPr/>
              </p:nvSpPr>
              <p:spPr bwMode="auto">
                <a:xfrm>
                  <a:off x="0" y="0"/>
                  <a:ext cx="1205" cy="702"/>
                </a:xfrm>
                <a:prstGeom prst="rect">
                  <a:avLst/>
                </a:prstGeom>
                <a:noFill/>
                <a:ln w="7">
                  <a:solidFill>
                    <a:srgbClr val="00990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dirty="0">
                    <a:solidFill>
                      <a:schemeClr val="accent6">
                        <a:lumMod val="20000"/>
                        <a:lumOff val="80000"/>
                      </a:schemeClr>
                    </a:solidFill>
                  </a:endParaRPr>
                </a:p>
              </p:txBody>
            </p:sp>
          </p:grpSp>
          <p:grpSp>
            <p:nvGrpSpPr>
              <p:cNvPr id="16392" name="Group 7"/>
              <p:cNvGrpSpPr>
                <a:grpSpLocks/>
              </p:cNvGrpSpPr>
              <p:nvPr/>
            </p:nvGrpSpPr>
            <p:grpSpPr bwMode="auto">
              <a:xfrm>
                <a:off x="1205" y="0"/>
                <a:ext cx="1205" cy="702"/>
                <a:chOff x="1205" y="0"/>
                <a:chExt cx="1205" cy="702"/>
              </a:xfrm>
            </p:grpSpPr>
            <p:sp>
              <p:nvSpPr>
                <p:cNvPr id="16477" name="Rectangle 8"/>
                <p:cNvSpPr>
                  <a:spLocks noChangeArrowheads="1"/>
                </p:cNvSpPr>
                <p:nvPr/>
              </p:nvSpPr>
              <p:spPr bwMode="auto">
                <a:xfrm>
                  <a:off x="1248" y="0"/>
                  <a:ext cx="1119" cy="702"/>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dirty="0">
                      <a:solidFill>
                        <a:schemeClr val="accent6">
                          <a:lumMod val="20000"/>
                          <a:lumOff val="80000"/>
                        </a:schemeClr>
                      </a:solidFill>
                      <a:cs typeface="Arial" pitchFamily="34" charset="0"/>
                    </a:rPr>
                    <a:t>Type 1</a:t>
                  </a:r>
                </a:p>
                <a:p>
                  <a:pPr algn="ctr" eaLnBrk="1" hangingPunct="1"/>
                  <a:endParaRPr lang="en-US" sz="2000" dirty="0">
                    <a:solidFill>
                      <a:schemeClr val="accent6">
                        <a:lumMod val="20000"/>
                        <a:lumOff val="80000"/>
                      </a:schemeClr>
                    </a:solidFill>
                    <a:cs typeface="Arial" pitchFamily="34" charset="0"/>
                  </a:endParaRPr>
                </a:p>
              </p:txBody>
            </p:sp>
            <p:sp>
              <p:nvSpPr>
                <p:cNvPr id="16478" name="Rectangle 9"/>
                <p:cNvSpPr>
                  <a:spLocks noChangeArrowheads="1"/>
                </p:cNvSpPr>
                <p:nvPr/>
              </p:nvSpPr>
              <p:spPr bwMode="auto">
                <a:xfrm>
                  <a:off x="1205" y="0"/>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3" name="Group 10"/>
              <p:cNvGrpSpPr>
                <a:grpSpLocks/>
              </p:cNvGrpSpPr>
              <p:nvPr/>
            </p:nvGrpSpPr>
            <p:grpSpPr bwMode="auto">
              <a:xfrm>
                <a:off x="2410" y="0"/>
                <a:ext cx="1205" cy="702"/>
                <a:chOff x="2410" y="0"/>
                <a:chExt cx="1205" cy="702"/>
              </a:xfrm>
            </p:grpSpPr>
            <p:sp>
              <p:nvSpPr>
                <p:cNvPr id="16475" name="Rectangle 11"/>
                <p:cNvSpPr>
                  <a:spLocks noChangeArrowheads="1"/>
                </p:cNvSpPr>
                <p:nvPr/>
              </p:nvSpPr>
              <p:spPr bwMode="auto">
                <a:xfrm>
                  <a:off x="2453" y="0"/>
                  <a:ext cx="1119" cy="702"/>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dirty="0">
                      <a:solidFill>
                        <a:schemeClr val="accent6">
                          <a:lumMod val="20000"/>
                          <a:lumOff val="80000"/>
                        </a:schemeClr>
                      </a:solidFill>
                      <a:cs typeface="Arial" pitchFamily="34" charset="0"/>
                    </a:rPr>
                    <a:t>Type 2</a:t>
                  </a:r>
                </a:p>
                <a:p>
                  <a:pPr algn="ctr"/>
                  <a:endParaRPr lang="en-US" sz="2000" dirty="0">
                    <a:solidFill>
                      <a:schemeClr val="accent6">
                        <a:lumMod val="20000"/>
                        <a:lumOff val="80000"/>
                      </a:schemeClr>
                    </a:solidFill>
                    <a:cs typeface="Arial" pitchFamily="34" charset="0"/>
                  </a:endParaRPr>
                </a:p>
              </p:txBody>
            </p:sp>
            <p:sp>
              <p:nvSpPr>
                <p:cNvPr id="16476" name="Rectangle 12"/>
                <p:cNvSpPr>
                  <a:spLocks noChangeArrowheads="1"/>
                </p:cNvSpPr>
                <p:nvPr/>
              </p:nvSpPr>
              <p:spPr bwMode="auto">
                <a:xfrm>
                  <a:off x="2410" y="0"/>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4" name="Group 13"/>
              <p:cNvGrpSpPr>
                <a:grpSpLocks/>
              </p:cNvGrpSpPr>
              <p:nvPr/>
            </p:nvGrpSpPr>
            <p:grpSpPr bwMode="auto">
              <a:xfrm>
                <a:off x="0" y="702"/>
                <a:ext cx="1205" cy="346"/>
                <a:chOff x="0" y="702"/>
                <a:chExt cx="1205" cy="346"/>
              </a:xfrm>
            </p:grpSpPr>
            <p:sp>
              <p:nvSpPr>
                <p:cNvPr id="16473" name="Rectangle 14"/>
                <p:cNvSpPr>
                  <a:spLocks noChangeArrowheads="1"/>
                </p:cNvSpPr>
                <p:nvPr/>
              </p:nvSpPr>
              <p:spPr bwMode="auto">
                <a:xfrm>
                  <a:off x="43" y="702"/>
                  <a:ext cx="1119" cy="34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 of diabetic pop</a:t>
                  </a:r>
                </a:p>
                <a:p>
                  <a:pPr algn="ctr" eaLnBrk="1" hangingPunct="1"/>
                  <a:endParaRPr lang="en-US" sz="2000" b="1" dirty="0">
                    <a:solidFill>
                      <a:schemeClr val="tx1">
                        <a:lumMod val="95000"/>
                        <a:lumOff val="5000"/>
                      </a:schemeClr>
                    </a:solidFill>
                    <a:cs typeface="Times New Roman" pitchFamily="18" charset="0"/>
                  </a:endParaRPr>
                </a:p>
              </p:txBody>
            </p:sp>
            <p:sp>
              <p:nvSpPr>
                <p:cNvPr id="16474" name="Rectangle 15"/>
                <p:cNvSpPr>
                  <a:spLocks noChangeArrowheads="1"/>
                </p:cNvSpPr>
                <p:nvPr/>
              </p:nvSpPr>
              <p:spPr bwMode="auto">
                <a:xfrm>
                  <a:off x="0"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5" name="Group 16"/>
              <p:cNvGrpSpPr>
                <a:grpSpLocks/>
              </p:cNvGrpSpPr>
              <p:nvPr/>
            </p:nvGrpSpPr>
            <p:grpSpPr bwMode="auto">
              <a:xfrm>
                <a:off x="1205" y="702"/>
                <a:ext cx="1205" cy="346"/>
                <a:chOff x="1205" y="702"/>
                <a:chExt cx="1205" cy="346"/>
              </a:xfrm>
            </p:grpSpPr>
            <p:sp>
              <p:nvSpPr>
                <p:cNvPr id="16471" name="Rectangle 17"/>
                <p:cNvSpPr>
                  <a:spLocks noChangeArrowheads="1"/>
                </p:cNvSpPr>
                <p:nvPr/>
              </p:nvSpPr>
              <p:spPr bwMode="auto">
                <a:xfrm>
                  <a:off x="1248" y="702"/>
                  <a:ext cx="1119" cy="346"/>
                </a:xfrm>
                <a:prstGeom prst="rect">
                  <a:avLst/>
                </a:prstGeom>
                <a:solidFill>
                  <a:schemeClr val="tx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5-10%</a:t>
                  </a:r>
                </a:p>
                <a:p>
                  <a:pPr algn="ctr" eaLnBrk="1" hangingPunct="1"/>
                  <a:endParaRPr lang="en-US" sz="1600" b="1" dirty="0">
                    <a:solidFill>
                      <a:schemeClr val="bg1"/>
                    </a:solidFill>
                    <a:cs typeface="Times New Roman" pitchFamily="18" charset="0"/>
                  </a:endParaRPr>
                </a:p>
              </p:txBody>
            </p:sp>
            <p:sp>
              <p:nvSpPr>
                <p:cNvPr id="16472" name="Rectangle 18"/>
                <p:cNvSpPr>
                  <a:spLocks noChangeArrowheads="1"/>
                </p:cNvSpPr>
                <p:nvPr/>
              </p:nvSpPr>
              <p:spPr bwMode="auto">
                <a:xfrm>
                  <a:off x="1205"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6" name="Group 19"/>
              <p:cNvGrpSpPr>
                <a:grpSpLocks/>
              </p:cNvGrpSpPr>
              <p:nvPr/>
            </p:nvGrpSpPr>
            <p:grpSpPr bwMode="auto">
              <a:xfrm>
                <a:off x="2410" y="702"/>
                <a:ext cx="1205" cy="346"/>
                <a:chOff x="2410" y="702"/>
                <a:chExt cx="1205" cy="346"/>
              </a:xfrm>
            </p:grpSpPr>
            <p:sp>
              <p:nvSpPr>
                <p:cNvPr id="16469" name="Rectangle 20"/>
                <p:cNvSpPr>
                  <a:spLocks noChangeArrowheads="1"/>
                </p:cNvSpPr>
                <p:nvPr/>
              </p:nvSpPr>
              <p:spPr bwMode="auto">
                <a:xfrm>
                  <a:off x="2453" y="702"/>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90%</a:t>
                  </a:r>
                </a:p>
                <a:p>
                  <a:pPr algn="ctr" eaLnBrk="1" hangingPunct="1"/>
                  <a:endParaRPr lang="en-US" sz="1600" b="1" dirty="0">
                    <a:solidFill>
                      <a:schemeClr val="bg1"/>
                    </a:solidFill>
                    <a:cs typeface="Times New Roman" pitchFamily="18" charset="0"/>
                  </a:endParaRPr>
                </a:p>
              </p:txBody>
            </p:sp>
            <p:sp>
              <p:nvSpPr>
                <p:cNvPr id="16470" name="Rectangle 21"/>
                <p:cNvSpPr>
                  <a:spLocks noChangeArrowheads="1"/>
                </p:cNvSpPr>
                <p:nvPr/>
              </p:nvSpPr>
              <p:spPr bwMode="auto">
                <a:xfrm>
                  <a:off x="2410" y="702"/>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de-DE" sz="1200">
                    <a:solidFill>
                      <a:schemeClr val="accent6">
                        <a:lumMod val="20000"/>
                        <a:lumOff val="80000"/>
                      </a:schemeClr>
                    </a:solidFill>
                    <a:latin typeface="Times New Roman" pitchFamily="18" charset="0"/>
                  </a:endParaRPr>
                </a:p>
              </p:txBody>
            </p:sp>
          </p:grpSp>
          <p:grpSp>
            <p:nvGrpSpPr>
              <p:cNvPr id="16397" name="Group 22"/>
              <p:cNvGrpSpPr>
                <a:grpSpLocks/>
              </p:cNvGrpSpPr>
              <p:nvPr/>
            </p:nvGrpSpPr>
            <p:grpSpPr bwMode="auto">
              <a:xfrm>
                <a:off x="0" y="1048"/>
                <a:ext cx="1205" cy="461"/>
                <a:chOff x="0" y="1048"/>
                <a:chExt cx="1205" cy="461"/>
              </a:xfrm>
            </p:grpSpPr>
            <p:sp>
              <p:nvSpPr>
                <p:cNvPr id="16467" name="Rectangle 23"/>
                <p:cNvSpPr>
                  <a:spLocks noChangeArrowheads="1"/>
                </p:cNvSpPr>
                <p:nvPr/>
              </p:nvSpPr>
              <p:spPr bwMode="auto">
                <a:xfrm>
                  <a:off x="43" y="1048"/>
                  <a:ext cx="1119" cy="461"/>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Age of onset</a:t>
                  </a:r>
                </a:p>
                <a:p>
                  <a:pPr algn="ctr" eaLnBrk="1" hangingPunct="1"/>
                  <a:endParaRPr lang="en-US" sz="2000" b="1" dirty="0">
                    <a:solidFill>
                      <a:schemeClr val="tx1">
                        <a:lumMod val="95000"/>
                        <a:lumOff val="5000"/>
                      </a:schemeClr>
                    </a:solidFill>
                    <a:cs typeface="Times New Roman" pitchFamily="18" charset="0"/>
                  </a:endParaRPr>
                </a:p>
              </p:txBody>
            </p:sp>
            <p:sp>
              <p:nvSpPr>
                <p:cNvPr id="16468" name="Rectangle 24"/>
                <p:cNvSpPr>
                  <a:spLocks noChangeArrowheads="1"/>
                </p:cNvSpPr>
                <p:nvPr/>
              </p:nvSpPr>
              <p:spPr bwMode="auto">
                <a:xfrm>
                  <a:off x="0"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8" name="Group 25"/>
              <p:cNvGrpSpPr>
                <a:grpSpLocks/>
              </p:cNvGrpSpPr>
              <p:nvPr/>
            </p:nvGrpSpPr>
            <p:grpSpPr bwMode="auto">
              <a:xfrm>
                <a:off x="1205" y="1048"/>
                <a:ext cx="1205" cy="461"/>
                <a:chOff x="1205" y="1048"/>
                <a:chExt cx="1205" cy="461"/>
              </a:xfrm>
            </p:grpSpPr>
            <p:sp>
              <p:nvSpPr>
                <p:cNvPr id="16465" name="Rectangle 26"/>
                <p:cNvSpPr>
                  <a:spLocks noChangeArrowheads="1"/>
                </p:cNvSpPr>
                <p:nvPr/>
              </p:nvSpPr>
              <p:spPr bwMode="auto">
                <a:xfrm>
                  <a:off x="1248" y="1048"/>
                  <a:ext cx="1119" cy="46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Usually &lt; 30 yr + some adults</a:t>
                  </a:r>
                </a:p>
                <a:p>
                  <a:pPr algn="ctr"/>
                  <a:endParaRPr lang="en-US" sz="1600" b="1" dirty="0">
                    <a:solidFill>
                      <a:schemeClr val="bg1"/>
                    </a:solidFill>
                    <a:cs typeface="Times New Roman" pitchFamily="18" charset="0"/>
                  </a:endParaRPr>
                </a:p>
              </p:txBody>
            </p:sp>
            <p:sp>
              <p:nvSpPr>
                <p:cNvPr id="16466" name="Rectangle 27"/>
                <p:cNvSpPr>
                  <a:spLocks noChangeArrowheads="1"/>
                </p:cNvSpPr>
                <p:nvPr/>
              </p:nvSpPr>
              <p:spPr bwMode="auto">
                <a:xfrm>
                  <a:off x="1205"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399" name="Group 28"/>
              <p:cNvGrpSpPr>
                <a:grpSpLocks/>
              </p:cNvGrpSpPr>
              <p:nvPr/>
            </p:nvGrpSpPr>
            <p:grpSpPr bwMode="auto">
              <a:xfrm>
                <a:off x="2410" y="1048"/>
                <a:ext cx="1205" cy="461"/>
                <a:chOff x="2410" y="1048"/>
                <a:chExt cx="1205" cy="461"/>
              </a:xfrm>
            </p:grpSpPr>
            <p:sp>
              <p:nvSpPr>
                <p:cNvPr id="16463" name="Rectangle 29"/>
                <p:cNvSpPr>
                  <a:spLocks noChangeArrowheads="1"/>
                </p:cNvSpPr>
                <p:nvPr/>
              </p:nvSpPr>
              <p:spPr bwMode="auto">
                <a:xfrm>
                  <a:off x="2453" y="1048"/>
                  <a:ext cx="1119" cy="46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Usually &gt; 40 + some obese children</a:t>
                  </a:r>
                </a:p>
                <a:p>
                  <a:pPr algn="ctr" eaLnBrk="1" hangingPunct="1"/>
                  <a:endParaRPr lang="en-US" sz="1600" b="1" dirty="0">
                    <a:solidFill>
                      <a:schemeClr val="tx1">
                        <a:lumMod val="85000"/>
                        <a:lumOff val="15000"/>
                      </a:schemeClr>
                    </a:solidFill>
                    <a:cs typeface="Times New Roman" pitchFamily="18" charset="0"/>
                  </a:endParaRPr>
                </a:p>
              </p:txBody>
            </p:sp>
            <p:sp>
              <p:nvSpPr>
                <p:cNvPr id="16464" name="Rectangle 30"/>
                <p:cNvSpPr>
                  <a:spLocks noChangeArrowheads="1"/>
                </p:cNvSpPr>
                <p:nvPr/>
              </p:nvSpPr>
              <p:spPr bwMode="auto">
                <a:xfrm>
                  <a:off x="2410" y="1048"/>
                  <a:ext cx="1205"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0" name="Group 31"/>
              <p:cNvGrpSpPr>
                <a:grpSpLocks/>
              </p:cNvGrpSpPr>
              <p:nvPr/>
            </p:nvGrpSpPr>
            <p:grpSpPr bwMode="auto">
              <a:xfrm>
                <a:off x="0" y="1509"/>
                <a:ext cx="1205" cy="702"/>
                <a:chOff x="0" y="1509"/>
                <a:chExt cx="1205" cy="702"/>
              </a:xfrm>
            </p:grpSpPr>
            <p:sp>
              <p:nvSpPr>
                <p:cNvPr id="16461" name="Rectangle 32"/>
                <p:cNvSpPr>
                  <a:spLocks noChangeArrowheads="1"/>
                </p:cNvSpPr>
                <p:nvPr/>
              </p:nvSpPr>
              <p:spPr bwMode="auto">
                <a:xfrm>
                  <a:off x="43" y="1509"/>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Pancreatic function</a:t>
                  </a:r>
                </a:p>
                <a:p>
                  <a:pPr algn="ctr" eaLnBrk="1" hangingPunct="1"/>
                  <a:endParaRPr lang="en-US" sz="2000" b="1" dirty="0">
                    <a:solidFill>
                      <a:schemeClr val="tx1">
                        <a:lumMod val="95000"/>
                        <a:lumOff val="5000"/>
                      </a:schemeClr>
                    </a:solidFill>
                    <a:cs typeface="Times New Roman" pitchFamily="18" charset="0"/>
                  </a:endParaRPr>
                </a:p>
              </p:txBody>
            </p:sp>
            <p:sp>
              <p:nvSpPr>
                <p:cNvPr id="16462" name="Rectangle 33"/>
                <p:cNvSpPr>
                  <a:spLocks noChangeArrowheads="1"/>
                </p:cNvSpPr>
                <p:nvPr/>
              </p:nvSpPr>
              <p:spPr bwMode="auto">
                <a:xfrm>
                  <a:off x="0"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1" name="Group 34"/>
              <p:cNvGrpSpPr>
                <a:grpSpLocks/>
              </p:cNvGrpSpPr>
              <p:nvPr/>
            </p:nvGrpSpPr>
            <p:grpSpPr bwMode="auto">
              <a:xfrm>
                <a:off x="1205" y="1509"/>
                <a:ext cx="1205" cy="702"/>
                <a:chOff x="1205" y="1509"/>
                <a:chExt cx="1205" cy="702"/>
              </a:xfrm>
            </p:grpSpPr>
            <p:sp>
              <p:nvSpPr>
                <p:cNvPr id="16459" name="Rectangle 35"/>
                <p:cNvSpPr>
                  <a:spLocks noChangeArrowheads="1"/>
                </p:cNvSpPr>
                <p:nvPr/>
              </p:nvSpPr>
              <p:spPr bwMode="auto">
                <a:xfrm>
                  <a:off x="1248" y="1509"/>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Usually none</a:t>
                  </a:r>
                </a:p>
                <a:p>
                  <a:pPr algn="ctr"/>
                  <a:endParaRPr lang="en-US" sz="1600" b="1" dirty="0">
                    <a:solidFill>
                      <a:schemeClr val="bg1"/>
                    </a:solidFill>
                    <a:cs typeface="Times New Roman" pitchFamily="18" charset="0"/>
                  </a:endParaRPr>
                </a:p>
              </p:txBody>
            </p:sp>
            <p:sp>
              <p:nvSpPr>
                <p:cNvPr id="16460" name="Rectangle 36"/>
                <p:cNvSpPr>
                  <a:spLocks noChangeArrowheads="1"/>
                </p:cNvSpPr>
                <p:nvPr/>
              </p:nvSpPr>
              <p:spPr bwMode="auto">
                <a:xfrm>
                  <a:off x="1205"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2" name="Group 37"/>
              <p:cNvGrpSpPr>
                <a:grpSpLocks/>
              </p:cNvGrpSpPr>
              <p:nvPr/>
            </p:nvGrpSpPr>
            <p:grpSpPr bwMode="auto">
              <a:xfrm>
                <a:off x="2410" y="1509"/>
                <a:ext cx="1205" cy="702"/>
                <a:chOff x="2410" y="1509"/>
                <a:chExt cx="1205" cy="702"/>
              </a:xfrm>
            </p:grpSpPr>
            <p:sp>
              <p:nvSpPr>
                <p:cNvPr id="16457" name="Rectangle 38"/>
                <p:cNvSpPr>
                  <a:spLocks noChangeArrowheads="1"/>
                </p:cNvSpPr>
                <p:nvPr/>
              </p:nvSpPr>
              <p:spPr bwMode="auto">
                <a:xfrm>
                  <a:off x="2453" y="1509"/>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Insulin is low, normal or high </a:t>
                  </a:r>
                </a:p>
                <a:p>
                  <a:pPr algn="ctr" eaLnBrk="1" hangingPunct="1"/>
                  <a:endParaRPr lang="en-US" sz="1600" b="1" dirty="0">
                    <a:solidFill>
                      <a:schemeClr val="accent6">
                        <a:lumMod val="20000"/>
                        <a:lumOff val="80000"/>
                      </a:schemeClr>
                    </a:solidFill>
                    <a:cs typeface="Times New Roman" pitchFamily="18" charset="0"/>
                  </a:endParaRPr>
                </a:p>
              </p:txBody>
            </p:sp>
            <p:sp>
              <p:nvSpPr>
                <p:cNvPr id="16458" name="Rectangle 39"/>
                <p:cNvSpPr>
                  <a:spLocks noChangeArrowheads="1"/>
                </p:cNvSpPr>
                <p:nvPr/>
              </p:nvSpPr>
              <p:spPr bwMode="auto">
                <a:xfrm>
                  <a:off x="2410" y="1509"/>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3" name="Group 40"/>
              <p:cNvGrpSpPr>
                <a:grpSpLocks/>
              </p:cNvGrpSpPr>
              <p:nvPr/>
            </p:nvGrpSpPr>
            <p:grpSpPr bwMode="auto">
              <a:xfrm>
                <a:off x="0" y="2211"/>
                <a:ext cx="1205" cy="702"/>
                <a:chOff x="0" y="2211"/>
                <a:chExt cx="1205" cy="702"/>
              </a:xfrm>
            </p:grpSpPr>
            <p:sp>
              <p:nvSpPr>
                <p:cNvPr id="16455" name="Rectangle 41"/>
                <p:cNvSpPr>
                  <a:spLocks noChangeArrowheads="1"/>
                </p:cNvSpPr>
                <p:nvPr/>
              </p:nvSpPr>
              <p:spPr bwMode="auto">
                <a:xfrm>
                  <a:off x="43" y="2211"/>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Pathogenesis</a:t>
                  </a:r>
                </a:p>
                <a:p>
                  <a:pPr algn="ctr"/>
                  <a:endParaRPr lang="en-US" sz="2400" b="1" dirty="0">
                    <a:solidFill>
                      <a:schemeClr val="tx1">
                        <a:lumMod val="95000"/>
                        <a:lumOff val="5000"/>
                      </a:schemeClr>
                    </a:solidFill>
                    <a:latin typeface="Arial" pitchFamily="34" charset="0"/>
                    <a:cs typeface="Arial" pitchFamily="34" charset="0"/>
                  </a:endParaRPr>
                </a:p>
              </p:txBody>
            </p:sp>
            <p:sp>
              <p:nvSpPr>
                <p:cNvPr id="16456" name="Rectangle 42"/>
                <p:cNvSpPr>
                  <a:spLocks noChangeArrowheads="1"/>
                </p:cNvSpPr>
                <p:nvPr/>
              </p:nvSpPr>
              <p:spPr bwMode="auto">
                <a:xfrm>
                  <a:off x="0"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4" name="Group 43"/>
              <p:cNvGrpSpPr>
                <a:grpSpLocks/>
              </p:cNvGrpSpPr>
              <p:nvPr/>
            </p:nvGrpSpPr>
            <p:grpSpPr bwMode="auto">
              <a:xfrm>
                <a:off x="1205" y="2211"/>
                <a:ext cx="1205" cy="702"/>
                <a:chOff x="1205" y="2211"/>
                <a:chExt cx="1205" cy="702"/>
              </a:xfrm>
            </p:grpSpPr>
            <p:sp>
              <p:nvSpPr>
                <p:cNvPr id="16453" name="Rectangle 44"/>
                <p:cNvSpPr>
                  <a:spLocks noChangeArrowheads="1"/>
                </p:cNvSpPr>
                <p:nvPr/>
              </p:nvSpPr>
              <p:spPr bwMode="auto">
                <a:xfrm>
                  <a:off x="1248" y="2211"/>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Autoimmune process</a:t>
                  </a:r>
                </a:p>
                <a:p>
                  <a:pPr algn="ctr"/>
                  <a:endParaRPr lang="en-US" sz="1600" b="1" dirty="0">
                    <a:solidFill>
                      <a:schemeClr val="bg1"/>
                    </a:solidFill>
                    <a:cs typeface="Times New Roman" pitchFamily="18" charset="0"/>
                  </a:endParaRPr>
                </a:p>
              </p:txBody>
            </p:sp>
            <p:sp>
              <p:nvSpPr>
                <p:cNvPr id="16454" name="Rectangle 45"/>
                <p:cNvSpPr>
                  <a:spLocks noChangeArrowheads="1"/>
                </p:cNvSpPr>
                <p:nvPr/>
              </p:nvSpPr>
              <p:spPr bwMode="auto">
                <a:xfrm>
                  <a:off x="1205"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5" name="Group 46"/>
              <p:cNvGrpSpPr>
                <a:grpSpLocks/>
              </p:cNvGrpSpPr>
              <p:nvPr/>
            </p:nvGrpSpPr>
            <p:grpSpPr bwMode="auto">
              <a:xfrm>
                <a:off x="2410" y="2211"/>
                <a:ext cx="1205" cy="702"/>
                <a:chOff x="2410" y="2211"/>
                <a:chExt cx="1205" cy="702"/>
              </a:xfrm>
            </p:grpSpPr>
            <p:sp>
              <p:nvSpPr>
                <p:cNvPr id="16451" name="Rectangle 47"/>
                <p:cNvSpPr>
                  <a:spLocks noChangeArrowheads="1"/>
                </p:cNvSpPr>
                <p:nvPr/>
              </p:nvSpPr>
              <p:spPr bwMode="auto">
                <a:xfrm>
                  <a:off x="2453" y="2211"/>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Defect in insulin secretion, tissue resistance to insulin, </a:t>
                  </a:r>
                  <a:endParaRPr lang="en-US" sz="1600" b="1" dirty="0">
                    <a:solidFill>
                      <a:schemeClr val="tx1">
                        <a:lumMod val="85000"/>
                        <a:lumOff val="15000"/>
                      </a:schemeClr>
                    </a:solidFill>
                    <a:cs typeface="Times New Roman" pitchFamily="18" charset="0"/>
                  </a:endParaRPr>
                </a:p>
              </p:txBody>
            </p:sp>
            <p:sp>
              <p:nvSpPr>
                <p:cNvPr id="16452" name="Rectangle 48"/>
                <p:cNvSpPr>
                  <a:spLocks noChangeArrowheads="1"/>
                </p:cNvSpPr>
                <p:nvPr/>
              </p:nvSpPr>
              <p:spPr bwMode="auto">
                <a:xfrm>
                  <a:off x="2410" y="2211"/>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6" name="Group 49"/>
              <p:cNvGrpSpPr>
                <a:grpSpLocks/>
              </p:cNvGrpSpPr>
              <p:nvPr/>
            </p:nvGrpSpPr>
            <p:grpSpPr bwMode="auto">
              <a:xfrm>
                <a:off x="0" y="2913"/>
                <a:ext cx="1205" cy="702"/>
                <a:chOff x="0" y="2913"/>
                <a:chExt cx="1205" cy="702"/>
              </a:xfrm>
            </p:grpSpPr>
            <p:sp>
              <p:nvSpPr>
                <p:cNvPr id="16449" name="Rectangle 50"/>
                <p:cNvSpPr>
                  <a:spLocks noChangeArrowheads="1"/>
                </p:cNvSpPr>
                <p:nvPr/>
              </p:nvSpPr>
              <p:spPr bwMode="auto">
                <a:xfrm>
                  <a:off x="43" y="2913"/>
                  <a:ext cx="1119" cy="70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Family history</a:t>
                  </a:r>
                </a:p>
                <a:p>
                  <a:pPr algn="ctr"/>
                  <a:endParaRPr lang="en-US" sz="2000" b="1" dirty="0">
                    <a:solidFill>
                      <a:schemeClr val="tx1">
                        <a:lumMod val="95000"/>
                        <a:lumOff val="5000"/>
                      </a:schemeClr>
                    </a:solidFill>
                    <a:cs typeface="Times New Roman" pitchFamily="18" charset="0"/>
                  </a:endParaRPr>
                </a:p>
              </p:txBody>
            </p:sp>
            <p:sp>
              <p:nvSpPr>
                <p:cNvPr id="16450" name="Rectangle 51"/>
                <p:cNvSpPr>
                  <a:spLocks noChangeArrowheads="1"/>
                </p:cNvSpPr>
                <p:nvPr/>
              </p:nvSpPr>
              <p:spPr bwMode="auto">
                <a:xfrm>
                  <a:off x="0"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7" name="Group 52"/>
              <p:cNvGrpSpPr>
                <a:grpSpLocks/>
              </p:cNvGrpSpPr>
              <p:nvPr/>
            </p:nvGrpSpPr>
            <p:grpSpPr bwMode="auto">
              <a:xfrm>
                <a:off x="1205" y="2913"/>
                <a:ext cx="1205" cy="702"/>
                <a:chOff x="1205" y="2913"/>
                <a:chExt cx="1205" cy="702"/>
              </a:xfrm>
            </p:grpSpPr>
            <p:sp>
              <p:nvSpPr>
                <p:cNvPr id="16447" name="Rectangle 53"/>
                <p:cNvSpPr>
                  <a:spLocks noChangeArrowheads="1"/>
                </p:cNvSpPr>
                <p:nvPr/>
              </p:nvSpPr>
              <p:spPr bwMode="auto">
                <a:xfrm>
                  <a:off x="1248" y="2913"/>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Generally not strong</a:t>
                  </a:r>
                </a:p>
                <a:p>
                  <a:pPr algn="ctr"/>
                  <a:endParaRPr lang="en-US" sz="1600" b="1" dirty="0">
                    <a:solidFill>
                      <a:schemeClr val="bg1"/>
                    </a:solidFill>
                    <a:cs typeface="Times New Roman" pitchFamily="18" charset="0"/>
                  </a:endParaRPr>
                </a:p>
              </p:txBody>
            </p:sp>
            <p:sp>
              <p:nvSpPr>
                <p:cNvPr id="16448" name="Rectangle 54"/>
                <p:cNvSpPr>
                  <a:spLocks noChangeArrowheads="1"/>
                </p:cNvSpPr>
                <p:nvPr/>
              </p:nvSpPr>
              <p:spPr bwMode="auto">
                <a:xfrm>
                  <a:off x="1205"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8" name="Group 55"/>
              <p:cNvGrpSpPr>
                <a:grpSpLocks/>
              </p:cNvGrpSpPr>
              <p:nvPr/>
            </p:nvGrpSpPr>
            <p:grpSpPr bwMode="auto">
              <a:xfrm>
                <a:off x="2410" y="2913"/>
                <a:ext cx="1205" cy="702"/>
                <a:chOff x="2410" y="2913"/>
                <a:chExt cx="1205" cy="702"/>
              </a:xfrm>
            </p:grpSpPr>
            <p:sp>
              <p:nvSpPr>
                <p:cNvPr id="16445" name="Rectangle 56"/>
                <p:cNvSpPr>
                  <a:spLocks noChangeArrowheads="1"/>
                </p:cNvSpPr>
                <p:nvPr/>
              </p:nvSpPr>
              <p:spPr bwMode="auto">
                <a:xfrm>
                  <a:off x="2453" y="2913"/>
                  <a:ext cx="1119" cy="70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Strong</a:t>
                  </a:r>
                </a:p>
                <a:p>
                  <a:pPr algn="ctr" eaLnBrk="1" hangingPunct="1"/>
                  <a:endParaRPr lang="en-US" sz="1600" b="1" dirty="0">
                    <a:solidFill>
                      <a:schemeClr val="accent6">
                        <a:lumMod val="20000"/>
                        <a:lumOff val="80000"/>
                      </a:schemeClr>
                    </a:solidFill>
                    <a:cs typeface="Times New Roman" pitchFamily="18" charset="0"/>
                  </a:endParaRPr>
                </a:p>
              </p:txBody>
            </p:sp>
            <p:sp>
              <p:nvSpPr>
                <p:cNvPr id="16446" name="Rectangle 57"/>
                <p:cNvSpPr>
                  <a:spLocks noChangeArrowheads="1"/>
                </p:cNvSpPr>
                <p:nvPr/>
              </p:nvSpPr>
              <p:spPr bwMode="auto">
                <a:xfrm>
                  <a:off x="2410" y="2913"/>
                  <a:ext cx="1205" cy="70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09" name="Group 58"/>
              <p:cNvGrpSpPr>
                <a:grpSpLocks/>
              </p:cNvGrpSpPr>
              <p:nvPr/>
            </p:nvGrpSpPr>
            <p:grpSpPr bwMode="auto">
              <a:xfrm>
                <a:off x="0" y="3615"/>
                <a:ext cx="1205" cy="576"/>
                <a:chOff x="0" y="3615"/>
                <a:chExt cx="1205" cy="576"/>
              </a:xfrm>
            </p:grpSpPr>
            <p:sp>
              <p:nvSpPr>
                <p:cNvPr id="16443" name="Rectangle 59"/>
                <p:cNvSpPr>
                  <a:spLocks noChangeArrowheads="1"/>
                </p:cNvSpPr>
                <p:nvPr/>
              </p:nvSpPr>
              <p:spPr bwMode="auto">
                <a:xfrm>
                  <a:off x="43" y="3615"/>
                  <a:ext cx="1119" cy="57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Obesity</a:t>
                  </a:r>
                </a:p>
                <a:p>
                  <a:pPr algn="ctr" eaLnBrk="1" hangingPunct="1"/>
                  <a:endParaRPr lang="en-US" sz="2000" b="1" dirty="0">
                    <a:solidFill>
                      <a:schemeClr val="tx1">
                        <a:lumMod val="95000"/>
                        <a:lumOff val="5000"/>
                      </a:schemeClr>
                    </a:solidFill>
                    <a:cs typeface="Times New Roman" pitchFamily="18" charset="0"/>
                  </a:endParaRPr>
                </a:p>
              </p:txBody>
            </p:sp>
            <p:sp>
              <p:nvSpPr>
                <p:cNvPr id="16444" name="Rectangle 60"/>
                <p:cNvSpPr>
                  <a:spLocks noChangeArrowheads="1"/>
                </p:cNvSpPr>
                <p:nvPr/>
              </p:nvSpPr>
              <p:spPr bwMode="auto">
                <a:xfrm>
                  <a:off x="0"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0" name="Group 61"/>
              <p:cNvGrpSpPr>
                <a:grpSpLocks/>
              </p:cNvGrpSpPr>
              <p:nvPr/>
            </p:nvGrpSpPr>
            <p:grpSpPr bwMode="auto">
              <a:xfrm>
                <a:off x="1205" y="3615"/>
                <a:ext cx="1205" cy="576"/>
                <a:chOff x="1205" y="3615"/>
                <a:chExt cx="1205" cy="576"/>
              </a:xfrm>
            </p:grpSpPr>
            <p:sp>
              <p:nvSpPr>
                <p:cNvPr id="16441" name="Rectangle 62"/>
                <p:cNvSpPr>
                  <a:spLocks noChangeArrowheads="1"/>
                </p:cNvSpPr>
                <p:nvPr/>
              </p:nvSpPr>
              <p:spPr bwMode="auto">
                <a:xfrm>
                  <a:off x="1248" y="3615"/>
                  <a:ext cx="1119" cy="57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Uncommon</a:t>
                  </a:r>
                </a:p>
                <a:p>
                  <a:pPr algn="ctr"/>
                  <a:endParaRPr lang="en-US" sz="1600" b="1" dirty="0">
                    <a:solidFill>
                      <a:schemeClr val="bg1"/>
                    </a:solidFill>
                    <a:cs typeface="Times New Roman" pitchFamily="18" charset="0"/>
                  </a:endParaRPr>
                </a:p>
              </p:txBody>
            </p:sp>
            <p:sp>
              <p:nvSpPr>
                <p:cNvPr id="16442" name="Rectangle 63"/>
                <p:cNvSpPr>
                  <a:spLocks noChangeArrowheads="1"/>
                </p:cNvSpPr>
                <p:nvPr/>
              </p:nvSpPr>
              <p:spPr bwMode="auto">
                <a:xfrm>
                  <a:off x="1205"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1" name="Group 64"/>
              <p:cNvGrpSpPr>
                <a:grpSpLocks/>
              </p:cNvGrpSpPr>
              <p:nvPr/>
            </p:nvGrpSpPr>
            <p:grpSpPr bwMode="auto">
              <a:xfrm>
                <a:off x="2410" y="3615"/>
                <a:ext cx="1205" cy="576"/>
                <a:chOff x="2410" y="3615"/>
                <a:chExt cx="1205" cy="576"/>
              </a:xfrm>
            </p:grpSpPr>
            <p:sp>
              <p:nvSpPr>
                <p:cNvPr id="16439" name="Rectangle 65"/>
                <p:cNvSpPr>
                  <a:spLocks noChangeArrowheads="1"/>
                </p:cNvSpPr>
                <p:nvPr/>
              </p:nvSpPr>
              <p:spPr bwMode="auto">
                <a:xfrm>
                  <a:off x="2453" y="3615"/>
                  <a:ext cx="1119" cy="57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latin typeface="Times New Roman" pitchFamily="18" charset="0"/>
                      <a:cs typeface="Times New Roman" pitchFamily="18" charset="0"/>
                    </a:rPr>
                    <a:t>Common</a:t>
                  </a:r>
                </a:p>
                <a:p>
                  <a:pPr algn="ctr" eaLnBrk="1" hangingPunct="1"/>
                  <a:endParaRPr lang="en-US" sz="1600" b="1" dirty="0">
                    <a:solidFill>
                      <a:schemeClr val="accent6">
                        <a:lumMod val="20000"/>
                        <a:lumOff val="80000"/>
                      </a:schemeClr>
                    </a:solidFill>
                    <a:latin typeface="Times New Roman" pitchFamily="18" charset="0"/>
                    <a:cs typeface="Times New Roman" pitchFamily="18" charset="0"/>
                  </a:endParaRPr>
                </a:p>
              </p:txBody>
            </p:sp>
            <p:sp>
              <p:nvSpPr>
                <p:cNvPr id="16440" name="Rectangle 66"/>
                <p:cNvSpPr>
                  <a:spLocks noChangeArrowheads="1"/>
                </p:cNvSpPr>
                <p:nvPr/>
              </p:nvSpPr>
              <p:spPr bwMode="auto">
                <a:xfrm>
                  <a:off x="2410" y="3615"/>
                  <a:ext cx="1205" cy="57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2" name="Group 67"/>
              <p:cNvGrpSpPr>
                <a:grpSpLocks/>
              </p:cNvGrpSpPr>
              <p:nvPr/>
            </p:nvGrpSpPr>
            <p:grpSpPr bwMode="auto">
              <a:xfrm>
                <a:off x="0" y="4191"/>
                <a:ext cx="1205" cy="346"/>
                <a:chOff x="0" y="4191"/>
                <a:chExt cx="1205" cy="346"/>
              </a:xfrm>
            </p:grpSpPr>
            <p:sp>
              <p:nvSpPr>
                <p:cNvPr id="16437" name="Rectangle 68"/>
                <p:cNvSpPr>
                  <a:spLocks noChangeArrowheads="1"/>
                </p:cNvSpPr>
                <p:nvPr/>
              </p:nvSpPr>
              <p:spPr bwMode="auto">
                <a:xfrm>
                  <a:off x="43" y="4191"/>
                  <a:ext cx="1119" cy="34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b="1" dirty="0">
                      <a:solidFill>
                        <a:schemeClr val="tx1">
                          <a:lumMod val="95000"/>
                          <a:lumOff val="5000"/>
                        </a:schemeClr>
                      </a:solidFill>
                      <a:cs typeface="Times New Roman" pitchFamily="18" charset="0"/>
                    </a:rPr>
                    <a:t>History of ketoacidosis</a:t>
                  </a:r>
                </a:p>
                <a:p>
                  <a:pPr algn="ctr"/>
                  <a:endParaRPr lang="en-US" b="1" dirty="0">
                    <a:solidFill>
                      <a:schemeClr val="tx1">
                        <a:lumMod val="95000"/>
                        <a:lumOff val="5000"/>
                      </a:schemeClr>
                    </a:solidFill>
                    <a:latin typeface="Arial" pitchFamily="34" charset="0"/>
                    <a:cs typeface="Arial" pitchFamily="34" charset="0"/>
                  </a:endParaRPr>
                </a:p>
              </p:txBody>
            </p:sp>
            <p:sp>
              <p:nvSpPr>
                <p:cNvPr id="16438" name="Rectangle 69"/>
                <p:cNvSpPr>
                  <a:spLocks noChangeArrowheads="1"/>
                </p:cNvSpPr>
                <p:nvPr/>
              </p:nvSpPr>
              <p:spPr bwMode="auto">
                <a:xfrm>
                  <a:off x="0"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3" name="Group 70"/>
              <p:cNvGrpSpPr>
                <a:grpSpLocks/>
              </p:cNvGrpSpPr>
              <p:nvPr/>
            </p:nvGrpSpPr>
            <p:grpSpPr bwMode="auto">
              <a:xfrm>
                <a:off x="1205" y="4191"/>
                <a:ext cx="1205" cy="346"/>
                <a:chOff x="1205" y="4191"/>
                <a:chExt cx="1205" cy="346"/>
              </a:xfrm>
            </p:grpSpPr>
            <p:sp>
              <p:nvSpPr>
                <p:cNvPr id="16435" name="Rectangle 71"/>
                <p:cNvSpPr>
                  <a:spLocks noChangeArrowheads="1"/>
                </p:cNvSpPr>
                <p:nvPr/>
              </p:nvSpPr>
              <p:spPr bwMode="auto">
                <a:xfrm>
                  <a:off x="1248" y="4191"/>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Often present</a:t>
                  </a:r>
                </a:p>
                <a:p>
                  <a:pPr algn="ctr"/>
                  <a:endParaRPr lang="en-US" sz="1600" b="1" dirty="0">
                    <a:solidFill>
                      <a:schemeClr val="bg1"/>
                    </a:solidFill>
                    <a:cs typeface="Times New Roman" pitchFamily="18" charset="0"/>
                  </a:endParaRPr>
                </a:p>
              </p:txBody>
            </p:sp>
            <p:sp>
              <p:nvSpPr>
                <p:cNvPr id="16436" name="Rectangle 72"/>
                <p:cNvSpPr>
                  <a:spLocks noChangeArrowheads="1"/>
                </p:cNvSpPr>
                <p:nvPr/>
              </p:nvSpPr>
              <p:spPr bwMode="auto">
                <a:xfrm>
                  <a:off x="1205"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4" name="Group 73"/>
              <p:cNvGrpSpPr>
                <a:grpSpLocks/>
              </p:cNvGrpSpPr>
              <p:nvPr/>
            </p:nvGrpSpPr>
            <p:grpSpPr bwMode="auto">
              <a:xfrm>
                <a:off x="2410" y="4191"/>
                <a:ext cx="1205" cy="346"/>
                <a:chOff x="2410" y="4191"/>
                <a:chExt cx="1205" cy="346"/>
              </a:xfrm>
            </p:grpSpPr>
            <p:sp>
              <p:nvSpPr>
                <p:cNvPr id="16433" name="Rectangle 74"/>
                <p:cNvSpPr>
                  <a:spLocks noChangeArrowheads="1"/>
                </p:cNvSpPr>
                <p:nvPr/>
              </p:nvSpPr>
              <p:spPr bwMode="auto">
                <a:xfrm>
                  <a:off x="2453" y="4191"/>
                  <a:ext cx="1119" cy="34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Rare except in stress </a:t>
                  </a:r>
                </a:p>
                <a:p>
                  <a:pPr algn="ctr" eaLnBrk="1" hangingPunct="1"/>
                  <a:endParaRPr lang="en-US" sz="1600" b="1" dirty="0">
                    <a:solidFill>
                      <a:schemeClr val="tx1">
                        <a:lumMod val="85000"/>
                        <a:lumOff val="15000"/>
                      </a:schemeClr>
                    </a:solidFill>
                    <a:cs typeface="Times New Roman" pitchFamily="18" charset="0"/>
                  </a:endParaRPr>
                </a:p>
              </p:txBody>
            </p:sp>
            <p:sp>
              <p:nvSpPr>
                <p:cNvPr id="16434" name="Rectangle 75"/>
                <p:cNvSpPr>
                  <a:spLocks noChangeArrowheads="1"/>
                </p:cNvSpPr>
                <p:nvPr/>
              </p:nvSpPr>
              <p:spPr bwMode="auto">
                <a:xfrm>
                  <a:off x="2410" y="4191"/>
                  <a:ext cx="1205"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5" name="Group 76"/>
              <p:cNvGrpSpPr>
                <a:grpSpLocks/>
              </p:cNvGrpSpPr>
              <p:nvPr/>
            </p:nvGrpSpPr>
            <p:grpSpPr bwMode="auto">
              <a:xfrm>
                <a:off x="0" y="4537"/>
                <a:ext cx="1205" cy="691"/>
                <a:chOff x="0" y="4537"/>
                <a:chExt cx="1205" cy="691"/>
              </a:xfrm>
            </p:grpSpPr>
            <p:sp>
              <p:nvSpPr>
                <p:cNvPr id="16431" name="Rectangle 77"/>
                <p:cNvSpPr>
                  <a:spLocks noChangeArrowheads="1"/>
                </p:cNvSpPr>
                <p:nvPr/>
              </p:nvSpPr>
              <p:spPr bwMode="auto">
                <a:xfrm>
                  <a:off x="43" y="4537"/>
                  <a:ext cx="1119" cy="691"/>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dirty="0">
                      <a:solidFill>
                        <a:schemeClr val="tx1">
                          <a:lumMod val="95000"/>
                          <a:lumOff val="5000"/>
                        </a:schemeClr>
                      </a:solidFill>
                      <a:cs typeface="Times New Roman" pitchFamily="18" charset="0"/>
                    </a:rPr>
                    <a:t>Clinical presentation</a:t>
                  </a:r>
                </a:p>
                <a:p>
                  <a:pPr algn="ctr"/>
                  <a:endParaRPr lang="en-US" sz="2400" b="1" dirty="0">
                    <a:solidFill>
                      <a:schemeClr val="tx1">
                        <a:lumMod val="95000"/>
                        <a:lumOff val="5000"/>
                      </a:schemeClr>
                    </a:solidFill>
                    <a:latin typeface="Arial" pitchFamily="34" charset="0"/>
                    <a:cs typeface="Arial" pitchFamily="34" charset="0"/>
                  </a:endParaRPr>
                </a:p>
              </p:txBody>
            </p:sp>
            <p:sp>
              <p:nvSpPr>
                <p:cNvPr id="16432" name="Rectangle 78"/>
                <p:cNvSpPr>
                  <a:spLocks noChangeArrowheads="1"/>
                </p:cNvSpPr>
                <p:nvPr/>
              </p:nvSpPr>
              <p:spPr bwMode="auto">
                <a:xfrm>
                  <a:off x="0"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6" name="Group 79"/>
              <p:cNvGrpSpPr>
                <a:grpSpLocks/>
              </p:cNvGrpSpPr>
              <p:nvPr/>
            </p:nvGrpSpPr>
            <p:grpSpPr bwMode="auto">
              <a:xfrm>
                <a:off x="1205" y="4537"/>
                <a:ext cx="1205" cy="691"/>
                <a:chOff x="1205" y="4537"/>
                <a:chExt cx="1205" cy="691"/>
              </a:xfrm>
            </p:grpSpPr>
            <p:sp>
              <p:nvSpPr>
                <p:cNvPr id="16429" name="Rectangle 80"/>
                <p:cNvSpPr>
                  <a:spLocks noChangeArrowheads="1"/>
                </p:cNvSpPr>
                <p:nvPr/>
              </p:nvSpPr>
              <p:spPr bwMode="auto">
                <a:xfrm>
                  <a:off x="1248" y="4537"/>
                  <a:ext cx="1119" cy="69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moderate to severe symptoms: 3Ps, fatigue, wt loss and ketoacidosis</a:t>
                  </a:r>
                </a:p>
                <a:p>
                  <a:pPr algn="ctr" eaLnBrk="1" hangingPunct="1"/>
                  <a:endParaRPr lang="en-US" sz="1600" b="1" dirty="0">
                    <a:solidFill>
                      <a:schemeClr val="bg1"/>
                    </a:solidFill>
                    <a:cs typeface="Times New Roman" pitchFamily="18" charset="0"/>
                  </a:endParaRPr>
                </a:p>
              </p:txBody>
            </p:sp>
            <p:sp>
              <p:nvSpPr>
                <p:cNvPr id="16430" name="Rectangle 81"/>
                <p:cNvSpPr>
                  <a:spLocks noChangeArrowheads="1"/>
                </p:cNvSpPr>
                <p:nvPr/>
              </p:nvSpPr>
              <p:spPr bwMode="auto">
                <a:xfrm>
                  <a:off x="1205"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de-DE" sz="1200">
                    <a:solidFill>
                      <a:schemeClr val="accent6">
                        <a:lumMod val="20000"/>
                        <a:lumOff val="80000"/>
                      </a:schemeClr>
                    </a:solidFill>
                    <a:latin typeface="Times New Roman" pitchFamily="18" charset="0"/>
                  </a:endParaRPr>
                </a:p>
              </p:txBody>
            </p:sp>
          </p:grpSp>
          <p:grpSp>
            <p:nvGrpSpPr>
              <p:cNvPr id="16417" name="Group 82"/>
              <p:cNvGrpSpPr>
                <a:grpSpLocks/>
              </p:cNvGrpSpPr>
              <p:nvPr/>
            </p:nvGrpSpPr>
            <p:grpSpPr bwMode="auto">
              <a:xfrm>
                <a:off x="2410" y="4537"/>
                <a:ext cx="1205" cy="691"/>
                <a:chOff x="2410" y="4537"/>
                <a:chExt cx="1205" cy="691"/>
              </a:xfrm>
            </p:grpSpPr>
            <p:sp>
              <p:nvSpPr>
                <p:cNvPr id="16427" name="Rectangle 83"/>
                <p:cNvSpPr>
                  <a:spLocks noChangeArrowheads="1"/>
                </p:cNvSpPr>
                <p:nvPr/>
              </p:nvSpPr>
              <p:spPr bwMode="auto">
                <a:xfrm>
                  <a:off x="2453" y="4537"/>
                  <a:ext cx="1119" cy="691"/>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1600" b="1" dirty="0">
                      <a:solidFill>
                        <a:schemeClr val="bg1"/>
                      </a:solidFill>
                      <a:cs typeface="Times New Roman" pitchFamily="18" charset="0"/>
                    </a:rPr>
                    <a:t>Mild symptoms: Polyuria and fatigue. Diagnosed on routine physical examination</a:t>
                  </a:r>
                </a:p>
                <a:p>
                  <a:pPr algn="ctr"/>
                  <a:endParaRPr lang="en-US" sz="1600" b="1" dirty="0">
                    <a:solidFill>
                      <a:schemeClr val="tx1">
                        <a:lumMod val="85000"/>
                        <a:lumOff val="15000"/>
                      </a:schemeClr>
                    </a:solidFill>
                    <a:cs typeface="Times New Roman" pitchFamily="18" charset="0"/>
                  </a:endParaRPr>
                </a:p>
              </p:txBody>
            </p:sp>
            <p:sp>
              <p:nvSpPr>
                <p:cNvPr id="16428" name="Rectangle 84"/>
                <p:cNvSpPr>
                  <a:spLocks noChangeArrowheads="1"/>
                </p:cNvSpPr>
                <p:nvPr/>
              </p:nvSpPr>
              <p:spPr bwMode="auto">
                <a:xfrm>
                  <a:off x="2410" y="4537"/>
                  <a:ext cx="1205" cy="69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8" name="Group 85"/>
              <p:cNvGrpSpPr>
                <a:grpSpLocks/>
              </p:cNvGrpSpPr>
              <p:nvPr/>
            </p:nvGrpSpPr>
            <p:grpSpPr bwMode="auto">
              <a:xfrm>
                <a:off x="0" y="5228"/>
                <a:ext cx="1205" cy="817"/>
                <a:chOff x="0" y="5228"/>
                <a:chExt cx="1205" cy="817"/>
              </a:xfrm>
            </p:grpSpPr>
            <p:sp>
              <p:nvSpPr>
                <p:cNvPr id="16425" name="Rectangle 86"/>
                <p:cNvSpPr>
                  <a:spLocks noChangeArrowheads="1"/>
                </p:cNvSpPr>
                <p:nvPr/>
              </p:nvSpPr>
              <p:spPr bwMode="auto">
                <a:xfrm>
                  <a:off x="43" y="5228"/>
                  <a:ext cx="1119" cy="817"/>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sz="2000" b="1">
                      <a:solidFill>
                        <a:schemeClr val="tx1">
                          <a:lumMod val="95000"/>
                          <a:lumOff val="5000"/>
                        </a:schemeClr>
                      </a:solidFill>
                      <a:cs typeface="Times New Roman" pitchFamily="18" charset="0"/>
                    </a:rPr>
                    <a:t>Treatment</a:t>
                  </a:r>
                </a:p>
                <a:p>
                  <a:pPr algn="ctr"/>
                  <a:endParaRPr lang="en-US" sz="2000" b="1">
                    <a:solidFill>
                      <a:schemeClr val="tx1">
                        <a:lumMod val="95000"/>
                        <a:lumOff val="5000"/>
                      </a:schemeClr>
                    </a:solidFill>
                    <a:cs typeface="Times New Roman" pitchFamily="18" charset="0"/>
                  </a:endParaRPr>
                </a:p>
              </p:txBody>
            </p:sp>
            <p:sp>
              <p:nvSpPr>
                <p:cNvPr id="16426" name="Rectangle 87"/>
                <p:cNvSpPr>
                  <a:spLocks noChangeArrowheads="1"/>
                </p:cNvSpPr>
                <p:nvPr/>
              </p:nvSpPr>
              <p:spPr bwMode="auto">
                <a:xfrm>
                  <a:off x="0"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19" name="Group 88"/>
              <p:cNvGrpSpPr>
                <a:grpSpLocks/>
              </p:cNvGrpSpPr>
              <p:nvPr/>
            </p:nvGrpSpPr>
            <p:grpSpPr bwMode="auto">
              <a:xfrm>
                <a:off x="1205" y="5228"/>
                <a:ext cx="1205" cy="817"/>
                <a:chOff x="1205" y="5228"/>
                <a:chExt cx="1205" cy="817"/>
              </a:xfrm>
            </p:grpSpPr>
            <p:sp>
              <p:nvSpPr>
                <p:cNvPr id="16423" name="Rectangle 89"/>
                <p:cNvSpPr>
                  <a:spLocks noChangeArrowheads="1"/>
                </p:cNvSpPr>
                <p:nvPr/>
              </p:nvSpPr>
              <p:spPr bwMode="auto">
                <a:xfrm>
                  <a:off x="1248" y="5228"/>
                  <a:ext cx="1119" cy="81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b="1" dirty="0" smtClean="0">
                      <a:solidFill>
                        <a:schemeClr val="bg1"/>
                      </a:solidFill>
                      <a:cs typeface="Times New Roman" pitchFamily="18" charset="0"/>
                    </a:rPr>
                    <a:t>Insulin</a:t>
                  </a:r>
                  <a:endParaRPr lang="en-US" b="1" dirty="0">
                    <a:solidFill>
                      <a:schemeClr val="bg1"/>
                    </a:solidFill>
                    <a:cs typeface="Times New Roman" pitchFamily="18" charset="0"/>
                  </a:endParaRPr>
                </a:p>
                <a:p>
                  <a:pPr algn="ctr"/>
                  <a:endParaRPr lang="en-US" b="1" dirty="0">
                    <a:solidFill>
                      <a:schemeClr val="bg1"/>
                    </a:solidFill>
                    <a:cs typeface="Times New Roman" pitchFamily="18" charset="0"/>
                  </a:endParaRPr>
                </a:p>
              </p:txBody>
            </p:sp>
            <p:sp>
              <p:nvSpPr>
                <p:cNvPr id="16424" name="Rectangle 90"/>
                <p:cNvSpPr>
                  <a:spLocks noChangeArrowheads="1"/>
                </p:cNvSpPr>
                <p:nvPr/>
              </p:nvSpPr>
              <p:spPr bwMode="auto">
                <a:xfrm>
                  <a:off x="1205"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nvGrpSpPr>
              <p:cNvPr id="16420" name="Group 91"/>
              <p:cNvGrpSpPr>
                <a:grpSpLocks/>
              </p:cNvGrpSpPr>
              <p:nvPr/>
            </p:nvGrpSpPr>
            <p:grpSpPr bwMode="auto">
              <a:xfrm>
                <a:off x="2410" y="5228"/>
                <a:ext cx="1205" cy="817"/>
                <a:chOff x="2410" y="5228"/>
                <a:chExt cx="1205" cy="817"/>
              </a:xfrm>
            </p:grpSpPr>
            <p:sp>
              <p:nvSpPr>
                <p:cNvPr id="16421" name="Rectangle 92"/>
                <p:cNvSpPr>
                  <a:spLocks noChangeArrowheads="1"/>
                </p:cNvSpPr>
                <p:nvPr/>
              </p:nvSpPr>
              <p:spPr bwMode="auto">
                <a:xfrm>
                  <a:off x="2453" y="5228"/>
                  <a:ext cx="1119" cy="817"/>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0"/>
                <a:lstStyle/>
                <a:p>
                  <a:pPr algn="ctr" eaLnBrk="1" hangingPunct="1"/>
                  <a:r>
                    <a:rPr lang="en-US" sz="1600" b="1" dirty="0">
                      <a:solidFill>
                        <a:schemeClr val="bg1"/>
                      </a:solidFill>
                      <a:cs typeface="Times New Roman" pitchFamily="18" charset="0"/>
                    </a:rPr>
                    <a:t>Diet ,Exercise</a:t>
                  </a:r>
                </a:p>
                <a:p>
                  <a:pPr algn="ctr" eaLnBrk="1" hangingPunct="1"/>
                  <a:r>
                    <a:rPr lang="en-US" sz="1600" b="1" dirty="0">
                      <a:solidFill>
                        <a:schemeClr val="bg1"/>
                      </a:solidFill>
                      <a:cs typeface="Times New Roman" pitchFamily="18" charset="0"/>
                    </a:rPr>
                    <a:t>Oral antidiabetics,Insulin</a:t>
                  </a:r>
                </a:p>
                <a:p>
                  <a:pPr algn="ctr" eaLnBrk="1" hangingPunct="1"/>
                  <a:endParaRPr lang="en-US" sz="1400" b="1" dirty="0">
                    <a:solidFill>
                      <a:schemeClr val="tx1">
                        <a:lumMod val="85000"/>
                        <a:lumOff val="15000"/>
                      </a:schemeClr>
                    </a:solidFill>
                    <a:cs typeface="Arial" pitchFamily="34" charset="0"/>
                  </a:endParaRPr>
                </a:p>
              </p:txBody>
            </p:sp>
            <p:sp>
              <p:nvSpPr>
                <p:cNvPr id="16422" name="Rectangle 93"/>
                <p:cNvSpPr>
                  <a:spLocks noChangeArrowheads="1"/>
                </p:cNvSpPr>
                <p:nvPr/>
              </p:nvSpPr>
              <p:spPr bwMode="auto">
                <a:xfrm>
                  <a:off x="2410" y="5228"/>
                  <a:ext cx="1205" cy="81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grpSp>
        <p:sp>
          <p:nvSpPr>
            <p:cNvPr id="16390" name="Rectangle 94"/>
            <p:cNvSpPr>
              <a:spLocks noChangeArrowheads="1"/>
            </p:cNvSpPr>
            <p:nvPr/>
          </p:nvSpPr>
          <p:spPr bwMode="auto">
            <a:xfrm>
              <a:off x="-3" y="-3"/>
              <a:ext cx="3621" cy="6051"/>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ar-SA">
                <a:solidFill>
                  <a:schemeClr val="accent6">
                    <a:lumMod val="20000"/>
                    <a:lumOff val="80000"/>
                  </a:schemeClr>
                </a:solidFill>
              </a:endParaRPr>
            </a:p>
          </p:txBody>
        </p:sp>
      </p:grpSp>
      <p:sp>
        <p:nvSpPr>
          <p:cNvPr id="16388" name="Rectangle 95"/>
          <p:cNvSpPr>
            <a:spLocks noChangeArrowheads="1"/>
          </p:cNvSpPr>
          <p:nvPr/>
        </p:nvSpPr>
        <p:spPr bwMode="auto">
          <a:xfrm>
            <a:off x="3175" y="7958138"/>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400" b="0">
                <a:solidFill>
                  <a:schemeClr val="accent6">
                    <a:lumMod val="20000"/>
                    <a:lumOff val="80000"/>
                  </a:schemeClr>
                </a:solidFill>
                <a:latin typeface="Arial" pitchFamily="34" charset="0"/>
                <a:cs typeface="Times New Roman" pitchFamily="18" charset="0"/>
              </a:rPr>
              <a:t> </a:t>
            </a:r>
          </a:p>
          <a:p>
            <a:pPr algn="ctr"/>
            <a:endParaRPr lang="en-US" sz="1400" b="0">
              <a:solidFill>
                <a:schemeClr val="accent6">
                  <a:lumMod val="20000"/>
                  <a:lumOff val="80000"/>
                </a:schemeClr>
              </a:solidFill>
              <a:latin typeface="Arial" pitchFamily="34" charset="0"/>
              <a:cs typeface="Arial" pitchFamily="34" charset="0"/>
            </a:endParaRPr>
          </a:p>
        </p:txBody>
      </p:sp>
    </p:spTree>
    <p:extLst>
      <p:ext uri="{BB962C8B-B14F-4D97-AF65-F5344CB8AC3E}">
        <p14:creationId xmlns:p14="http://schemas.microsoft.com/office/powerpoint/2010/main" val="37203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INVESTIGATIONS</a:t>
            </a:r>
            <a:endParaRPr lang="ar-SA" dirty="0"/>
          </a:p>
        </p:txBody>
      </p:sp>
      <p:sp>
        <p:nvSpPr>
          <p:cNvPr id="3" name="عنصر نائب للمحتوى 2"/>
          <p:cNvSpPr>
            <a:spLocks noGrp="1"/>
          </p:cNvSpPr>
          <p:nvPr>
            <p:ph idx="1"/>
          </p:nvPr>
        </p:nvSpPr>
        <p:spPr/>
        <p:txBody>
          <a:bodyPr>
            <a:normAutofit/>
          </a:bodyPr>
          <a:lstStyle/>
          <a:p>
            <a:pPr algn="l" rtl="0"/>
            <a:r>
              <a:rPr lang="en-US" dirty="0">
                <a:solidFill>
                  <a:srgbClr val="FF0000"/>
                </a:solidFill>
              </a:rPr>
              <a:t>Urine </a:t>
            </a:r>
            <a:r>
              <a:rPr lang="en-US" dirty="0" smtClean="0">
                <a:solidFill>
                  <a:srgbClr val="FF0000"/>
                </a:solidFill>
              </a:rPr>
              <a:t>testing</a:t>
            </a:r>
          </a:p>
          <a:p>
            <a:pPr algn="l" rtl="0">
              <a:buFont typeface="Wingdings" pitchFamily="2" charset="2"/>
              <a:buChar char="ü"/>
            </a:pPr>
            <a:r>
              <a:rPr lang="en-US" b="1" dirty="0" smtClean="0"/>
              <a:t>Glucose</a:t>
            </a:r>
          </a:p>
          <a:p>
            <a:pPr algn="l" rtl="0">
              <a:buFont typeface="Wingdings" pitchFamily="2" charset="2"/>
              <a:buChar char="ü"/>
            </a:pPr>
            <a:r>
              <a:rPr lang="en-US" b="1" dirty="0" smtClean="0"/>
              <a:t>Ketones</a:t>
            </a:r>
          </a:p>
          <a:p>
            <a:pPr algn="l" rtl="0">
              <a:buFont typeface="Wingdings" pitchFamily="2" charset="2"/>
              <a:buChar char="ü"/>
            </a:pPr>
            <a:r>
              <a:rPr lang="en-US" b="1" dirty="0"/>
              <a:t>Protein</a:t>
            </a:r>
            <a:endParaRPr lang="en-US" dirty="0" smtClean="0"/>
          </a:p>
          <a:p>
            <a:pPr algn="l" rtl="0"/>
            <a:r>
              <a:rPr lang="en-US" dirty="0">
                <a:solidFill>
                  <a:srgbClr val="FF0000"/>
                </a:solidFill>
              </a:rPr>
              <a:t>Blood </a:t>
            </a:r>
            <a:r>
              <a:rPr lang="en-US" dirty="0" smtClean="0">
                <a:solidFill>
                  <a:srgbClr val="FF0000"/>
                </a:solidFill>
              </a:rPr>
              <a:t>testing</a:t>
            </a:r>
          </a:p>
          <a:p>
            <a:pPr algn="l" rtl="0">
              <a:buFont typeface="Wingdings" pitchFamily="2" charset="2"/>
              <a:buChar char="ü"/>
            </a:pPr>
            <a:r>
              <a:rPr lang="en-US" b="1" dirty="0"/>
              <a:t>Glucose</a:t>
            </a:r>
          </a:p>
          <a:p>
            <a:pPr algn="l" rtl="0">
              <a:buFont typeface="Wingdings" pitchFamily="2" charset="2"/>
              <a:buChar char="ü"/>
            </a:pPr>
            <a:r>
              <a:rPr lang="en-US" b="1" dirty="0" smtClean="0"/>
              <a:t>Ketones</a:t>
            </a:r>
            <a:endParaRPr lang="en-US" dirty="0" smtClean="0"/>
          </a:p>
          <a:p>
            <a:pPr algn="l" rtl="0">
              <a:buFont typeface="Wingdings" pitchFamily="2" charset="2"/>
              <a:buChar char="ü"/>
            </a:pPr>
            <a:r>
              <a:rPr lang="en-US" b="1" dirty="0"/>
              <a:t>Glycated haemoglobin</a:t>
            </a:r>
            <a:endParaRPr lang="ar-SA" dirty="0"/>
          </a:p>
        </p:txBody>
      </p:sp>
    </p:spTree>
    <p:extLst>
      <p:ext uri="{BB962C8B-B14F-4D97-AF65-F5344CB8AC3E}">
        <p14:creationId xmlns:p14="http://schemas.microsoft.com/office/powerpoint/2010/main" val="20889058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a:t>Urine </a:t>
            </a:r>
            <a:r>
              <a:rPr lang="en-US" dirty="0" smtClean="0"/>
              <a:t>testing Glucose</a:t>
            </a:r>
            <a:r>
              <a:rPr lang="en-US" dirty="0"/>
              <a:t/>
            </a:r>
            <a:br>
              <a:rPr lang="en-US"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a:t>Testing </a:t>
            </a:r>
            <a:r>
              <a:rPr lang="en-US" dirty="0" smtClean="0"/>
              <a:t> </a:t>
            </a:r>
            <a:r>
              <a:rPr lang="en-US" dirty="0"/>
              <a:t>urine for glucose with dipsticks is </a:t>
            </a:r>
            <a:r>
              <a:rPr lang="en-US" dirty="0" smtClean="0"/>
              <a:t> common screening </a:t>
            </a:r>
            <a:r>
              <a:rPr lang="en-US" dirty="0"/>
              <a:t>procedure for detecting </a:t>
            </a:r>
            <a:r>
              <a:rPr lang="en-US" dirty="0" smtClean="0"/>
              <a:t>diabetes</a:t>
            </a:r>
          </a:p>
          <a:p>
            <a:pPr algn="l" rtl="0"/>
            <a:r>
              <a:rPr lang="en-US" dirty="0" smtClean="0"/>
              <a:t> </a:t>
            </a:r>
            <a:r>
              <a:rPr lang="en-US" dirty="0"/>
              <a:t>disadvantage of urinary </a:t>
            </a:r>
            <a:r>
              <a:rPr lang="en-US" dirty="0" smtClean="0"/>
              <a:t>glucose measurement </a:t>
            </a:r>
            <a:r>
              <a:rPr lang="en-US" dirty="0"/>
              <a:t>is </a:t>
            </a:r>
            <a:r>
              <a:rPr lang="en-US" dirty="0" smtClean="0"/>
              <a:t> </a:t>
            </a:r>
            <a:r>
              <a:rPr lang="en-US" dirty="0"/>
              <a:t>individual variation in renal </a:t>
            </a:r>
            <a:r>
              <a:rPr lang="en-US" dirty="0" smtClean="0"/>
              <a:t>threshold for glucose</a:t>
            </a:r>
          </a:p>
          <a:p>
            <a:pPr algn="l" rtl="0"/>
            <a:r>
              <a:rPr lang="en-US" dirty="0" smtClean="0"/>
              <a:t> </a:t>
            </a:r>
            <a:r>
              <a:rPr lang="en-US" dirty="0"/>
              <a:t>frequent cause of glycosuria </a:t>
            </a:r>
            <a:r>
              <a:rPr lang="en-US" dirty="0" smtClean="0"/>
              <a:t>is  </a:t>
            </a:r>
            <a:r>
              <a:rPr lang="en-US" dirty="0"/>
              <a:t>low renal threshold, which is common during </a:t>
            </a:r>
            <a:r>
              <a:rPr lang="en-US" dirty="0" smtClean="0"/>
              <a:t>pregnancy and </a:t>
            </a:r>
            <a:r>
              <a:rPr lang="en-US" dirty="0"/>
              <a:t>in young people</a:t>
            </a:r>
            <a:endParaRPr lang="ar-SA" dirty="0"/>
          </a:p>
        </p:txBody>
      </p:sp>
    </p:spTree>
    <p:extLst>
      <p:ext uri="{BB962C8B-B14F-4D97-AF65-F5344CB8AC3E}">
        <p14:creationId xmlns:p14="http://schemas.microsoft.com/office/powerpoint/2010/main" val="13075108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dirty="0"/>
              <a:t>Urine </a:t>
            </a:r>
            <a:r>
              <a:rPr lang="en-US" dirty="0" smtClean="0"/>
              <a:t>testing ketones</a:t>
            </a:r>
            <a:r>
              <a:rPr lang="en-US" dirty="0"/>
              <a:t/>
            </a:r>
            <a:br>
              <a:rPr lang="en-US"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a:t>Ketone bodies can be identified by </a:t>
            </a:r>
            <a:r>
              <a:rPr lang="en-US" dirty="0" smtClean="0"/>
              <a:t>nitroprusside reaction</a:t>
            </a:r>
            <a:r>
              <a:rPr lang="en-US" dirty="0"/>
              <a:t>, which measures acetoacetate, using </a:t>
            </a:r>
            <a:r>
              <a:rPr lang="en-US" dirty="0" smtClean="0"/>
              <a:t> dipsticks</a:t>
            </a:r>
          </a:p>
          <a:p>
            <a:pPr algn="l" rtl="0"/>
            <a:r>
              <a:rPr lang="en-US" dirty="0"/>
              <a:t>Ketonuria </a:t>
            </a:r>
            <a:r>
              <a:rPr lang="en-US" dirty="0" smtClean="0"/>
              <a:t> </a:t>
            </a:r>
            <a:r>
              <a:rPr lang="en-US" dirty="0"/>
              <a:t>found in </a:t>
            </a:r>
            <a:r>
              <a:rPr lang="en-US" dirty="0" smtClean="0"/>
              <a:t>normal people </a:t>
            </a:r>
            <a:r>
              <a:rPr lang="en-US" dirty="0"/>
              <a:t>who </a:t>
            </a:r>
            <a:r>
              <a:rPr lang="en-US" dirty="0" smtClean="0"/>
              <a:t> </a:t>
            </a:r>
            <a:r>
              <a:rPr lang="en-US" dirty="0"/>
              <a:t>been fasting or exercising </a:t>
            </a:r>
            <a:r>
              <a:rPr lang="en-US" dirty="0" smtClean="0"/>
              <a:t>for </a:t>
            </a:r>
            <a:r>
              <a:rPr lang="en-US" dirty="0"/>
              <a:t>long </a:t>
            </a:r>
            <a:r>
              <a:rPr lang="en-US" dirty="0" smtClean="0"/>
              <a:t>periods</a:t>
            </a:r>
          </a:p>
          <a:p>
            <a:pPr algn="l" rtl="0"/>
            <a:r>
              <a:rPr lang="en-US" dirty="0"/>
              <a:t>Ketonuria is therefore not </a:t>
            </a:r>
            <a:r>
              <a:rPr lang="en-US" dirty="0" smtClean="0"/>
              <a:t>pathognomonic of </a:t>
            </a:r>
            <a:r>
              <a:rPr lang="en-US" dirty="0"/>
              <a:t>diabetes but, if associated with glycosuria, </a:t>
            </a:r>
            <a:r>
              <a:rPr lang="en-US" dirty="0" smtClean="0"/>
              <a:t> diagnosis of </a:t>
            </a:r>
            <a:r>
              <a:rPr lang="en-US" dirty="0"/>
              <a:t>diabetes is highly likely</a:t>
            </a:r>
            <a:endParaRPr lang="ar-SA" dirty="0"/>
          </a:p>
        </p:txBody>
      </p:sp>
    </p:spTree>
    <p:extLst>
      <p:ext uri="{BB962C8B-B14F-4D97-AF65-F5344CB8AC3E}">
        <p14:creationId xmlns:p14="http://schemas.microsoft.com/office/powerpoint/2010/main" val="32293150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Urine testing for protien</a:t>
            </a:r>
            <a:r>
              <a:rPr lang="en-US" b="1" dirty="0"/>
              <a:t/>
            </a:r>
            <a:br>
              <a:rPr lang="en-US" b="1" dirty="0"/>
            </a:br>
            <a:endParaRPr lang="ar-SA" dirty="0"/>
          </a:p>
        </p:txBody>
      </p:sp>
      <p:sp>
        <p:nvSpPr>
          <p:cNvPr id="3" name="عنصر نائب للمحتوى 2"/>
          <p:cNvSpPr>
            <a:spLocks noGrp="1"/>
          </p:cNvSpPr>
          <p:nvPr>
            <p:ph idx="1"/>
          </p:nvPr>
        </p:nvSpPr>
        <p:spPr>
          <a:xfrm>
            <a:off x="457200" y="1340768"/>
            <a:ext cx="7283152" cy="5114968"/>
          </a:xfrm>
        </p:spPr>
        <p:txBody>
          <a:bodyPr>
            <a:normAutofit/>
          </a:bodyPr>
          <a:lstStyle/>
          <a:p>
            <a:pPr algn="l" rtl="0"/>
            <a:r>
              <a:rPr lang="en-US" dirty="0" smtClean="0"/>
              <a:t>Standard </a:t>
            </a:r>
            <a:r>
              <a:rPr lang="en-US" dirty="0"/>
              <a:t>dipstick testing for albumin detects </a:t>
            </a:r>
            <a:r>
              <a:rPr lang="en-US" dirty="0" smtClean="0"/>
              <a:t>urinary albumin </a:t>
            </a:r>
            <a:r>
              <a:rPr lang="en-US" dirty="0"/>
              <a:t>at concentrations above 300 </a:t>
            </a:r>
            <a:r>
              <a:rPr lang="en-US" dirty="0" smtClean="0"/>
              <a:t>mg/L</a:t>
            </a:r>
          </a:p>
          <a:p>
            <a:pPr algn="l" rtl="0"/>
            <a:r>
              <a:rPr lang="en-US" dirty="0" smtClean="0"/>
              <a:t>smaller amounts </a:t>
            </a:r>
            <a:r>
              <a:rPr lang="en-US" dirty="0"/>
              <a:t>(microalbuminuria, </a:t>
            </a:r>
            <a:r>
              <a:rPr lang="en-US" dirty="0" smtClean="0"/>
              <a:t> can only </a:t>
            </a:r>
            <a:r>
              <a:rPr lang="en-US" dirty="0"/>
              <a:t>be measured using specific albumin </a:t>
            </a:r>
            <a:r>
              <a:rPr lang="en-US" dirty="0" smtClean="0"/>
              <a:t>dipsticks or </a:t>
            </a:r>
            <a:r>
              <a:rPr lang="en-US" dirty="0"/>
              <a:t>by quantitative biochemical </a:t>
            </a:r>
            <a:r>
              <a:rPr lang="en-US" dirty="0" smtClean="0"/>
              <a:t>laborator measurement</a:t>
            </a:r>
            <a:r>
              <a:rPr lang="en-US" dirty="0"/>
              <a:t>.</a:t>
            </a:r>
          </a:p>
          <a:p>
            <a:pPr algn="l" rtl="0"/>
            <a:r>
              <a:rPr lang="en-US" dirty="0"/>
              <a:t>Microalbuminuria or proteinuria, in </a:t>
            </a:r>
            <a:r>
              <a:rPr lang="en-US" dirty="0" smtClean="0"/>
              <a:t> </a:t>
            </a:r>
            <a:r>
              <a:rPr lang="en-US" dirty="0"/>
              <a:t>absence </a:t>
            </a:r>
            <a:r>
              <a:rPr lang="en-US" dirty="0" smtClean="0"/>
              <a:t>of urinary </a:t>
            </a:r>
            <a:r>
              <a:rPr lang="en-US" dirty="0"/>
              <a:t>tract infection, is </a:t>
            </a:r>
            <a:r>
              <a:rPr lang="en-US" dirty="0" smtClean="0"/>
              <a:t> </a:t>
            </a:r>
            <a:r>
              <a:rPr lang="en-US" dirty="0"/>
              <a:t>important indicator of </a:t>
            </a:r>
            <a:r>
              <a:rPr lang="en-US" dirty="0" smtClean="0"/>
              <a:t>diabetic nephropathy</a:t>
            </a:r>
            <a:endParaRPr lang="ar-SA" dirty="0"/>
          </a:p>
        </p:txBody>
      </p:sp>
    </p:spTree>
    <p:extLst>
      <p:ext uri="{BB962C8B-B14F-4D97-AF65-F5344CB8AC3E}">
        <p14:creationId xmlns:p14="http://schemas.microsoft.com/office/powerpoint/2010/main" val="24400519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epidemiology</a:t>
            </a:r>
            <a:br>
              <a:rPr lang="en-US" dirty="0"/>
            </a:br>
            <a:endParaRPr lang="ar-SA" dirty="0"/>
          </a:p>
        </p:txBody>
      </p:sp>
      <p:sp>
        <p:nvSpPr>
          <p:cNvPr id="3" name="عنصر نائب للمحتوى 2"/>
          <p:cNvSpPr>
            <a:spLocks noGrp="1"/>
          </p:cNvSpPr>
          <p:nvPr>
            <p:ph idx="1"/>
          </p:nvPr>
        </p:nvSpPr>
        <p:spPr/>
        <p:txBody>
          <a:bodyPr/>
          <a:lstStyle/>
          <a:p>
            <a:pPr algn="l" rtl="0"/>
            <a:r>
              <a:rPr lang="en-US" dirty="0"/>
              <a:t>The incidence of diabetes is rising. Globally, it is </a:t>
            </a:r>
            <a:r>
              <a:rPr lang="en-US" dirty="0" smtClean="0"/>
              <a:t>estimated that 425million </a:t>
            </a:r>
            <a:r>
              <a:rPr lang="en-US" dirty="0"/>
              <a:t>people had diabetes in </a:t>
            </a:r>
            <a:r>
              <a:rPr lang="en-US" dirty="0" smtClean="0"/>
              <a:t>2017 (approximately </a:t>
            </a:r>
            <a:r>
              <a:rPr lang="en-US" dirty="0"/>
              <a:t>8.3% of the world population, or 3 </a:t>
            </a:r>
            <a:r>
              <a:rPr lang="en-US" dirty="0" smtClean="0"/>
              <a:t>new cases </a:t>
            </a:r>
            <a:r>
              <a:rPr lang="en-US" dirty="0"/>
              <a:t>every 10 seconds</a:t>
            </a:r>
            <a:r>
              <a:rPr lang="en-US" dirty="0" smtClean="0"/>
              <a:t>)</a:t>
            </a:r>
          </a:p>
          <a:p>
            <a:pPr algn="l" rtl="0"/>
            <a:r>
              <a:rPr lang="en-US" dirty="0" smtClean="0"/>
              <a:t>and </a:t>
            </a:r>
            <a:r>
              <a:rPr lang="en-US" dirty="0"/>
              <a:t>this figure is expected </a:t>
            </a:r>
            <a:r>
              <a:rPr lang="en-US" dirty="0" smtClean="0"/>
              <a:t>to reach 629 </a:t>
            </a:r>
            <a:r>
              <a:rPr lang="en-US" dirty="0"/>
              <a:t>million by </a:t>
            </a:r>
            <a:r>
              <a:rPr lang="en-US" dirty="0" smtClean="0"/>
              <a:t>2045.</a:t>
            </a:r>
            <a:endParaRPr lang="ar-SA" dirty="0"/>
          </a:p>
        </p:txBody>
      </p:sp>
    </p:spTree>
    <p:extLst>
      <p:ext uri="{BB962C8B-B14F-4D97-AF65-F5344CB8AC3E}">
        <p14:creationId xmlns:p14="http://schemas.microsoft.com/office/powerpoint/2010/main" val="28344531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Blood testing for glucose</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dirty="0"/>
              <a:t>When a person has symptoms of diabetes, the </a:t>
            </a:r>
            <a:r>
              <a:rPr lang="en-US" dirty="0" smtClean="0"/>
              <a:t>diagnosis can </a:t>
            </a:r>
            <a:r>
              <a:rPr lang="en-US" dirty="0"/>
              <a:t>be confirmed with either a fasting </a:t>
            </a:r>
            <a:r>
              <a:rPr lang="ar-LY" dirty="0" smtClean="0"/>
              <a:t> </a:t>
            </a:r>
            <a:r>
              <a:rPr lang="en-US" dirty="0"/>
              <a:t>≥ 7.0 mmol/L (126 mg/dL) or a random </a:t>
            </a:r>
            <a:r>
              <a:rPr lang="en-US" dirty="0" smtClean="0"/>
              <a:t>glucose ≥ </a:t>
            </a:r>
            <a:r>
              <a:rPr lang="en-US" dirty="0"/>
              <a:t>11.1 mmol/L (200 mg/dL) </a:t>
            </a:r>
            <a:r>
              <a:rPr lang="en-US" dirty="0" smtClean="0"/>
              <a:t>. </a:t>
            </a:r>
          </a:p>
          <a:p>
            <a:pPr marL="0" indent="0" algn="l" rtl="0">
              <a:buNone/>
            </a:pPr>
            <a:r>
              <a:rPr lang="en-US" dirty="0" smtClean="0"/>
              <a:t>Asymptomatic individuals </a:t>
            </a:r>
            <a:r>
              <a:rPr lang="en-US" dirty="0"/>
              <a:t>should have a second confirmatory test</a:t>
            </a:r>
            <a:r>
              <a:rPr lang="en-US" dirty="0" smtClean="0"/>
              <a:t>.</a:t>
            </a:r>
            <a:endParaRPr lang="en-US" dirty="0"/>
          </a:p>
        </p:txBody>
      </p:sp>
    </p:spTree>
    <p:extLst>
      <p:ext uri="{BB962C8B-B14F-4D97-AF65-F5344CB8AC3E}">
        <p14:creationId xmlns:p14="http://schemas.microsoft.com/office/powerpoint/2010/main" val="18254236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239000" cy="1143000"/>
          </a:xfrm>
        </p:spPr>
        <p:txBody>
          <a:bodyPr/>
          <a:lstStyle/>
          <a:p>
            <a:r>
              <a:rPr lang="en-US" dirty="0" smtClean="0"/>
              <a:t>Measuring ketones in blood</a:t>
            </a:r>
            <a:endParaRPr lang="ar-SA" dirty="0"/>
          </a:p>
        </p:txBody>
      </p:sp>
      <p:sp>
        <p:nvSpPr>
          <p:cNvPr id="3" name="عنصر نائب للمحتوى 2"/>
          <p:cNvSpPr>
            <a:spLocks noGrp="1"/>
          </p:cNvSpPr>
          <p:nvPr>
            <p:ph idx="1"/>
          </p:nvPr>
        </p:nvSpPr>
        <p:spPr>
          <a:xfrm>
            <a:off x="467544" y="1628800"/>
            <a:ext cx="7239000" cy="4846320"/>
          </a:xfrm>
        </p:spPr>
        <p:txBody>
          <a:bodyPr>
            <a:normAutofit/>
          </a:bodyPr>
          <a:lstStyle/>
          <a:p>
            <a:pPr marL="0" indent="0" algn="l" rtl="0">
              <a:buNone/>
            </a:pPr>
            <a:r>
              <a:rPr lang="en-US" dirty="0" smtClean="0"/>
              <a:t>Blood </a:t>
            </a:r>
            <a:r>
              <a:rPr lang="en-US" dirty="0"/>
              <a:t>ketone monitoring is increasingly available.</a:t>
            </a:r>
          </a:p>
          <a:p>
            <a:pPr marL="0" indent="0" algn="l" rtl="0">
              <a:buNone/>
            </a:pPr>
            <a:r>
              <a:rPr lang="en-US" dirty="0" smtClean="0"/>
              <a:t>Whole </a:t>
            </a:r>
            <a:r>
              <a:rPr lang="en-US" dirty="0"/>
              <a:t>blood ketone monitoring detects </a:t>
            </a:r>
            <a:r>
              <a:rPr lang="en-US" dirty="0" smtClean="0"/>
              <a:t>beta-hydroxybutyrate( β-OHB )and </a:t>
            </a:r>
            <a:r>
              <a:rPr lang="en-US" dirty="0"/>
              <a:t>is useful in assisting with insulin adjustment </a:t>
            </a:r>
            <a:r>
              <a:rPr lang="en-US" dirty="0" smtClean="0"/>
              <a:t>during intercurrent </a:t>
            </a:r>
            <a:r>
              <a:rPr lang="en-US" dirty="0"/>
              <a:t>illness or sustained hyperglycaemia </a:t>
            </a:r>
            <a:r>
              <a:rPr lang="en-US" dirty="0" smtClean="0"/>
              <a:t>to prevent </a:t>
            </a:r>
            <a:r>
              <a:rPr lang="en-US" dirty="0"/>
              <a:t>or detect DKA. </a:t>
            </a:r>
            <a:endParaRPr lang="en-US" dirty="0" smtClean="0"/>
          </a:p>
          <a:p>
            <a:pPr marL="0" indent="0" algn="l" rtl="0">
              <a:buNone/>
            </a:pPr>
            <a:r>
              <a:rPr lang="en-US" dirty="0" smtClean="0"/>
              <a:t>Blood </a:t>
            </a:r>
            <a:r>
              <a:rPr lang="en-US" dirty="0"/>
              <a:t>ketone monitoring is </a:t>
            </a:r>
            <a:r>
              <a:rPr lang="en-US" dirty="0" smtClean="0"/>
              <a:t>also useful </a:t>
            </a:r>
            <a:r>
              <a:rPr lang="en-US" dirty="0"/>
              <a:t>in monitoring resolution of DKA in </a:t>
            </a:r>
            <a:r>
              <a:rPr lang="en-US" dirty="0" smtClean="0"/>
              <a:t>hospitalised patients</a:t>
            </a:r>
            <a:endParaRPr lang="ar-SA" dirty="0"/>
          </a:p>
        </p:txBody>
      </p:sp>
    </p:spTree>
    <p:extLst>
      <p:ext uri="{BB962C8B-B14F-4D97-AF65-F5344CB8AC3E}">
        <p14:creationId xmlns:p14="http://schemas.microsoft.com/office/powerpoint/2010/main" val="11152679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7992888" cy="1143000"/>
          </a:xfrm>
        </p:spPr>
        <p:txBody>
          <a:bodyPr>
            <a:noAutofit/>
          </a:bodyPr>
          <a:lstStyle/>
          <a:p>
            <a:r>
              <a:rPr lang="en-US" sz="2800" dirty="0"/>
              <a:t>Interpretation of capillary blood ketone</a:t>
            </a:r>
            <a:br>
              <a:rPr lang="en-US" sz="2800" dirty="0"/>
            </a:br>
            <a:r>
              <a:rPr lang="en-US" sz="2800" dirty="0"/>
              <a:t>measurements</a:t>
            </a:r>
            <a:endParaRPr lang="ar-SA" sz="2800"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478679034"/>
              </p:ext>
            </p:extLst>
          </p:nvPr>
        </p:nvGraphicFramePr>
        <p:xfrm>
          <a:off x="467544" y="1600200"/>
          <a:ext cx="7703142" cy="4873947"/>
        </p:xfrm>
        <a:graphic>
          <a:graphicData uri="http://schemas.openxmlformats.org/drawingml/2006/table">
            <a:tbl>
              <a:tblPr rtl="1" firstRow="1" bandRow="1">
                <a:tableStyleId>{5C22544A-7EE6-4342-B048-85BDC9FD1C3A}</a:tableStyleId>
              </a:tblPr>
              <a:tblGrid>
                <a:gridCol w="4988248"/>
                <a:gridCol w="2714894"/>
              </a:tblGrid>
              <a:tr h="913021">
                <a:tc>
                  <a:txBody>
                    <a:bodyPr/>
                    <a:lstStyle/>
                    <a:p>
                      <a:pPr algn="ctr" rtl="1"/>
                      <a:r>
                        <a:rPr lang="en-US" sz="2000" b="1" i="0" u="none" strike="noStrike" kern="1200" baseline="0" dirty="0" smtClean="0">
                          <a:solidFill>
                            <a:schemeClr val="lt1"/>
                          </a:solidFill>
                          <a:latin typeface="+mn-lt"/>
                          <a:ea typeface="+mn-ea"/>
                          <a:cs typeface="+mn-cs"/>
                        </a:rPr>
                        <a:t>Interpretation</a:t>
                      </a:r>
                      <a:endParaRPr lang="ar-SA" sz="2000" dirty="0"/>
                    </a:p>
                  </a:txBody>
                  <a:tcPr/>
                </a:tc>
                <a:tc>
                  <a:txBody>
                    <a:bodyPr/>
                    <a:lstStyle/>
                    <a:p>
                      <a:pPr algn="ctr" rtl="1"/>
                      <a:r>
                        <a:rPr lang="en-US" sz="2000" dirty="0" smtClean="0"/>
                        <a:t>Measurement</a:t>
                      </a:r>
                      <a:endParaRPr lang="ar-SA" sz="2000" dirty="0"/>
                    </a:p>
                  </a:txBody>
                  <a:tcPr/>
                </a:tc>
              </a:tr>
              <a:tr h="771763">
                <a:tc>
                  <a:txBody>
                    <a:bodyPr/>
                    <a:lstStyle/>
                    <a:p>
                      <a:pPr algn="ctr" rtl="1"/>
                      <a:r>
                        <a:rPr lang="en-US" sz="2000" b="0" i="0" u="none" strike="noStrike" kern="1200" baseline="0" dirty="0" smtClean="0">
                          <a:solidFill>
                            <a:schemeClr val="dk1"/>
                          </a:solidFill>
                          <a:latin typeface="+mn-lt"/>
                          <a:ea typeface="+mn-ea"/>
                          <a:cs typeface="+mn-cs"/>
                        </a:rPr>
                        <a:t>Normal; no action required</a:t>
                      </a:r>
                      <a:endParaRPr lang="ar-SA" sz="2000" dirty="0"/>
                    </a:p>
                  </a:txBody>
                  <a:tcPr/>
                </a:tc>
                <a:tc>
                  <a:txBody>
                    <a:bodyPr/>
                    <a:lstStyle/>
                    <a:p>
                      <a:pPr algn="ctr" rtl="1"/>
                      <a:r>
                        <a:rPr lang="en-US" sz="2000" b="1" i="0" u="none" strike="noStrike" kern="1200" baseline="0" dirty="0" smtClean="0">
                          <a:solidFill>
                            <a:schemeClr val="dk1"/>
                          </a:solidFill>
                          <a:latin typeface="+mn-lt"/>
                          <a:ea typeface="+mn-ea"/>
                          <a:cs typeface="+mn-cs"/>
                        </a:rPr>
                        <a:t>&lt; 0.6 mmol/L</a:t>
                      </a:r>
                      <a:endParaRPr lang="ar-SA" sz="2000" dirty="0"/>
                    </a:p>
                  </a:txBody>
                  <a:tcPr/>
                </a:tc>
              </a:tr>
              <a:tr h="864096">
                <a:tc>
                  <a:txBody>
                    <a:bodyPr/>
                    <a:lstStyle/>
                    <a:p>
                      <a:pPr algn="ctr"/>
                      <a:r>
                        <a:rPr lang="en-US" sz="2000" b="0" i="0" u="none" strike="noStrike" kern="1200" baseline="0" dirty="0" smtClean="0">
                          <a:solidFill>
                            <a:schemeClr val="dk1"/>
                          </a:solidFill>
                          <a:latin typeface="+mn-lt"/>
                          <a:ea typeface="+mn-ea"/>
                          <a:cs typeface="+mn-cs"/>
                        </a:rPr>
                        <a:t>Suggests metabolic control may be</a:t>
                      </a:r>
                    </a:p>
                    <a:p>
                      <a:pPr algn="ctr"/>
                      <a:r>
                        <a:rPr lang="en-US" sz="2000" b="0" i="0" u="none" strike="noStrike" kern="1200" baseline="0" dirty="0" smtClean="0">
                          <a:solidFill>
                            <a:schemeClr val="dk1"/>
                          </a:solidFill>
                          <a:latin typeface="+mn-lt"/>
                          <a:ea typeface="+mn-ea"/>
                          <a:cs typeface="+mn-cs"/>
                        </a:rPr>
                        <a:t>deteriorating</a:t>
                      </a:r>
                      <a:endParaRPr lang="ar-SA" sz="2000" dirty="0"/>
                    </a:p>
                  </a:txBody>
                  <a:tcPr/>
                </a:tc>
                <a:tc>
                  <a:txBody>
                    <a:bodyPr/>
                    <a:lstStyle/>
                    <a:p>
                      <a:pPr algn="ctr"/>
                      <a:r>
                        <a:rPr lang="en-US" sz="2000" b="1" i="0" u="none" strike="noStrike" kern="1200" baseline="0" dirty="0" smtClean="0">
                          <a:solidFill>
                            <a:schemeClr val="dk1"/>
                          </a:solidFill>
                          <a:latin typeface="+mn-lt"/>
                          <a:ea typeface="+mn-ea"/>
                          <a:cs typeface="+mn-cs"/>
                        </a:rPr>
                        <a:t>0.6–1.5 mmol/L </a:t>
                      </a:r>
                    </a:p>
                  </a:txBody>
                  <a:tcPr/>
                </a:tc>
              </a:tr>
              <a:tr h="1319227">
                <a:tc>
                  <a:txBody>
                    <a:bodyPr/>
                    <a:lstStyle/>
                    <a:p>
                      <a:pPr algn="ctr"/>
                      <a:r>
                        <a:rPr lang="en-US" sz="2000" b="0" i="0" u="none" strike="noStrike" kern="1200" baseline="0" dirty="0" smtClean="0">
                          <a:solidFill>
                            <a:schemeClr val="dk1"/>
                          </a:solidFill>
                          <a:latin typeface="+mn-lt"/>
                          <a:ea typeface="+mn-ea"/>
                          <a:cs typeface="+mn-cs"/>
                        </a:rPr>
                        <a:t>With high blood glucose (&gt; 180 mg /dl),</a:t>
                      </a:r>
                    </a:p>
                    <a:p>
                      <a:pPr algn="ctr"/>
                      <a:r>
                        <a:rPr lang="en-US" sz="2000" b="0" i="0" u="none" strike="noStrike" kern="1200" baseline="0" dirty="0" smtClean="0">
                          <a:solidFill>
                            <a:schemeClr val="dk1"/>
                          </a:solidFill>
                          <a:latin typeface="+mn-lt"/>
                          <a:ea typeface="+mn-ea"/>
                          <a:cs typeface="+mn-cs"/>
                        </a:rPr>
                        <a:t>there is a high risk of diabetic</a:t>
                      </a:r>
                    </a:p>
                    <a:p>
                      <a:pPr algn="ctr"/>
                      <a:r>
                        <a:rPr lang="en-US" sz="2000" b="0" i="0" u="none" strike="noStrike" kern="1200" baseline="0" dirty="0" smtClean="0">
                          <a:solidFill>
                            <a:schemeClr val="dk1"/>
                          </a:solidFill>
                          <a:latin typeface="+mn-lt"/>
                          <a:ea typeface="+mn-ea"/>
                          <a:cs typeface="+mn-cs"/>
                        </a:rPr>
                        <a:t>ketoacidosis</a:t>
                      </a:r>
                      <a:endParaRPr lang="ar-SA" sz="2000" dirty="0" smtClean="0"/>
                    </a:p>
                  </a:txBody>
                  <a:tcPr/>
                </a:tc>
                <a:tc>
                  <a:txBody>
                    <a:bodyPr/>
                    <a:lstStyle/>
                    <a:p>
                      <a:pPr algn="ctr"/>
                      <a:r>
                        <a:rPr lang="en-US" sz="2000" b="1" i="0" u="none" strike="noStrike" kern="1200" baseline="0" dirty="0" smtClean="0">
                          <a:solidFill>
                            <a:schemeClr val="dk1"/>
                          </a:solidFill>
                          <a:latin typeface="+mn-lt"/>
                          <a:ea typeface="+mn-ea"/>
                          <a:cs typeface="+mn-cs"/>
                        </a:rPr>
                        <a:t>1.5–3.0 mmol/L </a:t>
                      </a:r>
                    </a:p>
                  </a:txBody>
                  <a:tcPr/>
                </a:tc>
              </a:tr>
              <a:tr h="913021">
                <a:tc>
                  <a:txBody>
                    <a:bodyPr/>
                    <a:lstStyle/>
                    <a:p>
                      <a:pPr marL="0" indent="0" algn="ctr">
                        <a:buFont typeface="Wingdings" pitchFamily="2" charset="2"/>
                        <a:buNone/>
                      </a:pPr>
                      <a:r>
                        <a:rPr lang="en-US" sz="2000" b="0" i="0" u="none" strike="noStrike" kern="1200" baseline="0" dirty="0" smtClean="0">
                          <a:solidFill>
                            <a:schemeClr val="dk1"/>
                          </a:solidFill>
                          <a:latin typeface="+mn-lt"/>
                          <a:ea typeface="+mn-ea"/>
                          <a:cs typeface="+mn-cs"/>
                        </a:rPr>
                        <a:t>Severe ketosis; in the presence of high</a:t>
                      </a:r>
                    </a:p>
                    <a:p>
                      <a:pPr algn="ctr"/>
                      <a:r>
                        <a:rPr lang="en-US" sz="2000" b="0" i="0" u="none" strike="noStrike" kern="1200" baseline="0" dirty="0" smtClean="0">
                          <a:solidFill>
                            <a:schemeClr val="dk1"/>
                          </a:solidFill>
                          <a:latin typeface="+mn-lt"/>
                          <a:ea typeface="+mn-ea"/>
                          <a:cs typeface="+mn-cs"/>
                        </a:rPr>
                        <a:t>glucose (&gt; 180 mg /dl) suggests</a:t>
                      </a:r>
                    </a:p>
                    <a:p>
                      <a:pPr algn="ctr"/>
                      <a:r>
                        <a:rPr lang="en-US" sz="2000" b="0" i="0" u="none" strike="noStrike" kern="1200" baseline="0" dirty="0" smtClean="0">
                          <a:solidFill>
                            <a:schemeClr val="dk1"/>
                          </a:solidFill>
                          <a:latin typeface="+mn-lt"/>
                          <a:ea typeface="+mn-ea"/>
                          <a:cs typeface="+mn-cs"/>
                        </a:rPr>
                        <a:t>presence of diabetic ketoacidosis</a:t>
                      </a:r>
                      <a:endParaRPr lang="ar-SA" sz="2000" dirty="0"/>
                    </a:p>
                  </a:txBody>
                  <a:tcPr/>
                </a:tc>
                <a:tc>
                  <a:txBody>
                    <a:bodyPr/>
                    <a:lstStyle/>
                    <a:p>
                      <a:pPr marL="0" indent="0" algn="ctr">
                        <a:buFont typeface="Wingdings" pitchFamily="2" charset="2"/>
                        <a:buNone/>
                      </a:pPr>
                      <a:r>
                        <a:rPr lang="en-US" sz="2000" b="1" i="0" u="none" strike="noStrike" kern="1200" baseline="0" dirty="0" smtClean="0">
                          <a:solidFill>
                            <a:schemeClr val="dk1"/>
                          </a:solidFill>
                          <a:latin typeface="+mn-lt"/>
                          <a:ea typeface="+mn-ea"/>
                          <a:cs typeface="+mn-cs"/>
                        </a:rPr>
                        <a:t>3.0 mmol/L </a:t>
                      </a:r>
                    </a:p>
                  </a:txBody>
                  <a:tcPr/>
                </a:tc>
              </a:tr>
            </a:tbl>
          </a:graphicData>
        </a:graphic>
      </p:graphicFrame>
    </p:spTree>
    <p:extLst>
      <p:ext uri="{BB962C8B-B14F-4D97-AF65-F5344CB8AC3E}">
        <p14:creationId xmlns:p14="http://schemas.microsoft.com/office/powerpoint/2010/main" val="374608180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Glycated haemoglobin</a:t>
            </a:r>
            <a:br>
              <a:rPr lang="en-US" b="1" dirty="0"/>
            </a:br>
            <a:endParaRPr lang="ar-SA" dirty="0"/>
          </a:p>
        </p:txBody>
      </p:sp>
      <p:sp>
        <p:nvSpPr>
          <p:cNvPr id="3" name="عنصر نائب للمحتوى 2"/>
          <p:cNvSpPr>
            <a:spLocks noGrp="1"/>
          </p:cNvSpPr>
          <p:nvPr>
            <p:ph idx="1"/>
          </p:nvPr>
        </p:nvSpPr>
        <p:spPr>
          <a:xfrm>
            <a:off x="251520" y="980728"/>
            <a:ext cx="7848872" cy="5877272"/>
          </a:xfrm>
        </p:spPr>
        <p:txBody>
          <a:bodyPr>
            <a:noAutofit/>
          </a:bodyPr>
          <a:lstStyle/>
          <a:p>
            <a:pPr algn="l" rtl="0"/>
            <a:r>
              <a:rPr lang="en-US" sz="2400" dirty="0" smtClean="0"/>
              <a:t>Glycated </a:t>
            </a:r>
            <a:r>
              <a:rPr lang="en-US" sz="2400" dirty="0"/>
              <a:t>haemoglobin provides </a:t>
            </a:r>
            <a:r>
              <a:rPr lang="en-US" sz="2400" dirty="0" smtClean="0"/>
              <a:t>accurate objective measure </a:t>
            </a:r>
            <a:r>
              <a:rPr lang="en-US" sz="2400" dirty="0"/>
              <a:t>of glycaemic control </a:t>
            </a:r>
            <a:r>
              <a:rPr lang="en-US" sz="2400" dirty="0" smtClean="0"/>
              <a:t> </a:t>
            </a:r>
            <a:r>
              <a:rPr lang="en-US" sz="2400" dirty="0"/>
              <a:t>over  </a:t>
            </a:r>
            <a:r>
              <a:rPr lang="en-US" sz="2400" dirty="0" smtClean="0"/>
              <a:t>period </a:t>
            </a:r>
            <a:r>
              <a:rPr lang="en-US" sz="2400" dirty="0"/>
              <a:t>of weeks to </a:t>
            </a:r>
            <a:r>
              <a:rPr lang="en-US" sz="2400" dirty="0" smtClean="0"/>
              <a:t>months.</a:t>
            </a:r>
          </a:p>
          <a:p>
            <a:pPr algn="l" rtl="0"/>
            <a:r>
              <a:rPr lang="en-US" sz="2400" dirty="0" smtClean="0"/>
              <a:t> In diabetes slow </a:t>
            </a:r>
            <a:r>
              <a:rPr lang="en-US" sz="2400" dirty="0"/>
              <a:t>non-enzymatic covalent </a:t>
            </a:r>
            <a:r>
              <a:rPr lang="en-US" sz="2400" dirty="0" smtClean="0"/>
              <a:t>attachment of </a:t>
            </a:r>
            <a:r>
              <a:rPr lang="en-US" sz="2400" dirty="0"/>
              <a:t>glucose to </a:t>
            </a:r>
            <a:r>
              <a:rPr lang="en-US" sz="2400" dirty="0" smtClean="0"/>
              <a:t>haemoglobin </a:t>
            </a:r>
            <a:r>
              <a:rPr lang="en-US" sz="2400" dirty="0"/>
              <a:t>increases </a:t>
            </a:r>
            <a:r>
              <a:rPr lang="en-US" sz="2400" dirty="0" smtClean="0"/>
              <a:t>amount in  HbA1c </a:t>
            </a:r>
            <a:r>
              <a:rPr lang="en-US" sz="2400" dirty="0"/>
              <a:t>fraction relative to </a:t>
            </a:r>
            <a:r>
              <a:rPr lang="en-US" sz="2400" dirty="0" smtClean="0"/>
              <a:t>nonglycated adult </a:t>
            </a:r>
            <a:r>
              <a:rPr lang="en-US" sz="2400" dirty="0"/>
              <a:t>haemoglobin (HbA0). </a:t>
            </a:r>
            <a:endParaRPr lang="en-US" sz="2400" dirty="0" smtClean="0"/>
          </a:p>
          <a:p>
            <a:pPr algn="l" rtl="0"/>
            <a:r>
              <a:rPr lang="en-US" sz="2400" dirty="0" smtClean="0"/>
              <a:t> formation of HbA1c </a:t>
            </a:r>
            <a:r>
              <a:rPr lang="en-US" sz="2400" dirty="0"/>
              <a:t>is directly proportional to </a:t>
            </a:r>
            <a:r>
              <a:rPr lang="en-US" sz="2400" dirty="0" smtClean="0"/>
              <a:t>blood glucose conc.  </a:t>
            </a:r>
            <a:r>
              <a:rPr lang="en-US" sz="2400" dirty="0"/>
              <a:t>rise of 1% in HbA1c </a:t>
            </a:r>
            <a:r>
              <a:rPr lang="en-US" sz="2400" dirty="0" smtClean="0"/>
              <a:t>corresponds to  increase </a:t>
            </a:r>
            <a:r>
              <a:rPr lang="en-US" sz="2400" dirty="0"/>
              <a:t>of  </a:t>
            </a:r>
            <a:r>
              <a:rPr lang="en-US" sz="2400" dirty="0" smtClean="0"/>
              <a:t>36 mg/dLin </a:t>
            </a:r>
            <a:r>
              <a:rPr lang="en-US" sz="2400" dirty="0"/>
              <a:t>blood glucose. </a:t>
            </a:r>
            <a:endParaRPr lang="en-US" sz="2400" dirty="0" smtClean="0"/>
          </a:p>
          <a:p>
            <a:pPr algn="l" rtl="0"/>
            <a:r>
              <a:rPr lang="en-US" sz="2400" dirty="0" smtClean="0"/>
              <a:t>Various  </a:t>
            </a:r>
            <a:r>
              <a:rPr lang="en-US" sz="2400" dirty="0"/>
              <a:t>methods </a:t>
            </a:r>
            <a:r>
              <a:rPr lang="en-US" sz="2400" dirty="0" smtClean="0"/>
              <a:t> </a:t>
            </a:r>
            <a:r>
              <a:rPr lang="en-US" sz="2400" dirty="0"/>
              <a:t>used to measure </a:t>
            </a:r>
            <a:r>
              <a:rPr lang="en-US" sz="2400" dirty="0" smtClean="0"/>
              <a:t>HbA1c,  </a:t>
            </a:r>
            <a:r>
              <a:rPr lang="en-US" sz="2400" dirty="0"/>
              <a:t>most laboratories </a:t>
            </a:r>
            <a:r>
              <a:rPr lang="en-US" sz="2400" dirty="0" smtClean="0"/>
              <a:t>reporting </a:t>
            </a:r>
            <a:r>
              <a:rPr lang="en-US" sz="2400" dirty="0"/>
              <a:t>HbA1c </a:t>
            </a:r>
            <a:r>
              <a:rPr lang="en-US" sz="2400" dirty="0" smtClean="0"/>
              <a:t>values (as %)</a:t>
            </a:r>
          </a:p>
          <a:p>
            <a:pPr algn="l" rtl="0"/>
            <a:r>
              <a:rPr lang="en-US" sz="2400" dirty="0"/>
              <a:t>HbA1c estimates may </a:t>
            </a:r>
            <a:r>
              <a:rPr lang="en-US" sz="2400" dirty="0" smtClean="0"/>
              <a:t> </a:t>
            </a:r>
            <a:r>
              <a:rPr lang="en-US" sz="2400" dirty="0"/>
              <a:t>diminished </a:t>
            </a:r>
            <a:r>
              <a:rPr lang="en-US" sz="2400" dirty="0" smtClean="0"/>
              <a:t>in anaemia </a:t>
            </a:r>
            <a:r>
              <a:rPr lang="en-US" sz="2400" dirty="0"/>
              <a:t>or during pregnancy, and </a:t>
            </a:r>
            <a:r>
              <a:rPr lang="en-US" sz="2400" dirty="0" smtClean="0"/>
              <a:t> </a:t>
            </a:r>
            <a:r>
              <a:rPr lang="en-US" sz="2400" dirty="0"/>
              <a:t>difficult </a:t>
            </a:r>
            <a:r>
              <a:rPr lang="en-US" sz="2400" dirty="0" smtClean="0"/>
              <a:t>to interpret </a:t>
            </a:r>
            <a:r>
              <a:rPr lang="en-US" sz="2400" dirty="0"/>
              <a:t>with </a:t>
            </a:r>
            <a:r>
              <a:rPr lang="en-US" sz="2400" dirty="0" smtClean="0"/>
              <a:t> in uraemia </a:t>
            </a:r>
            <a:r>
              <a:rPr lang="en-US" sz="2400" dirty="0"/>
              <a:t>or  </a:t>
            </a:r>
            <a:r>
              <a:rPr lang="en-US" sz="2400" dirty="0" smtClean="0"/>
              <a:t>haemoglobinopathy</a:t>
            </a:r>
            <a:endParaRPr lang="ar-SA" sz="2400" dirty="0"/>
          </a:p>
        </p:txBody>
      </p:sp>
    </p:spTree>
    <p:extLst>
      <p:ext uri="{BB962C8B-B14F-4D97-AF65-F5344CB8AC3E}">
        <p14:creationId xmlns:p14="http://schemas.microsoft.com/office/powerpoint/2010/main" val="14949373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435280" cy="1143000"/>
          </a:xfrm>
        </p:spPr>
        <p:txBody>
          <a:bodyPr>
            <a:normAutofit fontScale="90000"/>
          </a:bodyPr>
          <a:lstStyle/>
          <a:p>
            <a:pPr rtl="0"/>
            <a:r>
              <a:rPr lang="en-US" b="1" dirty="0"/>
              <a:t>The diagnostic criteria</a:t>
            </a:r>
            <a:br>
              <a:rPr lang="en-US" b="1" dirty="0"/>
            </a:br>
            <a:r>
              <a:rPr lang="pt-BR" b="1" dirty="0"/>
              <a:t>for diabetes</a:t>
            </a:r>
            <a:endParaRPr lang="ar-SA" b="1" dirty="0"/>
          </a:p>
        </p:txBody>
      </p:sp>
      <p:sp>
        <p:nvSpPr>
          <p:cNvPr id="3" name="عنصر نائب للمحتوى 2"/>
          <p:cNvSpPr>
            <a:spLocks noGrp="1"/>
          </p:cNvSpPr>
          <p:nvPr>
            <p:ph idx="1"/>
          </p:nvPr>
        </p:nvSpPr>
        <p:spPr/>
        <p:txBody>
          <a:bodyPr>
            <a:noAutofit/>
          </a:bodyPr>
          <a:lstStyle/>
          <a:p>
            <a:pPr algn="l" rtl="0"/>
            <a:r>
              <a:rPr lang="pt-BR" sz="4000" dirty="0" smtClean="0"/>
              <a:t> </a:t>
            </a:r>
            <a:r>
              <a:rPr lang="pt-BR" sz="4000" dirty="0"/>
              <a:t>fasting plasma glucose ≥ 7.0 </a:t>
            </a:r>
            <a:r>
              <a:rPr lang="pt-BR" sz="4000" dirty="0" smtClean="0"/>
              <a:t>mmol/L </a:t>
            </a:r>
            <a:r>
              <a:rPr lang="en-US" sz="4000" dirty="0" smtClean="0"/>
              <a:t>(126 </a:t>
            </a:r>
            <a:r>
              <a:rPr lang="en-US" sz="4000" dirty="0"/>
              <a:t>mg/dL) </a:t>
            </a:r>
            <a:endParaRPr lang="en-US" sz="4000" dirty="0" smtClean="0"/>
          </a:p>
          <a:p>
            <a:pPr algn="l" rtl="0"/>
            <a:r>
              <a:rPr lang="en-US" sz="4000" dirty="0" smtClean="0"/>
              <a:t>or </a:t>
            </a:r>
            <a:r>
              <a:rPr lang="en-US" sz="4000" dirty="0"/>
              <a:t>glucose 2 hours after an oral </a:t>
            </a:r>
            <a:r>
              <a:rPr lang="en-US" sz="4000" dirty="0" smtClean="0"/>
              <a:t>glucose challenge </a:t>
            </a:r>
            <a:r>
              <a:rPr lang="en-US" sz="4000" dirty="0"/>
              <a:t>≥ 11.1 mmol/L (200 mg/dL</a:t>
            </a:r>
            <a:r>
              <a:rPr lang="en-US" sz="4000" dirty="0" smtClean="0"/>
              <a:t>)</a:t>
            </a:r>
            <a:endParaRPr lang="en-US" sz="4000" dirty="0"/>
          </a:p>
          <a:p>
            <a:pPr algn="l" rtl="0"/>
            <a:r>
              <a:rPr lang="en-US" sz="4000" dirty="0" smtClean="0"/>
              <a:t>HbA1c ≥ 6.4%</a:t>
            </a:r>
            <a:endParaRPr lang="ar-SA" sz="4000" dirty="0"/>
          </a:p>
        </p:txBody>
      </p:sp>
    </p:spTree>
    <p:extLst>
      <p:ext uri="{BB962C8B-B14F-4D97-AF65-F5344CB8AC3E}">
        <p14:creationId xmlns:p14="http://schemas.microsoft.com/office/powerpoint/2010/main" val="35755687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Pre-diabetes</a:t>
            </a:r>
            <a:endParaRPr lang="ar-SA" dirty="0"/>
          </a:p>
        </p:txBody>
      </p:sp>
      <p:sp>
        <p:nvSpPr>
          <p:cNvPr id="3" name="عنصر نائب للمحتوى 2"/>
          <p:cNvSpPr>
            <a:spLocks noGrp="1"/>
          </p:cNvSpPr>
          <p:nvPr>
            <p:ph idx="1"/>
          </p:nvPr>
        </p:nvSpPr>
        <p:spPr/>
        <p:txBody>
          <a:bodyPr/>
          <a:lstStyle/>
          <a:p>
            <a:pPr algn="l" rtl="0"/>
            <a:r>
              <a:rPr lang="en-US" dirty="0"/>
              <a:t>Impaired fasting glucose = fasting plasma glucose ≥ </a:t>
            </a:r>
            <a:r>
              <a:rPr lang="en-US" dirty="0" smtClean="0"/>
              <a:t>6.0 (108 </a:t>
            </a:r>
            <a:r>
              <a:rPr lang="en-US" dirty="0"/>
              <a:t>mg/dL) and &lt; 7.0 mmol/L (126 mg/dL)</a:t>
            </a:r>
          </a:p>
          <a:p>
            <a:pPr algn="l" rtl="0"/>
            <a:r>
              <a:rPr lang="en-US" dirty="0"/>
              <a:t>• Impaired glucose tolerance = fasting plasma </a:t>
            </a:r>
            <a:r>
              <a:rPr lang="en-US" dirty="0" smtClean="0"/>
              <a:t>glucose &lt; </a:t>
            </a:r>
            <a:r>
              <a:rPr lang="en-US" dirty="0"/>
              <a:t>7.0 mmol/L (126 mg/dL) </a:t>
            </a:r>
            <a:r>
              <a:rPr lang="en-US" b="1" dirty="0"/>
              <a:t>and </a:t>
            </a:r>
            <a:r>
              <a:rPr lang="en-US" dirty="0"/>
              <a:t>2-hr glucose after 75 g </a:t>
            </a:r>
            <a:r>
              <a:rPr lang="en-US" dirty="0" smtClean="0"/>
              <a:t>oral glucose </a:t>
            </a:r>
            <a:r>
              <a:rPr lang="en-US" dirty="0"/>
              <a:t>drink 7.8–11.1 mmol/L (140–200 mg/dL)</a:t>
            </a:r>
            <a:endParaRPr lang="ar-SA" dirty="0"/>
          </a:p>
        </p:txBody>
      </p:sp>
    </p:spTree>
    <p:extLst>
      <p:ext uri="{BB962C8B-B14F-4D97-AF65-F5344CB8AC3E}">
        <p14:creationId xmlns:p14="http://schemas.microsoft.com/office/powerpoint/2010/main" val="7987293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oral glucose</a:t>
            </a:r>
            <a:br>
              <a:rPr lang="en-US" dirty="0"/>
            </a:br>
            <a:r>
              <a:rPr lang="en-US" dirty="0"/>
              <a:t>tolerance test (OGTT)</a:t>
            </a:r>
            <a:endParaRPr lang="ar-SA" dirty="0"/>
          </a:p>
        </p:txBody>
      </p:sp>
      <p:sp>
        <p:nvSpPr>
          <p:cNvPr id="3" name="عنصر نائب للمحتوى 2"/>
          <p:cNvSpPr>
            <a:spLocks noGrp="1"/>
          </p:cNvSpPr>
          <p:nvPr>
            <p:ph idx="1"/>
          </p:nvPr>
        </p:nvSpPr>
        <p:spPr/>
        <p:txBody>
          <a:bodyPr>
            <a:normAutofit lnSpcReduction="10000"/>
          </a:bodyPr>
          <a:lstStyle/>
          <a:p>
            <a:pPr marL="0" indent="0" algn="l" rtl="0">
              <a:buNone/>
            </a:pPr>
            <a:r>
              <a:rPr lang="en-US" b="1" dirty="0"/>
              <a:t>Which patients to test</a:t>
            </a:r>
          </a:p>
          <a:p>
            <a:pPr algn="l" rtl="0"/>
            <a:r>
              <a:rPr lang="it-IT" dirty="0" smtClean="0"/>
              <a:t> </a:t>
            </a:r>
            <a:r>
              <a:rPr lang="it-IT" dirty="0"/>
              <a:t>Fasting plasma glucose 6.1–7.0 mmol/L (110–126 mg/dL)</a:t>
            </a:r>
          </a:p>
          <a:p>
            <a:pPr algn="l" rtl="0"/>
            <a:r>
              <a:rPr lang="en-US" dirty="0" smtClean="0"/>
              <a:t> </a:t>
            </a:r>
            <a:r>
              <a:rPr lang="en-US" dirty="0"/>
              <a:t>Uncertainty </a:t>
            </a:r>
            <a:r>
              <a:rPr lang="en-US" dirty="0" smtClean="0"/>
              <a:t>about diagnosis </a:t>
            </a:r>
            <a:r>
              <a:rPr lang="en-US" dirty="0"/>
              <a:t>of </a:t>
            </a:r>
            <a:r>
              <a:rPr lang="en-US" dirty="0" smtClean="0"/>
              <a:t>diabetes</a:t>
            </a:r>
          </a:p>
          <a:p>
            <a:pPr algn="l" rtl="0"/>
            <a:r>
              <a:rPr lang="en-US" dirty="0" smtClean="0"/>
              <a:t>For diagnsis of GDM</a:t>
            </a:r>
          </a:p>
          <a:p>
            <a:pPr marL="0" indent="0" algn="l" rtl="0">
              <a:buNone/>
            </a:pPr>
            <a:r>
              <a:rPr lang="en-US" b="1" dirty="0"/>
              <a:t>Preparation before the test</a:t>
            </a:r>
          </a:p>
          <a:p>
            <a:pPr algn="l" rtl="0"/>
            <a:r>
              <a:rPr lang="en-US" dirty="0" smtClean="0"/>
              <a:t>Unrestricted </a:t>
            </a:r>
            <a:r>
              <a:rPr lang="en-US" dirty="0"/>
              <a:t>carbohydrate diet for 3 days</a:t>
            </a:r>
          </a:p>
          <a:p>
            <a:pPr algn="l" rtl="0"/>
            <a:r>
              <a:rPr lang="en-US" dirty="0" smtClean="0"/>
              <a:t> </a:t>
            </a:r>
            <a:r>
              <a:rPr lang="en-US" dirty="0"/>
              <a:t>Fasted overnight for at least 8 hrs</a:t>
            </a:r>
          </a:p>
          <a:p>
            <a:pPr algn="l" rtl="0"/>
            <a:r>
              <a:rPr lang="en-US" dirty="0" smtClean="0"/>
              <a:t>Rest </a:t>
            </a:r>
            <a:r>
              <a:rPr lang="en-US" dirty="0"/>
              <a:t>for 30 mins</a:t>
            </a:r>
          </a:p>
          <a:p>
            <a:pPr algn="l" rtl="0"/>
            <a:r>
              <a:rPr lang="en-US" dirty="0" smtClean="0"/>
              <a:t>Remain </a:t>
            </a:r>
            <a:r>
              <a:rPr lang="en-US" dirty="0"/>
              <a:t>seated for the duration of the test, with no smoking</a:t>
            </a:r>
            <a:endParaRPr lang="ar-SA" dirty="0"/>
          </a:p>
        </p:txBody>
      </p:sp>
    </p:spTree>
    <p:extLst>
      <p:ext uri="{BB962C8B-B14F-4D97-AF65-F5344CB8AC3E}">
        <p14:creationId xmlns:p14="http://schemas.microsoft.com/office/powerpoint/2010/main" val="5818601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oral glucose</a:t>
            </a:r>
            <a:br>
              <a:rPr lang="en-US" dirty="0"/>
            </a:br>
            <a:r>
              <a:rPr lang="en-US" dirty="0"/>
              <a:t>tolerance test (OGTT)</a:t>
            </a:r>
            <a:endParaRPr lang="ar-SA" dirty="0"/>
          </a:p>
        </p:txBody>
      </p:sp>
      <p:sp>
        <p:nvSpPr>
          <p:cNvPr id="3" name="عنصر نائب للمحتوى 2"/>
          <p:cNvSpPr>
            <a:spLocks noGrp="1"/>
          </p:cNvSpPr>
          <p:nvPr>
            <p:ph idx="1"/>
          </p:nvPr>
        </p:nvSpPr>
        <p:spPr/>
        <p:txBody>
          <a:bodyPr/>
          <a:lstStyle/>
          <a:p>
            <a:pPr marL="0" indent="0" algn="l" rtl="0">
              <a:buNone/>
            </a:pPr>
            <a:r>
              <a:rPr lang="en-US" b="1" dirty="0"/>
              <a:t>Sampling</a:t>
            </a:r>
          </a:p>
          <a:p>
            <a:pPr algn="l" rtl="0"/>
            <a:r>
              <a:rPr lang="en-US" dirty="0"/>
              <a:t>• Measure plasma glucose before and 2 hrs after a 75 g </a:t>
            </a:r>
            <a:r>
              <a:rPr lang="en-US" dirty="0" smtClean="0"/>
              <a:t>oralglucose drink</a:t>
            </a:r>
          </a:p>
          <a:p>
            <a:pPr algn="l" rtl="0"/>
            <a:r>
              <a:rPr lang="en-US" b="1" dirty="0"/>
              <a:t>Interpretation (venous plasma </a:t>
            </a:r>
            <a:r>
              <a:rPr lang="en-US" b="1" dirty="0" smtClean="0"/>
              <a:t>glucose)</a:t>
            </a:r>
            <a:endParaRPr lang="en-US" dirty="0" smtClean="0"/>
          </a:p>
          <a:p>
            <a:pPr algn="l" rtl="0"/>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44532228"/>
              </p:ext>
            </p:extLst>
          </p:nvPr>
        </p:nvGraphicFramePr>
        <p:xfrm>
          <a:off x="1115616" y="3501008"/>
          <a:ext cx="6096000" cy="2736304"/>
        </p:xfrm>
        <a:graphic>
          <a:graphicData uri="http://schemas.openxmlformats.org/drawingml/2006/table">
            <a:tbl>
              <a:tblPr rtl="1" firstRow="1" bandRow="1">
                <a:tableStyleId>{5C22544A-7EE6-4342-B048-85BDC9FD1C3A}</a:tableStyleId>
              </a:tblPr>
              <a:tblGrid>
                <a:gridCol w="2032000"/>
                <a:gridCol w="2032000"/>
                <a:gridCol w="2032000"/>
              </a:tblGrid>
              <a:tr h="684076">
                <a:tc>
                  <a:txBody>
                    <a:bodyPr/>
                    <a:lstStyle/>
                    <a:p>
                      <a:pPr algn="ctr"/>
                      <a:r>
                        <a:rPr kumimoji="0" lang="en-US" sz="1800" b="1" i="0" u="none" strike="noStrike" kern="1200" baseline="0" dirty="0" smtClean="0">
                          <a:solidFill>
                            <a:schemeClr val="lt1"/>
                          </a:solidFill>
                          <a:latin typeface="+mn-lt"/>
                          <a:ea typeface="+mn-ea"/>
                          <a:cs typeface="+mn-cs"/>
                        </a:rPr>
                        <a:t>2 hrs after</a:t>
                      </a:r>
                    </a:p>
                    <a:p>
                      <a:pPr algn="ctr"/>
                      <a:r>
                        <a:rPr kumimoji="0" lang="en-US" sz="1800" b="1" i="0" u="none" strike="noStrike" kern="1200" baseline="0" dirty="0" smtClean="0">
                          <a:solidFill>
                            <a:schemeClr val="lt1"/>
                          </a:solidFill>
                          <a:latin typeface="+mn-lt"/>
                          <a:ea typeface="+mn-ea"/>
                          <a:cs typeface="+mn-cs"/>
                        </a:rPr>
                        <a:t>glucose load</a:t>
                      </a:r>
                      <a:endParaRPr lang="ar-SA" dirty="0"/>
                    </a:p>
                  </a:txBody>
                  <a:tcPr/>
                </a:tc>
                <a:tc>
                  <a:txBody>
                    <a:bodyPr/>
                    <a:lstStyle/>
                    <a:p>
                      <a:pPr algn="ctr" rtl="0"/>
                      <a:r>
                        <a:rPr lang="en-US" dirty="0" smtClean="0"/>
                        <a:t>Fasting</a:t>
                      </a:r>
                      <a:endParaRPr lang="ar-SA" dirty="0"/>
                    </a:p>
                  </a:txBody>
                  <a:tcPr/>
                </a:tc>
                <a:tc>
                  <a:txBody>
                    <a:bodyPr/>
                    <a:lstStyle/>
                    <a:p>
                      <a:pPr rtl="1"/>
                      <a:endParaRPr lang="ar-SA"/>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&lt; 7.8 mmol/L</a:t>
                      </a:r>
                    </a:p>
                    <a:p>
                      <a:pPr algn="ctr"/>
                      <a:r>
                        <a:rPr kumimoji="0" lang="en-US" sz="1800" b="0" i="0" u="none" strike="noStrike" kern="1200" baseline="0" dirty="0" smtClean="0">
                          <a:solidFill>
                            <a:schemeClr val="dk1"/>
                          </a:solidFill>
                          <a:latin typeface="+mn-lt"/>
                          <a:ea typeface="+mn-ea"/>
                          <a:cs typeface="+mn-cs"/>
                        </a:rPr>
                        <a:t>(&lt; 140 mg/dL)</a:t>
                      </a:r>
                      <a:endParaRPr lang="ar-SA" dirty="0"/>
                    </a:p>
                  </a:txBody>
                  <a:tcPr/>
                </a:tc>
                <a:tc>
                  <a:txBody>
                    <a:bodyPr/>
                    <a:lstStyle/>
                    <a:p>
                      <a:pPr algn="ctr"/>
                      <a:r>
                        <a:rPr kumimoji="0" lang="en-US" sz="1800" b="0" i="0" u="none" strike="noStrike" kern="1200" baseline="0" dirty="0" smtClean="0">
                          <a:solidFill>
                            <a:schemeClr val="dk1"/>
                          </a:solidFill>
                          <a:latin typeface="+mn-lt"/>
                          <a:ea typeface="+mn-ea"/>
                          <a:cs typeface="+mn-cs"/>
                        </a:rPr>
                        <a:t>6.1–6.9 mmol/L </a:t>
                      </a:r>
                    </a:p>
                    <a:p>
                      <a:pPr algn="ctr"/>
                      <a:r>
                        <a:rPr kumimoji="0" lang="en-US" sz="1800" b="0" i="0" u="none" strike="noStrike" kern="1200" baseline="0" dirty="0" smtClean="0">
                          <a:solidFill>
                            <a:schemeClr val="dk1"/>
                          </a:solidFill>
                          <a:latin typeface="+mn-lt"/>
                          <a:ea typeface="+mn-ea"/>
                          <a:cs typeface="+mn-cs"/>
                        </a:rPr>
                        <a:t>(110–125 mg/dL)</a:t>
                      </a:r>
                      <a:endParaRPr lang="ar-SA" dirty="0"/>
                    </a:p>
                  </a:txBody>
                  <a:tcPr/>
                </a:tc>
                <a:tc>
                  <a:txBody>
                    <a:bodyPr/>
                    <a:lstStyle/>
                    <a:p>
                      <a:pPr algn="ctr"/>
                      <a:r>
                        <a:rPr kumimoji="0" lang="en-US" sz="1800" b="1" i="0" u="none" strike="noStrike" kern="1200" baseline="0" dirty="0" smtClean="0">
                          <a:solidFill>
                            <a:schemeClr val="dk1"/>
                          </a:solidFill>
                          <a:latin typeface="+mn-lt"/>
                          <a:ea typeface="+mn-ea"/>
                          <a:cs typeface="+mn-cs"/>
                        </a:rPr>
                        <a:t>Impaired fasting</a:t>
                      </a:r>
                    </a:p>
                    <a:p>
                      <a:pPr algn="ctr"/>
                      <a:r>
                        <a:rPr kumimoji="0" lang="en-US" sz="1800" b="1" i="0" u="none" strike="noStrike" kern="1200" baseline="0" dirty="0" smtClean="0">
                          <a:solidFill>
                            <a:schemeClr val="dk1"/>
                          </a:solidFill>
                          <a:latin typeface="+mn-lt"/>
                          <a:ea typeface="+mn-ea"/>
                          <a:cs typeface="+mn-cs"/>
                        </a:rPr>
                        <a:t>glucose</a:t>
                      </a:r>
                      <a:endParaRPr lang="ar-SA" dirty="0"/>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7.8–11.0 mmol/L</a:t>
                      </a:r>
                    </a:p>
                    <a:p>
                      <a:pPr algn="ctr"/>
                      <a:r>
                        <a:rPr kumimoji="0" lang="en-US" sz="1800" b="0" i="0" u="none" strike="noStrike" kern="1200" baseline="0" dirty="0" smtClean="0">
                          <a:solidFill>
                            <a:schemeClr val="dk1"/>
                          </a:solidFill>
                          <a:latin typeface="+mn-lt"/>
                          <a:ea typeface="+mn-ea"/>
                          <a:cs typeface="+mn-cs"/>
                        </a:rPr>
                        <a:t>(140–199 mg/dL)</a:t>
                      </a:r>
                      <a:endParaRPr lang="ar-SA" dirty="0"/>
                    </a:p>
                  </a:txBody>
                  <a:tcPr/>
                </a:tc>
                <a:tc>
                  <a:txBody>
                    <a:bodyPr/>
                    <a:lstStyle/>
                    <a:p>
                      <a:pPr algn="ctr" rtl="1"/>
                      <a:r>
                        <a:rPr kumimoji="0" lang="en-US" sz="1800" b="0" i="0" u="none" strike="noStrike" kern="1200" baseline="0" dirty="0" smtClean="0">
                          <a:solidFill>
                            <a:schemeClr val="dk1"/>
                          </a:solidFill>
                          <a:latin typeface="+mn-lt"/>
                          <a:ea typeface="+mn-ea"/>
                          <a:cs typeface="+mn-cs"/>
                        </a:rPr>
                        <a:t>&lt; 7.0 mmol/L</a:t>
                      </a:r>
                      <a:endParaRPr kumimoji="0" lang="ar-LY" sz="1800" b="0" i="0" u="none" strike="noStrike" kern="1200" baseline="0" dirty="0" smtClean="0">
                        <a:solidFill>
                          <a:schemeClr val="dk1"/>
                        </a:solidFill>
                        <a:latin typeface="+mn-lt"/>
                        <a:ea typeface="+mn-ea"/>
                        <a:cs typeface="+mn-cs"/>
                      </a:endParaRPr>
                    </a:p>
                    <a:p>
                      <a:pPr algn="ctr" rtl="1"/>
                      <a:r>
                        <a:rPr kumimoji="0" lang="en-US" sz="1800" b="0" i="0" u="none" strike="noStrike" kern="1200" baseline="0" dirty="0" smtClean="0">
                          <a:solidFill>
                            <a:schemeClr val="dk1"/>
                          </a:solidFill>
                          <a:latin typeface="+mn-lt"/>
                          <a:ea typeface="+mn-ea"/>
                          <a:cs typeface="+mn-cs"/>
                        </a:rPr>
                        <a:t>(&lt; 126 mg/dL)</a:t>
                      </a:r>
                      <a:endParaRPr lang="ar-SA" dirty="0"/>
                    </a:p>
                  </a:txBody>
                  <a:tcPr/>
                </a:tc>
                <a:tc>
                  <a:txBody>
                    <a:bodyPr/>
                    <a:lstStyle/>
                    <a:p>
                      <a:pPr algn="ctr"/>
                      <a:r>
                        <a:rPr kumimoji="0" lang="en-US" sz="1800" b="1" i="0" u="none" strike="noStrike" kern="1200" baseline="0" dirty="0" smtClean="0">
                          <a:solidFill>
                            <a:schemeClr val="dk1"/>
                          </a:solidFill>
                          <a:latin typeface="+mn-lt"/>
                          <a:ea typeface="+mn-ea"/>
                          <a:cs typeface="+mn-cs"/>
                        </a:rPr>
                        <a:t>Impaired glucose</a:t>
                      </a:r>
                    </a:p>
                    <a:p>
                      <a:pPr algn="ctr"/>
                      <a:r>
                        <a:rPr kumimoji="0" lang="en-US" sz="1800" b="1" i="0" u="none" strike="noStrike" kern="1200" baseline="0" dirty="0" smtClean="0">
                          <a:solidFill>
                            <a:schemeClr val="dk1"/>
                          </a:solidFill>
                          <a:latin typeface="+mn-lt"/>
                          <a:ea typeface="+mn-ea"/>
                          <a:cs typeface="+mn-cs"/>
                        </a:rPr>
                        <a:t>tolerance</a:t>
                      </a:r>
                      <a:endParaRPr lang="ar-SA" dirty="0"/>
                    </a:p>
                  </a:txBody>
                  <a:tcPr/>
                </a:tc>
              </a:tr>
              <a:tr h="684076">
                <a:tc>
                  <a:txBody>
                    <a:bodyPr/>
                    <a:lstStyle/>
                    <a:p>
                      <a:pPr algn="ctr"/>
                      <a:r>
                        <a:rPr kumimoji="0" lang="en-US" sz="1800" b="0" i="0" u="none" strike="noStrike" kern="1200" baseline="0" dirty="0" smtClean="0">
                          <a:solidFill>
                            <a:schemeClr val="dk1"/>
                          </a:solidFill>
                          <a:latin typeface="+mn-lt"/>
                          <a:ea typeface="+mn-ea"/>
                          <a:cs typeface="+mn-cs"/>
                        </a:rPr>
                        <a:t>≥ 11.1 mmol/L</a:t>
                      </a:r>
                    </a:p>
                    <a:p>
                      <a:pPr algn="ctr"/>
                      <a:r>
                        <a:rPr kumimoji="0" lang="en-US" sz="1800" b="0" i="0" u="none" strike="noStrike" kern="1200" baseline="0" dirty="0" smtClean="0">
                          <a:solidFill>
                            <a:schemeClr val="dk1"/>
                          </a:solidFill>
                          <a:latin typeface="+mn-lt"/>
                          <a:ea typeface="+mn-ea"/>
                          <a:cs typeface="+mn-cs"/>
                        </a:rPr>
                        <a:t>(&gt; 200 mg/dL)</a:t>
                      </a:r>
                      <a:endParaRPr lang="ar-SA" dirty="0"/>
                    </a:p>
                  </a:txBody>
                  <a:tcPr/>
                </a:tc>
                <a:tc>
                  <a:txBody>
                    <a:bodyPr/>
                    <a:lstStyle/>
                    <a:p>
                      <a:pPr algn="ctr"/>
                      <a:r>
                        <a:rPr kumimoji="0" lang="en-US" sz="1800" b="0" i="0" u="none" strike="noStrike" kern="1200" baseline="0" dirty="0" smtClean="0">
                          <a:solidFill>
                            <a:schemeClr val="dk1"/>
                          </a:solidFill>
                          <a:latin typeface="+mn-lt"/>
                          <a:ea typeface="+mn-ea"/>
                          <a:cs typeface="+mn-cs"/>
                        </a:rPr>
                        <a:t>≥ 7.0 mmol/L ≥  126 mg/dL)</a:t>
                      </a:r>
                      <a:endParaRPr lang="ar-SA" dirty="0"/>
                    </a:p>
                  </a:txBody>
                  <a:tcPr/>
                </a:tc>
                <a:tc>
                  <a:txBody>
                    <a:bodyPr/>
                    <a:lstStyle/>
                    <a:p>
                      <a:pPr algn="ctr" rtl="1"/>
                      <a:r>
                        <a:rPr kumimoji="0" lang="en-US" sz="1800" b="1" i="0" u="none" strike="noStrike" kern="1200" baseline="0" dirty="0" smtClean="0">
                          <a:solidFill>
                            <a:schemeClr val="dk1"/>
                          </a:solidFill>
                          <a:latin typeface="+mn-lt"/>
                          <a:ea typeface="+mn-ea"/>
                          <a:cs typeface="+mn-cs"/>
                        </a:rPr>
                        <a:t>Diabetes</a:t>
                      </a:r>
                      <a:endParaRPr lang="ar-SA" dirty="0"/>
                    </a:p>
                  </a:txBody>
                  <a:tcPr/>
                </a:tc>
              </a:tr>
            </a:tbl>
          </a:graphicData>
        </a:graphic>
      </p:graphicFrame>
    </p:spTree>
    <p:extLst>
      <p:ext uri="{BB962C8B-B14F-4D97-AF65-F5344CB8AC3E}">
        <p14:creationId xmlns:p14="http://schemas.microsoft.com/office/powerpoint/2010/main" val="23318621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Treatment</a:t>
            </a:r>
            <a:endParaRPr lang="ar-SA" dirty="0"/>
          </a:p>
        </p:txBody>
      </p:sp>
      <p:sp>
        <p:nvSpPr>
          <p:cNvPr id="3" name="عنصر نائب للمحتوى 2"/>
          <p:cNvSpPr>
            <a:spLocks noGrp="1"/>
          </p:cNvSpPr>
          <p:nvPr>
            <p:ph idx="1"/>
          </p:nvPr>
        </p:nvSpPr>
        <p:spPr/>
        <p:txBody>
          <a:bodyPr>
            <a:normAutofit/>
          </a:bodyPr>
          <a:lstStyle/>
          <a:p>
            <a:pPr algn="l" rtl="0"/>
            <a:r>
              <a:rPr lang="en-US" b="1" dirty="0">
                <a:solidFill>
                  <a:schemeClr val="tx1">
                    <a:lumMod val="85000"/>
                    <a:lumOff val="15000"/>
                  </a:schemeClr>
                </a:solidFill>
              </a:rPr>
              <a:t>Goals of diabetes management:</a:t>
            </a:r>
          </a:p>
          <a:p>
            <a:pPr lvl="1" algn="l" rtl="0"/>
            <a:r>
              <a:rPr lang="en-US" sz="3200" b="1" dirty="0">
                <a:solidFill>
                  <a:schemeClr val="tx1">
                    <a:lumMod val="85000"/>
                    <a:lumOff val="15000"/>
                  </a:schemeClr>
                </a:solidFill>
                <a:sym typeface="Symbol" pitchFamily="18" charset="2"/>
              </a:rPr>
              <a:t>Reduce symptoms</a:t>
            </a:r>
          </a:p>
          <a:p>
            <a:pPr lvl="1" algn="l" rtl="0"/>
            <a:r>
              <a:rPr lang="en-US" sz="3200" b="1" dirty="0">
                <a:solidFill>
                  <a:schemeClr val="tx1">
                    <a:lumMod val="85000"/>
                    <a:lumOff val="15000"/>
                  </a:schemeClr>
                </a:solidFill>
                <a:sym typeface="Symbol" pitchFamily="18" charset="2"/>
              </a:rPr>
              <a:t>Promote well-being</a:t>
            </a:r>
          </a:p>
          <a:p>
            <a:pPr lvl="1" algn="l" rtl="0"/>
            <a:r>
              <a:rPr lang="en-US" sz="3200" b="1" dirty="0">
                <a:solidFill>
                  <a:schemeClr val="tx1">
                    <a:lumMod val="85000"/>
                    <a:lumOff val="15000"/>
                  </a:schemeClr>
                </a:solidFill>
                <a:sym typeface="Symbol" pitchFamily="18" charset="2"/>
              </a:rPr>
              <a:t>Prevent acute complications</a:t>
            </a:r>
          </a:p>
          <a:p>
            <a:pPr lvl="1" algn="l" rtl="0"/>
            <a:r>
              <a:rPr lang="en-US" sz="3200" b="1" dirty="0">
                <a:solidFill>
                  <a:schemeClr val="tx1">
                    <a:lumMod val="85000"/>
                    <a:lumOff val="15000"/>
                  </a:schemeClr>
                </a:solidFill>
                <a:sym typeface="Symbol" pitchFamily="18" charset="2"/>
              </a:rPr>
              <a:t>Delay onset and progression of long-term complications</a:t>
            </a:r>
          </a:p>
          <a:p>
            <a:pPr marL="0" indent="0" algn="l" rtl="0">
              <a:buNone/>
            </a:pPr>
            <a:endParaRPr lang="de-DE" dirty="0">
              <a:solidFill>
                <a:schemeClr val="tx1">
                  <a:lumMod val="85000"/>
                  <a:lumOff val="15000"/>
                </a:schemeClr>
              </a:solidFill>
            </a:endParaRPr>
          </a:p>
          <a:p>
            <a:pPr algn="l" rtl="0"/>
            <a:endParaRPr lang="ar-SA" dirty="0">
              <a:solidFill>
                <a:schemeClr val="tx1">
                  <a:lumMod val="85000"/>
                  <a:lumOff val="15000"/>
                </a:schemeClr>
              </a:solidFill>
            </a:endParaRPr>
          </a:p>
        </p:txBody>
      </p:sp>
    </p:spTree>
    <p:extLst>
      <p:ext uri="{BB962C8B-B14F-4D97-AF65-F5344CB8AC3E}">
        <p14:creationId xmlns:p14="http://schemas.microsoft.com/office/powerpoint/2010/main" val="36938915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How to achieve the goals ?</a:t>
            </a:r>
            <a:endParaRPr lang="ar-SA" dirty="0"/>
          </a:p>
        </p:txBody>
      </p:sp>
      <p:sp>
        <p:nvSpPr>
          <p:cNvPr id="3" name="عنصر نائب للمحتوى 2"/>
          <p:cNvSpPr>
            <a:spLocks noGrp="1"/>
          </p:cNvSpPr>
          <p:nvPr>
            <p:ph idx="1"/>
          </p:nvPr>
        </p:nvSpPr>
        <p:spPr/>
        <p:txBody>
          <a:bodyPr>
            <a:normAutofit/>
          </a:bodyPr>
          <a:lstStyle/>
          <a:p>
            <a:pPr algn="l" rtl="0"/>
            <a:r>
              <a:rPr lang="en-US" dirty="0"/>
              <a:t>Patient teaching</a:t>
            </a:r>
          </a:p>
          <a:p>
            <a:pPr algn="l" rtl="0"/>
            <a:r>
              <a:rPr lang="en-US" dirty="0"/>
              <a:t>Nutritional therapy</a:t>
            </a:r>
          </a:p>
          <a:p>
            <a:pPr algn="l" rtl="0"/>
            <a:r>
              <a:rPr lang="en-US" dirty="0"/>
              <a:t>Drug therapy</a:t>
            </a:r>
          </a:p>
          <a:p>
            <a:pPr algn="l" rtl="0"/>
            <a:r>
              <a:rPr lang="en-US" dirty="0"/>
              <a:t>Exercise</a:t>
            </a:r>
          </a:p>
          <a:p>
            <a:pPr algn="l" rtl="0"/>
            <a:r>
              <a:rPr lang="en-US" dirty="0"/>
              <a:t>Self-monitoring of blood </a:t>
            </a:r>
            <a:r>
              <a:rPr lang="en-US" dirty="0" smtClean="0"/>
              <a:t>glucose </a:t>
            </a:r>
            <a:r>
              <a:rPr lang="en-US" sz="2400" dirty="0" smtClean="0"/>
              <a:t>(Near </a:t>
            </a:r>
            <a:r>
              <a:rPr lang="en-US" sz="2400" dirty="0"/>
              <a:t>normal glycemic control reduce the risk of developing microvascular disease </a:t>
            </a:r>
            <a:r>
              <a:rPr lang="en-US" sz="2400" dirty="0" smtClean="0"/>
              <a:t>complications)</a:t>
            </a:r>
          </a:p>
          <a:p>
            <a:pPr algn="l" rtl="0"/>
            <a:r>
              <a:rPr lang="en-US" dirty="0"/>
              <a:t>Control of the traditional CV risk factors such as smoking, management of dyslipidemia, intensive BP control and antiplatelet therapy. </a:t>
            </a:r>
          </a:p>
          <a:p>
            <a:pPr algn="l" rtl="0"/>
            <a:endParaRPr lang="en-US" dirty="0"/>
          </a:p>
          <a:p>
            <a:pPr algn="l" rtl="0"/>
            <a:endParaRPr lang="en-US" dirty="0" smtClean="0"/>
          </a:p>
          <a:p>
            <a:pPr algn="l" rtl="0"/>
            <a:endParaRPr lang="en-US" dirty="0" smtClean="0"/>
          </a:p>
          <a:p>
            <a:pPr algn="l" rtl="0"/>
            <a:endParaRPr lang="en-US" dirty="0"/>
          </a:p>
          <a:p>
            <a:pPr algn="l" rtl="0"/>
            <a:endParaRPr lang="ar-SA" dirty="0"/>
          </a:p>
        </p:txBody>
      </p:sp>
    </p:spTree>
    <p:extLst>
      <p:ext uri="{BB962C8B-B14F-4D97-AF65-F5344CB8AC3E}">
        <p14:creationId xmlns:p14="http://schemas.microsoft.com/office/powerpoint/2010/main" val="1207095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7293"/>
            <a:ext cx="7560840" cy="6757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04154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7239000" cy="1143000"/>
          </a:xfrm>
        </p:spPr>
        <p:txBody>
          <a:bodyPr/>
          <a:lstStyle/>
          <a:p>
            <a:r>
              <a:rPr lang="en-US" dirty="0"/>
              <a:t>Educating patients</a:t>
            </a:r>
            <a:endParaRPr lang="ar-SA" dirty="0"/>
          </a:p>
        </p:txBody>
      </p:sp>
      <p:sp>
        <p:nvSpPr>
          <p:cNvPr id="3" name="عنصر نائب للمحتوى 2"/>
          <p:cNvSpPr>
            <a:spLocks noGrp="1"/>
          </p:cNvSpPr>
          <p:nvPr>
            <p:ph idx="1"/>
          </p:nvPr>
        </p:nvSpPr>
        <p:spPr>
          <a:xfrm>
            <a:off x="457200" y="1412776"/>
            <a:ext cx="7715200" cy="4713387"/>
          </a:xfrm>
        </p:spPr>
        <p:txBody>
          <a:bodyPr>
            <a:normAutofit fontScale="92500" lnSpcReduction="10000"/>
          </a:bodyPr>
          <a:lstStyle/>
          <a:p>
            <a:pPr algn="l" rtl="0"/>
            <a:r>
              <a:rPr lang="en-US" dirty="0" smtClean="0"/>
              <a:t> </a:t>
            </a:r>
            <a:r>
              <a:rPr lang="en-US" dirty="0"/>
              <a:t>essential that people with diabetes understand </a:t>
            </a:r>
            <a:r>
              <a:rPr lang="en-US" dirty="0" smtClean="0"/>
              <a:t>their disorder </a:t>
            </a:r>
            <a:r>
              <a:rPr lang="en-US" dirty="0"/>
              <a:t>and learn to handle all aspects of their </a:t>
            </a:r>
            <a:r>
              <a:rPr lang="en-US" dirty="0" smtClean="0"/>
              <a:t>management</a:t>
            </a:r>
          </a:p>
          <a:p>
            <a:pPr algn="l" rtl="0"/>
            <a:r>
              <a:rPr lang="en-US" dirty="0" smtClean="0"/>
              <a:t> </a:t>
            </a:r>
            <a:r>
              <a:rPr lang="en-US" dirty="0"/>
              <a:t>this can be achieved by </a:t>
            </a:r>
            <a:r>
              <a:rPr lang="en-US" dirty="0" smtClean="0"/>
              <a:t> multidisciplinary team (doctor</a:t>
            </a:r>
            <a:r>
              <a:rPr lang="en-US" dirty="0"/>
              <a:t>, dietitian, specialist nurse and podiatrist) </a:t>
            </a:r>
          </a:p>
          <a:p>
            <a:pPr algn="l" rtl="0"/>
            <a:r>
              <a:rPr lang="en-US" dirty="0"/>
              <a:t>Those requiring insulin need </a:t>
            </a:r>
            <a:r>
              <a:rPr lang="en-US" dirty="0" smtClean="0"/>
              <a:t>to learn </a:t>
            </a:r>
            <a:r>
              <a:rPr lang="en-US" dirty="0"/>
              <a:t>how to measure doses of insulin accurately </a:t>
            </a:r>
            <a:r>
              <a:rPr lang="en-US" dirty="0" smtClean="0"/>
              <a:t>with  </a:t>
            </a:r>
            <a:r>
              <a:rPr lang="en-US" dirty="0"/>
              <a:t>insulin syringe or pen device, how to inject, and </a:t>
            </a:r>
            <a:r>
              <a:rPr lang="en-US" dirty="0" smtClean="0"/>
              <a:t>how to </a:t>
            </a:r>
            <a:r>
              <a:rPr lang="en-US" dirty="0"/>
              <a:t>adjust </a:t>
            </a:r>
            <a:r>
              <a:rPr lang="en-US" dirty="0" smtClean="0"/>
              <a:t> </a:t>
            </a:r>
            <a:r>
              <a:rPr lang="en-US" dirty="0"/>
              <a:t>dose on </a:t>
            </a:r>
            <a:r>
              <a:rPr lang="en-US" dirty="0" smtClean="0"/>
              <a:t> </a:t>
            </a:r>
            <a:r>
              <a:rPr lang="en-US" dirty="0"/>
              <a:t>basis of blood glucose </a:t>
            </a:r>
            <a:r>
              <a:rPr lang="en-US" dirty="0" smtClean="0"/>
              <a:t>values and </a:t>
            </a:r>
            <a:r>
              <a:rPr lang="en-US" dirty="0"/>
              <a:t>in relation to factors such as exercise, illness </a:t>
            </a:r>
            <a:r>
              <a:rPr lang="en-US" dirty="0" smtClean="0"/>
              <a:t>and episodic </a:t>
            </a:r>
            <a:r>
              <a:rPr lang="en-US" dirty="0"/>
              <a:t>hypoglycaemia</a:t>
            </a:r>
            <a:r>
              <a:rPr lang="en-US" dirty="0" smtClean="0"/>
              <a:t>.</a:t>
            </a:r>
          </a:p>
          <a:p>
            <a:pPr algn="l" rtl="0"/>
            <a:r>
              <a:rPr lang="en-US" dirty="0" smtClean="0"/>
              <a:t>They have to be familiar with symptoms of hypo and hyperglycemia </a:t>
            </a:r>
            <a:endParaRPr lang="en-US" dirty="0"/>
          </a:p>
        </p:txBody>
      </p:sp>
    </p:spTree>
    <p:extLst>
      <p:ext uri="{BB962C8B-B14F-4D97-AF65-F5344CB8AC3E}">
        <p14:creationId xmlns:p14="http://schemas.microsoft.com/office/powerpoint/2010/main" val="175526810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Diet and lifestyle</a:t>
            </a:r>
            <a:endParaRPr lang="ar-SA" dirty="0"/>
          </a:p>
        </p:txBody>
      </p:sp>
      <p:sp>
        <p:nvSpPr>
          <p:cNvPr id="3" name="عنصر نائب للمحتوى 2"/>
          <p:cNvSpPr>
            <a:spLocks noGrp="1"/>
          </p:cNvSpPr>
          <p:nvPr>
            <p:ph idx="1"/>
          </p:nvPr>
        </p:nvSpPr>
        <p:spPr/>
        <p:txBody>
          <a:bodyPr/>
          <a:lstStyle/>
          <a:p>
            <a:pPr marL="0" indent="0" algn="l" rtl="0">
              <a:buNone/>
            </a:pPr>
            <a:r>
              <a:rPr lang="en-US" dirty="0" smtClean="0"/>
              <a:t>  </a:t>
            </a:r>
            <a:r>
              <a:rPr lang="en-US" dirty="0"/>
              <a:t>lifestyle changes such as </a:t>
            </a:r>
            <a:endParaRPr lang="en-US" dirty="0" smtClean="0"/>
          </a:p>
          <a:p>
            <a:pPr algn="l" rtl="0"/>
            <a:r>
              <a:rPr lang="en-US" dirty="0" smtClean="0"/>
              <a:t>regular </a:t>
            </a:r>
            <a:r>
              <a:rPr lang="en-US" dirty="0"/>
              <a:t>physical </a:t>
            </a:r>
            <a:r>
              <a:rPr lang="en-US" dirty="0" smtClean="0"/>
              <a:t>activity  </a:t>
            </a:r>
          </a:p>
          <a:p>
            <a:pPr algn="l" rtl="0"/>
            <a:r>
              <a:rPr lang="en-US" dirty="0" smtClean="0"/>
              <a:t>healthy diet </a:t>
            </a:r>
          </a:p>
          <a:p>
            <a:pPr algn="l" rtl="0"/>
            <a:r>
              <a:rPr lang="en-US" dirty="0" smtClean="0"/>
              <a:t>stope smoking and alcohol </a:t>
            </a:r>
            <a:r>
              <a:rPr lang="en-US" dirty="0"/>
              <a:t>consumption</a:t>
            </a:r>
            <a:r>
              <a:rPr lang="en-US" dirty="0" smtClean="0"/>
              <a:t>  </a:t>
            </a:r>
            <a:endParaRPr lang="ar-SA" dirty="0"/>
          </a:p>
        </p:txBody>
      </p:sp>
    </p:spTree>
    <p:extLst>
      <p:ext uri="{BB962C8B-B14F-4D97-AF65-F5344CB8AC3E}">
        <p14:creationId xmlns:p14="http://schemas.microsoft.com/office/powerpoint/2010/main" val="8805739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514"/>
            <a:ext cx="7239000" cy="1143000"/>
          </a:xfrm>
        </p:spPr>
        <p:txBody>
          <a:bodyPr/>
          <a:lstStyle/>
          <a:p>
            <a:r>
              <a:rPr lang="en-US" dirty="0"/>
              <a:t>healthy diet</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61464556"/>
              </p:ext>
            </p:extLst>
          </p:nvPr>
        </p:nvGraphicFramePr>
        <p:xfrm>
          <a:off x="179512" y="1268760"/>
          <a:ext cx="7776864" cy="5669280"/>
        </p:xfrm>
        <a:graphic>
          <a:graphicData uri="http://schemas.openxmlformats.org/drawingml/2006/table">
            <a:tbl>
              <a:tblPr rtl="1" firstRow="1" bandRow="1">
                <a:tableStyleId>{5C22544A-7EE6-4342-B048-85BDC9FD1C3A}</a:tableStyleId>
              </a:tblPr>
              <a:tblGrid>
                <a:gridCol w="3888432"/>
                <a:gridCol w="3888432"/>
              </a:tblGrid>
              <a:tr h="859450">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1" dirty="0" smtClean="0"/>
                        <a:t>Dietary constituents and recommended % of energy intake</a:t>
                      </a:r>
                    </a:p>
                    <a:p>
                      <a:pPr algn="l" rtl="1"/>
                      <a:endParaRPr lang="ar-SA" dirty="0"/>
                    </a:p>
                  </a:txBody>
                  <a:tcPr/>
                </a:tc>
                <a:tc>
                  <a: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800" b="1" dirty="0" smtClean="0"/>
                        <a:t>Aims of dietary management</a:t>
                      </a:r>
                    </a:p>
                    <a:p>
                      <a:pPr algn="l" rtl="1"/>
                      <a:endParaRPr lang="ar-SA" dirty="0"/>
                    </a:p>
                  </a:txBody>
                  <a:tcPr/>
                </a:tc>
              </a:tr>
              <a:tr h="4469142">
                <a:tc>
                  <a:txBody>
                    <a:bodyPr/>
                    <a:lstStyle/>
                    <a:p>
                      <a:pPr marL="0" indent="0" algn="l">
                        <a:buNone/>
                      </a:pPr>
                      <a:r>
                        <a:rPr lang="en-US" sz="1800" dirty="0" smtClean="0"/>
                        <a:t>• Carbohydrate: 45–60%</a:t>
                      </a:r>
                    </a:p>
                    <a:p>
                      <a:pPr marL="0" indent="0" algn="l">
                        <a:buNone/>
                      </a:pPr>
                      <a:r>
                        <a:rPr lang="en-US" sz="1800" dirty="0" smtClean="0"/>
                        <a:t>• </a:t>
                      </a:r>
                      <a:r>
                        <a:rPr lang="en-US" sz="1800" dirty="0" smtClean="0"/>
                        <a:t>Fat (total): &lt; 35%</a:t>
                      </a:r>
                    </a:p>
                    <a:p>
                      <a:pPr marL="0" indent="0" algn="l">
                        <a:buNone/>
                      </a:pPr>
                      <a:r>
                        <a:rPr lang="en-US" sz="1800" dirty="0" smtClean="0"/>
                        <a:t>n-6 Polyunsaturated: &lt; 10%</a:t>
                      </a:r>
                    </a:p>
                    <a:p>
                      <a:pPr marL="0" indent="0" algn="l">
                        <a:buNone/>
                      </a:pPr>
                      <a:r>
                        <a:rPr lang="en-US" sz="1800" dirty="0" smtClean="0"/>
                        <a:t>n-3 Polyunsaturated: eat 1 portion (140 g) oily fish once or</a:t>
                      </a:r>
                      <a:r>
                        <a:rPr lang="en-US" sz="1800" baseline="0" dirty="0" smtClean="0"/>
                        <a:t> </a:t>
                      </a:r>
                      <a:r>
                        <a:rPr lang="en-US" sz="1800" dirty="0" smtClean="0"/>
                        <a:t>twice</a:t>
                      </a:r>
                      <a:r>
                        <a:rPr lang="en-US" sz="1800" baseline="0" dirty="0" smtClean="0"/>
                        <a:t> </a:t>
                      </a:r>
                      <a:r>
                        <a:rPr lang="en-US" sz="1800" dirty="0" smtClean="0"/>
                        <a:t>weekly</a:t>
                      </a:r>
                    </a:p>
                    <a:p>
                      <a:pPr marL="0" indent="0" algn="l">
                        <a:buNone/>
                      </a:pPr>
                      <a:r>
                        <a:rPr lang="en-US" sz="1800" dirty="0" smtClean="0"/>
                        <a:t>Monounsaturated: 10–20%</a:t>
                      </a:r>
                    </a:p>
                    <a:p>
                      <a:pPr marL="0" indent="0" algn="l">
                        <a:buNone/>
                      </a:pPr>
                      <a:r>
                        <a:rPr lang="en-US" sz="1800" dirty="0" smtClean="0"/>
                        <a:t>Saturated: &lt; 10%</a:t>
                      </a:r>
                    </a:p>
                    <a:p>
                      <a:pPr marL="0" indent="0" algn="l">
                        <a:buNone/>
                      </a:pPr>
                      <a:r>
                        <a:rPr lang="en-US" sz="1800" dirty="0" smtClean="0"/>
                        <a:t>• Protein: 10–15% (do not exceed 1 g/kg body weight/day)</a:t>
                      </a:r>
                    </a:p>
                    <a:p>
                      <a:pPr marL="0" indent="0" algn="l">
                        <a:buNone/>
                      </a:pPr>
                      <a:r>
                        <a:rPr lang="en-US" sz="1800" dirty="0" smtClean="0"/>
                        <a:t>• Fruit/vegetables: 5 portions daily</a:t>
                      </a:r>
                    </a:p>
                    <a:p>
                      <a:pPr algn="l" rtl="1"/>
                      <a:endParaRPr lang="ar-SA" dirty="0"/>
                    </a:p>
                  </a:txBody>
                  <a:tcPr/>
                </a:tc>
                <a:tc>
                  <a:txBody>
                    <a:bodyPr/>
                    <a:lstStyle/>
                    <a:p>
                      <a:pPr marL="0" indent="0" algn="l">
                        <a:buNone/>
                      </a:pPr>
                      <a:r>
                        <a:rPr lang="en-US" sz="1800" dirty="0" smtClean="0"/>
                        <a:t>Achieve good glycaemic control</a:t>
                      </a:r>
                    </a:p>
                    <a:p>
                      <a:pPr marL="0" indent="0" algn="l">
                        <a:buNone/>
                      </a:pPr>
                      <a:r>
                        <a:rPr lang="en-US" sz="1800" dirty="0" smtClean="0"/>
                        <a:t>• Reduce hyperglycaemia and avoid hypoglycaemia</a:t>
                      </a:r>
                    </a:p>
                    <a:p>
                      <a:pPr marL="0" indent="0" algn="l">
                        <a:buNone/>
                      </a:pPr>
                      <a:r>
                        <a:rPr lang="en-US" sz="1800" dirty="0" smtClean="0"/>
                        <a:t>• Assist with weight management:</a:t>
                      </a:r>
                    </a:p>
                    <a:p>
                      <a:pPr marL="0" indent="0" algn="l">
                        <a:buNone/>
                      </a:pPr>
                      <a:r>
                        <a:rPr lang="en-US" sz="1800" dirty="0" smtClean="0"/>
                        <a:t>Weight maintenance for type 1 diabetes and non-obese type 2 diabetes</a:t>
                      </a:r>
                    </a:p>
                    <a:p>
                      <a:pPr marL="0" indent="0" algn="l">
                        <a:buNone/>
                      </a:pPr>
                      <a:r>
                        <a:rPr lang="en-US" sz="1800" dirty="0" smtClean="0"/>
                        <a:t>Weight loss for overweight and obese type 2 diabetes</a:t>
                      </a:r>
                    </a:p>
                    <a:p>
                      <a:pPr marL="0" indent="0" algn="l">
                        <a:buNone/>
                      </a:pPr>
                      <a:r>
                        <a:rPr lang="en-US" sz="1800" dirty="0" smtClean="0"/>
                        <a:t>• Reduce  risk of micro- and macrovascular complications</a:t>
                      </a:r>
                    </a:p>
                    <a:p>
                      <a:pPr marL="0" indent="0" algn="l">
                        <a:buNone/>
                      </a:pPr>
                      <a:r>
                        <a:rPr lang="en-US" sz="1800" dirty="0" smtClean="0"/>
                        <a:t>• Ensure adequate nutritional intake</a:t>
                      </a:r>
                    </a:p>
                    <a:p>
                      <a:pPr marL="0" indent="0" algn="r" rtl="0">
                        <a:buNone/>
                      </a:pPr>
                      <a:r>
                        <a:rPr lang="en-US" sz="1800" dirty="0" smtClean="0"/>
                        <a:t>• Avoid ‘atherogenic’ diets or those that aggravate complications, e.g. high protein intake in nephropathy</a:t>
                      </a:r>
                    </a:p>
                    <a:p>
                      <a:pPr algn="l" rtl="1"/>
                      <a:endParaRPr lang="ar-SA" dirty="0"/>
                    </a:p>
                  </a:txBody>
                  <a:tcPr/>
                </a:tc>
              </a:tr>
            </a:tbl>
          </a:graphicData>
        </a:graphic>
      </p:graphicFrame>
    </p:spTree>
    <p:extLst>
      <p:ext uri="{BB962C8B-B14F-4D97-AF65-F5344CB8AC3E}">
        <p14:creationId xmlns:p14="http://schemas.microsoft.com/office/powerpoint/2010/main" val="19893133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Exercise</a:t>
            </a:r>
            <a:br>
              <a:rPr lang="en-US" dirty="0"/>
            </a:br>
            <a:endParaRPr lang="ar-SA" dirty="0"/>
          </a:p>
        </p:txBody>
      </p:sp>
      <p:sp>
        <p:nvSpPr>
          <p:cNvPr id="3" name="عنصر نائب للمحتوى 2"/>
          <p:cNvSpPr>
            <a:spLocks noGrp="1"/>
          </p:cNvSpPr>
          <p:nvPr>
            <p:ph idx="1"/>
          </p:nvPr>
        </p:nvSpPr>
        <p:spPr>
          <a:xfrm>
            <a:off x="457200" y="1124744"/>
            <a:ext cx="7787208" cy="5544616"/>
          </a:xfrm>
        </p:spPr>
        <p:txBody>
          <a:bodyPr>
            <a:noAutofit/>
          </a:bodyPr>
          <a:lstStyle/>
          <a:p>
            <a:pPr algn="l" rtl="0"/>
            <a:r>
              <a:rPr lang="en-US" sz="2400" dirty="0" smtClean="0"/>
              <a:t>All </a:t>
            </a:r>
            <a:r>
              <a:rPr lang="en-US" sz="2400" dirty="0"/>
              <a:t>patients with diabetes should be advised to </a:t>
            </a:r>
            <a:r>
              <a:rPr lang="en-US" sz="2400" dirty="0" smtClean="0"/>
              <a:t>achieve a significant </a:t>
            </a:r>
            <a:r>
              <a:rPr lang="en-US" sz="2400" dirty="0"/>
              <a:t>level of physical activity and to </a:t>
            </a:r>
            <a:r>
              <a:rPr lang="en-US" sz="2400" dirty="0" smtClean="0"/>
              <a:t>maintain this </a:t>
            </a:r>
            <a:r>
              <a:rPr lang="en-US" sz="2400" dirty="0"/>
              <a:t>in the long term. </a:t>
            </a:r>
            <a:endParaRPr lang="en-US" sz="2400" dirty="0" smtClean="0"/>
          </a:p>
          <a:p>
            <a:pPr algn="l" rtl="0"/>
            <a:r>
              <a:rPr lang="en-US" sz="2400" dirty="0" smtClean="0"/>
              <a:t>This </a:t>
            </a:r>
            <a:r>
              <a:rPr lang="en-US" sz="2400" dirty="0"/>
              <a:t>can include activities </a:t>
            </a:r>
            <a:r>
              <a:rPr lang="en-US" sz="2400" dirty="0" smtClean="0"/>
              <a:t>such as </a:t>
            </a:r>
            <a:r>
              <a:rPr lang="en-US" sz="2400" dirty="0"/>
              <a:t>walking, gardening, swimming or </a:t>
            </a:r>
            <a:r>
              <a:rPr lang="en-US" sz="2400" dirty="0" smtClean="0"/>
              <a:t>cycling.</a:t>
            </a:r>
            <a:endParaRPr lang="en-US" sz="2400" dirty="0"/>
          </a:p>
          <a:p>
            <a:pPr algn="l" rtl="0"/>
            <a:r>
              <a:rPr lang="en-US" sz="2400" dirty="0" smtClean="0"/>
              <a:t> </a:t>
            </a:r>
            <a:r>
              <a:rPr lang="en-US" sz="2400" dirty="0"/>
              <a:t>aerobic (moderate-intensity) activity should be </a:t>
            </a:r>
            <a:r>
              <a:rPr lang="en-US" sz="2400" dirty="0" smtClean="0"/>
              <a:t>performed for at </a:t>
            </a:r>
            <a:r>
              <a:rPr lang="en-US" sz="2400" dirty="0"/>
              <a:t>least 30 minutes on </a:t>
            </a:r>
            <a:r>
              <a:rPr lang="en-US" sz="2400" dirty="0" smtClean="0"/>
              <a:t>at least </a:t>
            </a:r>
            <a:r>
              <a:rPr lang="en-US" sz="2400" dirty="0"/>
              <a:t>5 days of the </a:t>
            </a:r>
            <a:r>
              <a:rPr lang="en-US" sz="2400" dirty="0" smtClean="0"/>
              <a:t>week.</a:t>
            </a:r>
            <a:endParaRPr lang="en-US" sz="2400" dirty="0"/>
          </a:p>
          <a:p>
            <a:pPr algn="l" rtl="0"/>
            <a:r>
              <a:rPr lang="en-US" sz="2400" dirty="0"/>
              <a:t>In type 1 diabetes, exercise can increase </a:t>
            </a:r>
            <a:r>
              <a:rPr lang="en-US" sz="2400" dirty="0" smtClean="0"/>
              <a:t> </a:t>
            </a:r>
            <a:r>
              <a:rPr lang="en-US" sz="2400" dirty="0"/>
              <a:t>risk </a:t>
            </a:r>
            <a:r>
              <a:rPr lang="en-US" sz="2400" dirty="0" smtClean="0"/>
              <a:t>of hypoglycaemia</a:t>
            </a:r>
            <a:r>
              <a:rPr lang="en-US" sz="2400" dirty="0"/>
              <a:t>, </a:t>
            </a:r>
            <a:r>
              <a:rPr lang="en-US" sz="2400" dirty="0" smtClean="0"/>
              <a:t>should </a:t>
            </a:r>
            <a:r>
              <a:rPr lang="en-US" sz="2400" dirty="0"/>
              <a:t>seek specialist </a:t>
            </a:r>
            <a:r>
              <a:rPr lang="en-US" sz="2400" dirty="0" smtClean="0"/>
              <a:t>advice on </a:t>
            </a:r>
            <a:r>
              <a:rPr lang="en-US" sz="2400" dirty="0"/>
              <a:t>taking extra carbohydrate, reducing insulin </a:t>
            </a:r>
            <a:r>
              <a:rPr lang="en-US" sz="2400" dirty="0" smtClean="0"/>
              <a:t>doses and </a:t>
            </a:r>
            <a:r>
              <a:rPr lang="en-US" sz="2400" dirty="0"/>
              <a:t>choosing an injection </a:t>
            </a:r>
            <a:r>
              <a:rPr lang="en-US" sz="2400" dirty="0" smtClean="0"/>
              <a:t>sit</a:t>
            </a:r>
            <a:r>
              <a:rPr lang="en-US" sz="1600" dirty="0" smtClean="0"/>
              <a:t>e.</a:t>
            </a:r>
            <a:endParaRPr lang="ar-SA" sz="1600" dirty="0"/>
          </a:p>
        </p:txBody>
      </p:sp>
    </p:spTree>
    <p:extLst>
      <p:ext uri="{BB962C8B-B14F-4D97-AF65-F5344CB8AC3E}">
        <p14:creationId xmlns:p14="http://schemas.microsoft.com/office/powerpoint/2010/main" val="761430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Self-assessment of glycaemic control</a:t>
            </a:r>
            <a:endParaRPr lang="ar-SA" dirty="0"/>
          </a:p>
        </p:txBody>
      </p:sp>
      <p:sp>
        <p:nvSpPr>
          <p:cNvPr id="3" name="عنصر نائب للمحتوى 2"/>
          <p:cNvSpPr>
            <a:spLocks noGrp="1"/>
          </p:cNvSpPr>
          <p:nvPr>
            <p:ph idx="1"/>
          </p:nvPr>
        </p:nvSpPr>
        <p:spPr>
          <a:xfrm>
            <a:off x="251520" y="1609416"/>
            <a:ext cx="7444680" cy="5059944"/>
          </a:xfrm>
        </p:spPr>
        <p:txBody>
          <a:bodyPr>
            <a:normAutofit fontScale="85000" lnSpcReduction="20000"/>
          </a:bodyPr>
          <a:lstStyle/>
          <a:p>
            <a:pPr algn="l" rtl="0"/>
            <a:r>
              <a:rPr lang="en-US" dirty="0"/>
              <a:t>In people with type 2 diabetes there is not usually </a:t>
            </a:r>
            <a:r>
              <a:rPr lang="en-US" dirty="0" smtClean="0"/>
              <a:t>need for </a:t>
            </a:r>
            <a:r>
              <a:rPr lang="en-US" dirty="0"/>
              <a:t>regular self-assessment of blood glucose, unless </a:t>
            </a:r>
            <a:r>
              <a:rPr lang="en-US" dirty="0" smtClean="0"/>
              <a:t>the patient </a:t>
            </a:r>
            <a:r>
              <a:rPr lang="en-US" dirty="0"/>
              <a:t>is treated with insulin, or at risk of </a:t>
            </a:r>
            <a:r>
              <a:rPr lang="en-US" dirty="0" smtClean="0"/>
              <a:t>hypoglycaemia while </a:t>
            </a:r>
            <a:r>
              <a:rPr lang="en-US" dirty="0"/>
              <a:t>taking sulphonylureas. </a:t>
            </a:r>
            <a:endParaRPr lang="en-US" dirty="0" smtClean="0"/>
          </a:p>
          <a:p>
            <a:pPr algn="l" rtl="0"/>
            <a:r>
              <a:rPr lang="en-US" dirty="0" smtClean="0"/>
              <a:t>Blood </a:t>
            </a:r>
            <a:r>
              <a:rPr lang="en-US" dirty="0"/>
              <a:t>glucose </a:t>
            </a:r>
            <a:r>
              <a:rPr lang="en-US" dirty="0" smtClean="0"/>
              <a:t>testing can </a:t>
            </a:r>
            <a:r>
              <a:rPr lang="en-US" dirty="0"/>
              <a:t>be used for self-education (i.e. demonstrating </a:t>
            </a:r>
            <a:r>
              <a:rPr lang="en-US" dirty="0" smtClean="0"/>
              <a:t>how different </a:t>
            </a:r>
            <a:r>
              <a:rPr lang="en-US" dirty="0"/>
              <a:t>food and exercise regimes affect blood glucose</a:t>
            </a:r>
            <a:r>
              <a:rPr lang="en-US" dirty="0" smtClean="0"/>
              <a:t>), and </a:t>
            </a:r>
            <a:r>
              <a:rPr lang="en-US" dirty="0"/>
              <a:t>may be useful in acute illness. </a:t>
            </a:r>
            <a:endParaRPr lang="en-US" dirty="0" smtClean="0"/>
          </a:p>
          <a:p>
            <a:pPr algn="l" rtl="0"/>
            <a:r>
              <a:rPr lang="en-US" dirty="0" smtClean="0"/>
              <a:t>Blood </a:t>
            </a:r>
            <a:r>
              <a:rPr lang="en-US" dirty="0"/>
              <a:t>glucose </a:t>
            </a:r>
            <a:r>
              <a:rPr lang="en-US" dirty="0" smtClean="0"/>
              <a:t>targets vary </a:t>
            </a:r>
            <a:r>
              <a:rPr lang="en-US" dirty="0"/>
              <a:t>according to individual circumstances, but, </a:t>
            </a:r>
            <a:r>
              <a:rPr lang="en-US" dirty="0" smtClean="0"/>
              <a:t>in general</a:t>
            </a:r>
            <a:r>
              <a:rPr lang="en-US" dirty="0"/>
              <a:t>, pre-meal values between </a:t>
            </a:r>
            <a:r>
              <a:rPr lang="en-US" dirty="0" smtClean="0"/>
              <a:t>80 and 130 </a:t>
            </a:r>
            <a:r>
              <a:rPr lang="en-US" dirty="0"/>
              <a:t>mg/dL) and 2-hour post-meal values </a:t>
            </a:r>
            <a:r>
              <a:rPr lang="en-US" dirty="0" smtClean="0"/>
              <a:t>less than 180 mg/dl </a:t>
            </a:r>
            <a:r>
              <a:rPr lang="en-US" dirty="0"/>
              <a:t>represent optimal </a:t>
            </a:r>
            <a:r>
              <a:rPr lang="en-US" dirty="0" smtClean="0"/>
              <a:t>control. </a:t>
            </a:r>
          </a:p>
          <a:p>
            <a:pPr algn="l" rtl="0"/>
            <a:r>
              <a:rPr lang="en-US" dirty="0" smtClean="0"/>
              <a:t>Insulin-treated </a:t>
            </a:r>
            <a:r>
              <a:rPr lang="en-US" dirty="0"/>
              <a:t>patients should be taught how </a:t>
            </a:r>
            <a:r>
              <a:rPr lang="en-US" dirty="0" smtClean="0"/>
              <a:t>to monitor </a:t>
            </a:r>
            <a:r>
              <a:rPr lang="en-US" dirty="0"/>
              <a:t>their own blood glucose using capillary </a:t>
            </a:r>
            <a:r>
              <a:rPr lang="en-US" dirty="0" smtClean="0"/>
              <a:t>blood glucose </a:t>
            </a:r>
            <a:r>
              <a:rPr lang="en-US" dirty="0"/>
              <a:t>meters. Immediate knowledge of blood </a:t>
            </a:r>
            <a:r>
              <a:rPr lang="en-US" dirty="0" smtClean="0"/>
              <a:t>glucose levels </a:t>
            </a:r>
            <a:r>
              <a:rPr lang="en-US" dirty="0"/>
              <a:t>can be used by patients to guide their </a:t>
            </a:r>
            <a:r>
              <a:rPr lang="en-US" dirty="0" smtClean="0"/>
              <a:t>insulin dosing </a:t>
            </a:r>
            <a:r>
              <a:rPr lang="en-US" dirty="0"/>
              <a:t>and to manage exercise and illness. </a:t>
            </a:r>
            <a:endParaRPr lang="ar-SA" dirty="0"/>
          </a:p>
        </p:txBody>
      </p:sp>
    </p:spTree>
    <p:extLst>
      <p:ext uri="{BB962C8B-B14F-4D97-AF65-F5344CB8AC3E}">
        <p14:creationId xmlns:p14="http://schemas.microsoft.com/office/powerpoint/2010/main" val="21739558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251520" y="2821837"/>
            <a:ext cx="7560840" cy="1362075"/>
          </a:xfrm>
        </p:spPr>
        <p:txBody>
          <a:bodyPr>
            <a:normAutofit fontScale="90000"/>
          </a:bodyPr>
          <a:lstStyle/>
          <a:p>
            <a:pPr algn="ctr"/>
            <a:r>
              <a:rPr lang="en-US" dirty="0"/>
              <a:t>Pharmacological treatment of diabetes mellitus</a:t>
            </a:r>
            <a:r>
              <a:rPr lang="ar-SA" dirty="0"/>
              <a:t/>
            </a:r>
            <a:br>
              <a:rPr lang="ar-SA" dirty="0"/>
            </a:br>
            <a:endParaRPr lang="ar-SA" dirty="0"/>
          </a:p>
        </p:txBody>
      </p:sp>
      <p:sp>
        <p:nvSpPr>
          <p:cNvPr id="3" name="عنصر نائب للمحتوى 2"/>
          <p:cNvSpPr>
            <a:spLocks noGrp="1"/>
          </p:cNvSpPr>
          <p:nvPr>
            <p:ph type="body" idx="1"/>
          </p:nvPr>
        </p:nvSpPr>
        <p:spPr/>
        <p:txBody>
          <a:bodyPr/>
          <a:lstStyle/>
          <a:p>
            <a:endParaRPr lang="ar-SA" dirty="0"/>
          </a:p>
        </p:txBody>
      </p:sp>
    </p:spTree>
    <p:extLst>
      <p:ext uri="{BB962C8B-B14F-4D97-AF65-F5344CB8AC3E}">
        <p14:creationId xmlns:p14="http://schemas.microsoft.com/office/powerpoint/2010/main" val="27301466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539552" y="13342"/>
            <a:ext cx="7772400" cy="1143000"/>
          </a:xfrm>
        </p:spPr>
        <p:txBody>
          <a:bodyPr>
            <a:normAutofit fontScale="90000"/>
          </a:bodyPr>
          <a:lstStyle/>
          <a:p>
            <a:r>
              <a:rPr lang="en-US" sz="3600" dirty="0" smtClean="0"/>
              <a:t>Noninsulin Agents Available for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8616892"/>
              </p:ext>
            </p:extLst>
          </p:nvPr>
        </p:nvGraphicFramePr>
        <p:xfrm>
          <a:off x="31013" y="1234122"/>
          <a:ext cx="8064897" cy="5457772"/>
        </p:xfrm>
        <a:graphic>
          <a:graphicData uri="http://schemas.openxmlformats.org/drawingml/2006/table">
            <a:tbl>
              <a:tblPr firstRow="1" bandRow="1">
                <a:tableStyleId>{00A15C55-8517-42AA-B614-E9B94910E393}</a:tableStyleId>
              </a:tblPr>
              <a:tblGrid>
                <a:gridCol w="1622156"/>
                <a:gridCol w="2796018"/>
                <a:gridCol w="1774514"/>
                <a:gridCol w="1872209"/>
              </a:tblGrid>
              <a:tr h="429037">
                <a:tc>
                  <a:txBody>
                    <a:bodyPr/>
                    <a:lstStyle/>
                    <a:p>
                      <a:pPr marL="0" marR="0" algn="ctr">
                        <a:spcBef>
                          <a:spcPts val="0"/>
                        </a:spcBef>
                        <a:spcAft>
                          <a:spcPts val="0"/>
                        </a:spcAft>
                      </a:pPr>
                      <a:r>
                        <a:rPr lang="en-US" sz="1400" dirty="0">
                          <a:effectLst/>
                        </a:rPr>
                        <a:t>Class</a:t>
                      </a:r>
                      <a:endParaRPr lang="en-US" sz="1400" dirty="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Primary Mechanism of Action</a:t>
                      </a:r>
                      <a:endParaRPr lang="en-US" sz="140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Agent</a:t>
                      </a:r>
                      <a:endParaRPr lang="en-US" sz="1400">
                        <a:effectLst/>
                        <a:latin typeface="Cambria"/>
                        <a:ea typeface="Cambria"/>
                        <a:cs typeface="Times New Roman"/>
                      </a:endParaRPr>
                    </a:p>
                  </a:txBody>
                  <a:tcPr marL="68580" marR="68580" marT="0" marB="0" anchor="ctr"/>
                </a:tc>
                <a:tc>
                  <a:txBody>
                    <a:bodyPr/>
                    <a:lstStyle/>
                    <a:p>
                      <a:pPr marL="0" marR="0" algn="ctr">
                        <a:spcBef>
                          <a:spcPts val="0"/>
                        </a:spcBef>
                        <a:spcAft>
                          <a:spcPts val="0"/>
                        </a:spcAft>
                      </a:pPr>
                      <a:r>
                        <a:rPr lang="en-US" sz="1400">
                          <a:effectLst/>
                        </a:rPr>
                        <a:t>Available as</a:t>
                      </a:r>
                      <a:endParaRPr lang="en-US" sz="1400">
                        <a:effectLst/>
                        <a:latin typeface="Cambria"/>
                        <a:ea typeface="Cambria"/>
                        <a:cs typeface="Times New Roman"/>
                      </a:endParaRPr>
                    </a:p>
                  </a:txBody>
                  <a:tcPr marL="68580" marR="68580" marT="0" marB="0" anchor="ctr"/>
                </a:tc>
              </a:tr>
              <a:tr h="429037">
                <a:tc rowSpan="3">
                  <a:txBody>
                    <a:bodyPr/>
                    <a:lstStyle/>
                    <a:p>
                      <a:pPr marL="0" marR="0" algn="l" rtl="0">
                        <a:spcBef>
                          <a:spcPts val="0"/>
                        </a:spcBef>
                        <a:spcAft>
                          <a:spcPts val="0"/>
                        </a:spcAft>
                      </a:pPr>
                      <a:r>
                        <a:rPr lang="en-US" sz="1600" b="1" dirty="0" smtClean="0">
                          <a:effectLst/>
                          <a:latin typeface="+mn-lt"/>
                        </a:rPr>
                        <a:t>Sulfonylurea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rowSpan="3">
                  <a:txBody>
                    <a:bodyPr/>
                    <a:lstStyle/>
                    <a:p>
                      <a:pPr marL="342900" marR="0" lvl="0" indent="-342900" algn="l" rtl="0">
                        <a:lnSpc>
                          <a:spcPct val="115000"/>
                        </a:lnSpc>
                        <a:spcBef>
                          <a:spcPts val="0"/>
                        </a:spcBef>
                        <a:spcAft>
                          <a:spcPts val="1000"/>
                        </a:spcAft>
                        <a:buFont typeface="Symbol"/>
                        <a:buChar char=""/>
                      </a:pPr>
                      <a:r>
                        <a:rPr lang="en-US" sz="1600" b="1" dirty="0" smtClean="0">
                          <a:effectLst/>
                          <a:latin typeface="+mn-lt"/>
                        </a:rPr>
                        <a:t>Increase insulin secretion</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glipinclamide</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Doanil </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515739">
                <a:tc vMerge="1">
                  <a:txBody>
                    <a:bodyPr/>
                    <a:lstStyle/>
                    <a:p>
                      <a:endParaRPr lang="en-US"/>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effectLst/>
                          <a:latin typeface="+mn-lt"/>
                        </a:rPr>
                        <a:t>Glimepiride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Cambria"/>
                          <a:ea typeface="Cambria"/>
                          <a:cs typeface="Times New Roman"/>
                        </a:rPr>
                        <a:t>amaryl</a:t>
                      </a:r>
                      <a:endParaRPr lang="en-US" sz="1600" b="1" dirty="0">
                        <a:effectLst/>
                        <a:latin typeface="Cambria"/>
                        <a:ea typeface="Cambria"/>
                        <a:cs typeface="Times New Roman"/>
                      </a:endParaRPr>
                    </a:p>
                  </a:txBody>
                  <a:tcPr marL="68580" marR="68580" marT="0" marB="0" anchor="ctr"/>
                </a:tc>
              </a:tr>
              <a:tr h="515739">
                <a:tc vMerge="1">
                  <a:txBody>
                    <a:bodyPr/>
                    <a:lstStyle/>
                    <a:p>
                      <a:pPr marL="0" marR="0" algn="l" rtl="0">
                        <a:spcBef>
                          <a:spcPts val="0"/>
                        </a:spcBef>
                        <a:spcAft>
                          <a:spcPts val="0"/>
                        </a:spcAft>
                      </a:pP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vMerge="1">
                  <a:txBody>
                    <a:bodyPr/>
                    <a:lstStyle/>
                    <a:p>
                      <a:pPr marL="342900" marR="0" lvl="0" indent="-342900" algn="l" rtl="0">
                        <a:lnSpc>
                          <a:spcPct val="115000"/>
                        </a:lnSpc>
                        <a:spcBef>
                          <a:spcPts val="0"/>
                        </a:spcBef>
                        <a:spcAft>
                          <a:spcPts val="1000"/>
                        </a:spcAft>
                        <a:buFont typeface="Symbol"/>
                        <a:buChar char=""/>
                      </a:pP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smtClean="0">
                          <a:effectLst/>
                          <a:latin typeface="Cambria"/>
                          <a:ea typeface="Cambria"/>
                          <a:cs typeface="Times New Roman"/>
                        </a:rPr>
                        <a:t>glicizide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Cambria"/>
                          <a:ea typeface="Cambria"/>
                          <a:cs typeface="Times New Roman"/>
                        </a:rPr>
                        <a:t>daimicron</a:t>
                      </a:r>
                      <a:endParaRPr lang="en-US" sz="1600" b="1" dirty="0">
                        <a:effectLst/>
                        <a:latin typeface="Cambria"/>
                        <a:ea typeface="Cambria"/>
                        <a:cs typeface="Times New Roman"/>
                      </a:endParaRPr>
                    </a:p>
                  </a:txBody>
                  <a:tcPr marL="68580" marR="68580" marT="0" marB="0" anchor="ctr"/>
                </a:tc>
              </a:tr>
              <a:tr h="1002449">
                <a:tc>
                  <a:txBody>
                    <a:bodyPr/>
                    <a:lstStyle/>
                    <a:p>
                      <a:pPr marL="0" marR="0" algn="l" rtl="0">
                        <a:spcBef>
                          <a:spcPts val="0"/>
                        </a:spcBef>
                        <a:spcAft>
                          <a:spcPts val="0"/>
                        </a:spcAft>
                      </a:pPr>
                      <a:r>
                        <a:rPr lang="en-US" sz="1600" b="1" dirty="0">
                          <a:effectLst/>
                        </a:rPr>
                        <a:t>Biguanide</a:t>
                      </a:r>
                      <a:endParaRPr lang="en-US" sz="1600" b="1" dirty="0">
                        <a:effectLst/>
                        <a:latin typeface="Cambria"/>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0"/>
                        </a:spcAft>
                        <a:buFont typeface="Symbol"/>
                        <a:buChar char=""/>
                      </a:pPr>
                      <a:r>
                        <a:rPr lang="en-US" sz="1600" b="1" dirty="0">
                          <a:effectLst/>
                        </a:rPr>
                        <a:t>Decrease HGP</a:t>
                      </a:r>
                    </a:p>
                    <a:p>
                      <a:pPr marL="342900" marR="0" lvl="0" indent="-342900" algn="l" rtl="0">
                        <a:lnSpc>
                          <a:spcPct val="115000"/>
                        </a:lnSpc>
                        <a:spcBef>
                          <a:spcPts val="0"/>
                        </a:spcBef>
                        <a:spcAft>
                          <a:spcPts val="1000"/>
                        </a:spcAft>
                        <a:buFont typeface="Symbol"/>
                        <a:buChar char=""/>
                      </a:pPr>
                      <a:r>
                        <a:rPr lang="en-US" sz="1600" b="1" dirty="0">
                          <a:effectLst/>
                        </a:rPr>
                        <a:t>Increase glucose uptake in muscle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Metformin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Glucophage </a:t>
                      </a:r>
                      <a:endParaRPr lang="en-US" sz="1600" b="1" dirty="0">
                        <a:effectLst/>
                        <a:latin typeface="Cambria"/>
                        <a:ea typeface="Cambria"/>
                        <a:cs typeface="Times New Roman"/>
                      </a:endParaRPr>
                    </a:p>
                  </a:txBody>
                  <a:tcPr marL="68580" marR="68580" marT="0" marB="0" anchor="ctr"/>
                </a:tc>
              </a:tr>
              <a:tr h="429037">
                <a:tc rowSpan="4">
                  <a:txBody>
                    <a:bodyPr/>
                    <a:lstStyle/>
                    <a:p>
                      <a:pPr marL="0" marR="0" algn="l" rtl="0">
                        <a:spcBef>
                          <a:spcPts val="0"/>
                        </a:spcBef>
                        <a:spcAft>
                          <a:spcPts val="0"/>
                        </a:spcAft>
                      </a:pPr>
                      <a:r>
                        <a:rPr lang="en-US" sz="1600" b="1" dirty="0" smtClean="0">
                          <a:effectLst/>
                        </a:rPr>
                        <a:t>DPP-4 </a:t>
                      </a:r>
                      <a:r>
                        <a:rPr lang="en-US" sz="1600" b="1" dirty="0">
                          <a:effectLst/>
                        </a:rPr>
                        <a:t>inhibitors</a:t>
                      </a:r>
                      <a:endParaRPr lang="en-US" sz="1600" b="1" dirty="0">
                        <a:effectLst/>
                        <a:latin typeface="Cambria"/>
                        <a:ea typeface="Cambria"/>
                        <a:cs typeface="Times New Roman"/>
                      </a:endParaRPr>
                    </a:p>
                  </a:txBody>
                  <a:tcPr marL="68580" marR="68580" marT="0" marB="0" anchor="ctr"/>
                </a:tc>
                <a:tc rowSpan="4">
                  <a:txBody>
                    <a:bodyPr/>
                    <a:lstStyle/>
                    <a:p>
                      <a:pPr marL="342900" marR="0" lvl="0" indent="-342900" algn="l" rtl="0">
                        <a:lnSpc>
                          <a:spcPct val="115000"/>
                        </a:lnSpc>
                        <a:spcBef>
                          <a:spcPts val="0"/>
                        </a:spcBef>
                        <a:spcAft>
                          <a:spcPts val="0"/>
                        </a:spcAft>
                        <a:buFont typeface="Symbol"/>
                        <a:buChar char=""/>
                      </a:pPr>
                      <a:r>
                        <a:rPr lang="en-US" sz="1600" b="1" dirty="0">
                          <a:effectLst/>
                        </a:rPr>
                        <a:t>Increase glucose-dependent insulin secretion</a:t>
                      </a:r>
                    </a:p>
                    <a:p>
                      <a:pPr marL="342900" marR="0" lvl="0" indent="-342900" algn="l" rtl="0">
                        <a:lnSpc>
                          <a:spcPct val="115000"/>
                        </a:lnSpc>
                        <a:spcBef>
                          <a:spcPts val="0"/>
                        </a:spcBef>
                        <a:spcAft>
                          <a:spcPts val="1000"/>
                        </a:spcAft>
                        <a:buFont typeface="Symbol"/>
                        <a:buChar char=""/>
                      </a:pPr>
                      <a:r>
                        <a:rPr lang="en-US" sz="1600" b="1" dirty="0">
                          <a:effectLst/>
                        </a:rPr>
                        <a:t>Decrease glucagon secretion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smtClean="0">
                          <a:effectLst/>
                        </a:rPr>
                        <a:t>Alogliptin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smtClean="0">
                          <a:effectLst/>
                        </a:rPr>
                        <a:t>Nesina</a:t>
                      </a:r>
                      <a:endParaRPr lang="en-US" sz="1600" b="1" dirty="0">
                        <a:effectLst/>
                        <a:latin typeface="Cambria"/>
                        <a:ea typeface="Cambria"/>
                        <a:cs typeface="Times New Roman"/>
                      </a:endParaRPr>
                    </a:p>
                  </a:txBody>
                  <a:tcPr marL="68580" marR="68580" marT="0" marB="0" anchor="ctr"/>
                </a:tc>
              </a:tr>
              <a:tr h="42903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rPr>
                        <a:t>Linagliptin</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rPr>
                        <a:t>Tradjenta</a:t>
                      </a:r>
                      <a:endParaRPr lang="en-US" sz="1600" b="1" dirty="0">
                        <a:effectLst/>
                        <a:latin typeface="Cambria"/>
                        <a:ea typeface="Cambria"/>
                        <a:cs typeface="Times New Roman"/>
                      </a:endParaRPr>
                    </a:p>
                  </a:txBody>
                  <a:tcPr marL="68580" marR="68580" marT="0" marB="0" anchor="ctr"/>
                </a:tc>
              </a:tr>
              <a:tr h="42903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rPr>
                        <a:t>Saxagliptin</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err="1">
                          <a:effectLst/>
                        </a:rPr>
                        <a:t>Onglyza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437412">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a:effectLst/>
                        </a:rPr>
                        <a:t>Sitagliptin</a:t>
                      </a:r>
                      <a:endParaRPr lang="en-US" sz="1600" b="1">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Januvia</a:t>
                      </a:r>
                      <a:endParaRPr lang="en-US" sz="1600" b="1" dirty="0">
                        <a:effectLst/>
                        <a:latin typeface="Cambria"/>
                        <a:ea typeface="Cambria"/>
                        <a:cs typeface="Times New Roman"/>
                      </a:endParaRPr>
                    </a:p>
                  </a:txBody>
                  <a:tcPr marL="68580" marR="68580" marT="0" marB="0" anchor="ctr"/>
                </a:tc>
              </a:tr>
              <a:tr h="429037">
                <a:tc>
                  <a:txBody>
                    <a:bodyPr/>
                    <a:lstStyle/>
                    <a:p>
                      <a:pPr marL="0" marR="0" algn="l" rtl="0">
                        <a:spcBef>
                          <a:spcPts val="0"/>
                        </a:spcBef>
                        <a:spcAft>
                          <a:spcPts val="0"/>
                        </a:spcAft>
                      </a:pPr>
                      <a:r>
                        <a:rPr lang="en-US" sz="1600" b="1" dirty="0">
                          <a:effectLst/>
                          <a:sym typeface="Symbol"/>
                        </a:rPr>
                        <a:t></a:t>
                      </a:r>
                      <a:r>
                        <a:rPr lang="en-US" sz="1600" b="1" dirty="0">
                          <a:effectLst/>
                        </a:rPr>
                        <a:t>-</a:t>
                      </a:r>
                      <a:r>
                        <a:rPr lang="en-US" sz="1600" b="1" dirty="0" err="1">
                          <a:effectLst/>
                        </a:rPr>
                        <a:t>Glucosidase</a:t>
                      </a:r>
                      <a:r>
                        <a:rPr lang="en-US" sz="1600" b="1" dirty="0">
                          <a:effectLst/>
                        </a:rPr>
                        <a:t> inhibitors</a:t>
                      </a:r>
                      <a:endParaRPr lang="en-US" sz="1600" b="1" dirty="0">
                        <a:effectLst/>
                        <a:latin typeface="Cambria"/>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1000"/>
                        </a:spcAft>
                        <a:buFont typeface="Symbol"/>
                        <a:buChar char=""/>
                      </a:pPr>
                      <a:r>
                        <a:rPr lang="en-US" sz="1600" b="1" dirty="0">
                          <a:effectLst/>
                        </a:rPr>
                        <a:t>Delay carbohydrate absorption from </a:t>
                      </a:r>
                      <a:r>
                        <a:rPr lang="en-US" sz="1600" b="1" dirty="0" smtClean="0">
                          <a:effectLst/>
                        </a:rPr>
                        <a:t>intestine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rPr>
                        <a:t>Acarbose</a:t>
                      </a:r>
                      <a:endParaRPr lang="en-US" sz="1600" b="1" dirty="0">
                        <a:effectLst/>
                        <a:latin typeface="Cambria"/>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rPr>
                        <a:t>Precose </a:t>
                      </a:r>
                      <a:endParaRPr lang="en-US" sz="1600" b="1" dirty="0">
                        <a:effectLst/>
                        <a:latin typeface="Cambria"/>
                        <a:ea typeface="Cambria"/>
                        <a:cs typeface="Times New Roman"/>
                      </a:endParaRPr>
                    </a:p>
                  </a:txBody>
                  <a:tcPr marL="68580" marR="68580" marT="0" marB="0" anchor="ctr"/>
                </a:tc>
              </a:tr>
            </a:tbl>
          </a:graphicData>
        </a:graphic>
      </p:graphicFrame>
      <p:sp>
        <p:nvSpPr>
          <p:cNvPr id="17465"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2C8996D0-B71F-4831-AFEB-70097B436063}" type="slidenum">
              <a:rPr lang="en-US" smtClean="0">
                <a:solidFill>
                  <a:srgbClr val="FFFFFF"/>
                </a:solidFill>
              </a:rPr>
              <a:pPr eaLnBrk="1" fontAlgn="base" hangingPunct="1">
                <a:spcBef>
                  <a:spcPct val="0"/>
                </a:spcBef>
                <a:spcAft>
                  <a:spcPct val="0"/>
                </a:spcAft>
              </a:pPr>
              <a:t>56</a:t>
            </a:fld>
            <a:endParaRPr lang="en-US" smtClean="0">
              <a:solidFill>
                <a:srgbClr val="FFFFFF"/>
              </a:solidFill>
            </a:endParaRPr>
          </a:p>
        </p:txBody>
      </p:sp>
      <p:sp>
        <p:nvSpPr>
          <p:cNvPr id="17466" name="Text Box 6"/>
          <p:cNvSpPr txBox="1">
            <a:spLocks noChangeArrowheads="1"/>
          </p:cNvSpPr>
          <p:nvPr/>
        </p:nvSpPr>
        <p:spPr bwMode="auto">
          <a:xfrm>
            <a:off x="2209800" y="6457950"/>
            <a:ext cx="6932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rgbClr val="FFFFFF"/>
                </a:solidFill>
              </a:rPr>
              <a:t>HGP, hepatic glucose production.</a:t>
            </a:r>
          </a:p>
          <a:p>
            <a:pPr algn="r" eaLnBrk="1" hangingPunct="1"/>
            <a:r>
              <a:rPr lang="en-US" sz="1000">
                <a:solidFill>
                  <a:srgbClr val="FFFFFF"/>
                </a:solidFill>
              </a:rPr>
              <a:t>Inzucchi SE, et al. </a:t>
            </a:r>
            <a:r>
              <a:rPr lang="en-US" sz="1000" i="1">
                <a:solidFill>
                  <a:srgbClr val="FFFFFF"/>
                </a:solidFill>
              </a:rPr>
              <a:t>Diabetes Care</a:t>
            </a:r>
            <a:r>
              <a:rPr lang="en-US" sz="1000">
                <a:solidFill>
                  <a:srgbClr val="FFFFFF"/>
                </a:solidFill>
              </a:rPr>
              <a:t>. 2012;35:1364-1379.</a:t>
            </a:r>
          </a:p>
        </p:txBody>
      </p:sp>
    </p:spTree>
    <p:extLst>
      <p:ext uri="{BB962C8B-B14F-4D97-AF65-F5344CB8AC3E}">
        <p14:creationId xmlns:p14="http://schemas.microsoft.com/office/powerpoint/2010/main" val="41773090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85800" y="344488"/>
            <a:ext cx="7772400" cy="1143000"/>
          </a:xfrm>
        </p:spPr>
        <p:txBody>
          <a:bodyPr>
            <a:normAutofit fontScale="90000"/>
          </a:bodyPr>
          <a:lstStyle/>
          <a:p>
            <a:r>
              <a:rPr lang="en-US" sz="3600" smtClean="0"/>
              <a:t>Noninsulin Agents Available for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3152573"/>
              </p:ext>
            </p:extLst>
          </p:nvPr>
        </p:nvGraphicFramePr>
        <p:xfrm>
          <a:off x="107504" y="1746250"/>
          <a:ext cx="7992888" cy="5136501"/>
        </p:xfrm>
        <a:graphic>
          <a:graphicData uri="http://schemas.openxmlformats.org/drawingml/2006/table">
            <a:tbl>
              <a:tblPr firstRow="1" bandRow="1">
                <a:tableStyleId>{00A15C55-8517-42AA-B614-E9B94910E393}</a:tableStyleId>
              </a:tblPr>
              <a:tblGrid>
                <a:gridCol w="1944216"/>
                <a:gridCol w="2952328"/>
                <a:gridCol w="1656184"/>
                <a:gridCol w="1440160"/>
              </a:tblGrid>
              <a:tr h="313741">
                <a:tc>
                  <a:txBody>
                    <a:bodyPr/>
                    <a:lstStyle/>
                    <a:p>
                      <a:pPr marL="0" marR="0" algn="l" rtl="0">
                        <a:spcBef>
                          <a:spcPts val="0"/>
                        </a:spcBef>
                        <a:spcAft>
                          <a:spcPts val="0"/>
                        </a:spcAft>
                      </a:pPr>
                      <a:r>
                        <a:rPr lang="en-US" sz="1400" b="1" dirty="0">
                          <a:effectLst/>
                          <a:latin typeface="+mn-lt"/>
                        </a:rPr>
                        <a:t>Class</a:t>
                      </a:r>
                      <a:endParaRPr lang="en-US" sz="14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dirty="0">
                          <a:effectLst/>
                          <a:latin typeface="+mn-lt"/>
                        </a:rPr>
                        <a:t>Primary Mechanism of Action</a:t>
                      </a:r>
                      <a:endParaRPr lang="en-US" sz="14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a:effectLst/>
                          <a:latin typeface="+mn-lt"/>
                        </a:rPr>
                        <a:t>Agent</a:t>
                      </a:r>
                      <a:endParaRPr lang="en-US" sz="1400" b="1">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400" b="1">
                          <a:effectLst/>
                          <a:latin typeface="+mn-lt"/>
                        </a:rPr>
                        <a:t>Available as</a:t>
                      </a:r>
                      <a:endParaRPr lang="en-US" sz="1400" b="1">
                        <a:effectLst/>
                        <a:latin typeface="+mn-lt"/>
                        <a:ea typeface="Cambria"/>
                        <a:cs typeface="Times New Roman"/>
                      </a:endParaRPr>
                    </a:p>
                  </a:txBody>
                  <a:tcPr marL="68580" marR="68580" marT="0" marB="0" anchor="ctr"/>
                </a:tc>
              </a:tr>
              <a:tr h="313741">
                <a:tc rowSpan="2">
                  <a:txBody>
                    <a:bodyPr/>
                    <a:lstStyle/>
                    <a:p>
                      <a:pPr marL="0" marR="0" algn="l" rtl="0">
                        <a:spcBef>
                          <a:spcPts val="0"/>
                        </a:spcBef>
                        <a:spcAft>
                          <a:spcPts val="0"/>
                        </a:spcAft>
                      </a:pPr>
                      <a:r>
                        <a:rPr lang="en-US" sz="1600" b="1" dirty="0" err="1">
                          <a:effectLst/>
                          <a:latin typeface="+mn-lt"/>
                        </a:rPr>
                        <a:t>Glinides</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rowSpan="2">
                  <a:txBody>
                    <a:bodyPr/>
                    <a:lstStyle/>
                    <a:p>
                      <a:pPr marL="342900" marR="0" lvl="0" indent="-342900" algn="l" rtl="0">
                        <a:lnSpc>
                          <a:spcPct val="115000"/>
                        </a:lnSpc>
                        <a:spcBef>
                          <a:spcPts val="0"/>
                        </a:spcBef>
                        <a:spcAft>
                          <a:spcPts val="1000"/>
                        </a:spcAft>
                        <a:buFont typeface="Symbol"/>
                        <a:buChar char=""/>
                      </a:pPr>
                      <a:r>
                        <a:rPr lang="en-US" sz="1600" b="1" dirty="0">
                          <a:effectLst/>
                          <a:latin typeface="+mn-lt"/>
                        </a:rPr>
                        <a:t>Increase insulin secretion</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err="1">
                          <a:effectLst/>
                          <a:latin typeface="+mn-lt"/>
                        </a:rPr>
                        <a:t>Nateglinide</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c>
                  <a:txBody>
                    <a:bodyPr/>
                    <a:lstStyle/>
                    <a:p>
                      <a:pPr marL="0" marR="0" algn="l" rtl="0">
                        <a:spcBef>
                          <a:spcPts val="0"/>
                        </a:spcBef>
                        <a:spcAft>
                          <a:spcPts val="0"/>
                        </a:spcAft>
                      </a:pPr>
                      <a:r>
                        <a:rPr lang="en-US" sz="1600" b="1" dirty="0">
                          <a:effectLst/>
                          <a:latin typeface="+mn-lt"/>
                        </a:rPr>
                        <a:t>Starlix </a:t>
                      </a:r>
                      <a:endParaRPr lang="en-US" sz="1600" b="1" dirty="0">
                        <a:effectLst/>
                        <a:latin typeface="+mn-lt"/>
                        <a:ea typeface="Cambria"/>
                        <a:cs typeface="Times New Roman"/>
                      </a:endParaRPr>
                    </a:p>
                  </a:txBody>
                  <a:tcPr marL="68580" marR="68580" marT="0" marB="0" anchor="ctr">
                    <a:solidFill>
                      <a:schemeClr val="bg2">
                        <a:lumMod val="20000"/>
                        <a:lumOff val="80000"/>
                      </a:schemeClr>
                    </a:solidFill>
                  </a:tcPr>
                </a:tc>
              </a:tr>
              <a:tr h="313741">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latin typeface="+mn-lt"/>
                        </a:rPr>
                        <a:t>Repaglinide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err="1">
                          <a:effectLst/>
                          <a:latin typeface="+mn-lt"/>
                        </a:rPr>
                        <a:t>Prandin</a:t>
                      </a:r>
                      <a:endParaRPr lang="en-US" sz="1600" b="1" dirty="0">
                        <a:effectLst/>
                        <a:latin typeface="+mn-lt"/>
                        <a:ea typeface="Cambria"/>
                        <a:cs typeface="Times New Roman"/>
                      </a:endParaRPr>
                    </a:p>
                  </a:txBody>
                  <a:tcPr marL="68580" marR="68580" marT="0" marB="0" anchor="ctr"/>
                </a:tc>
              </a:tr>
              <a:tr h="460415">
                <a:tc rowSpan="3">
                  <a:txBody>
                    <a:bodyPr/>
                    <a:lstStyle/>
                    <a:p>
                      <a:pPr marL="0" marR="0" algn="l" rtl="0">
                        <a:spcBef>
                          <a:spcPts val="0"/>
                        </a:spcBef>
                        <a:spcAft>
                          <a:spcPts val="0"/>
                        </a:spcAft>
                      </a:pPr>
                      <a:r>
                        <a:rPr lang="en-US" sz="1600" b="1" dirty="0">
                          <a:effectLst/>
                          <a:latin typeface="+mn-lt"/>
                        </a:rPr>
                        <a:t>GLP-1 receptor agonists</a:t>
                      </a:r>
                      <a:endParaRPr lang="en-US" sz="1600" b="1" dirty="0">
                        <a:effectLst/>
                        <a:latin typeface="+mn-lt"/>
                        <a:ea typeface="Cambria"/>
                        <a:cs typeface="Times New Roman"/>
                      </a:endParaRPr>
                    </a:p>
                  </a:txBody>
                  <a:tcPr marL="68580" marR="68580" marT="0" marB="0" anchor="ctr"/>
                </a:tc>
                <a:tc rowSpan="3">
                  <a:txBody>
                    <a:bodyPr/>
                    <a:lstStyle/>
                    <a:p>
                      <a:pPr marL="342900" marR="0" lvl="0" indent="-342900" algn="l" rtl="0">
                        <a:lnSpc>
                          <a:spcPct val="115000"/>
                        </a:lnSpc>
                        <a:spcBef>
                          <a:spcPts val="0"/>
                        </a:spcBef>
                        <a:spcAft>
                          <a:spcPts val="0"/>
                        </a:spcAft>
                        <a:buFont typeface="Symbol"/>
                        <a:buChar char=""/>
                      </a:pPr>
                      <a:r>
                        <a:rPr lang="en-US" sz="1600" b="1" dirty="0">
                          <a:effectLst/>
                          <a:latin typeface="+mn-lt"/>
                        </a:rPr>
                        <a:t>Increase glucose-dependent insulin secretion</a:t>
                      </a:r>
                    </a:p>
                    <a:p>
                      <a:pPr marL="342900" marR="0" lvl="0" indent="-342900" algn="l" rtl="0">
                        <a:lnSpc>
                          <a:spcPct val="115000"/>
                        </a:lnSpc>
                        <a:spcBef>
                          <a:spcPts val="0"/>
                        </a:spcBef>
                        <a:spcAft>
                          <a:spcPts val="0"/>
                        </a:spcAft>
                        <a:buFont typeface="Symbol"/>
                        <a:buChar char=""/>
                      </a:pPr>
                      <a:r>
                        <a:rPr lang="en-US" sz="1600" b="1" dirty="0">
                          <a:effectLst/>
                          <a:latin typeface="+mn-lt"/>
                        </a:rPr>
                        <a:t>Decrease glucagon secretion</a:t>
                      </a:r>
                    </a:p>
                    <a:p>
                      <a:pPr marL="342900" marR="0" lvl="0" indent="-342900" algn="l" rtl="0">
                        <a:lnSpc>
                          <a:spcPct val="115000"/>
                        </a:lnSpc>
                        <a:spcBef>
                          <a:spcPts val="0"/>
                        </a:spcBef>
                        <a:spcAft>
                          <a:spcPts val="0"/>
                        </a:spcAft>
                        <a:buFont typeface="Symbol"/>
                        <a:buChar char=""/>
                      </a:pPr>
                      <a:r>
                        <a:rPr lang="en-US" sz="1600" b="1" dirty="0">
                          <a:effectLst/>
                          <a:latin typeface="+mn-lt"/>
                        </a:rPr>
                        <a:t>Slow gastric emptying</a:t>
                      </a:r>
                    </a:p>
                    <a:p>
                      <a:pPr marL="342900" marR="0" lvl="0" indent="-342900" algn="l" rtl="0">
                        <a:lnSpc>
                          <a:spcPct val="115000"/>
                        </a:lnSpc>
                        <a:spcBef>
                          <a:spcPts val="0"/>
                        </a:spcBef>
                        <a:spcAft>
                          <a:spcPts val="1000"/>
                        </a:spcAft>
                        <a:buFont typeface="Symbol"/>
                        <a:buChar char=""/>
                      </a:pPr>
                      <a:r>
                        <a:rPr lang="en-US" sz="1600" b="1" dirty="0">
                          <a:effectLst/>
                          <a:latin typeface="+mn-lt"/>
                        </a:rPr>
                        <a:t>Increase satiety</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a:effectLst/>
                          <a:latin typeface="+mn-lt"/>
                        </a:rPr>
                        <a:t>Exenatide</a:t>
                      </a:r>
                      <a:endParaRPr lang="en-US" sz="1600" b="1">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latin typeface="+mn-lt"/>
                        </a:rPr>
                        <a:t>Byetta</a:t>
                      </a:r>
                      <a:endParaRPr lang="en-US" sz="1600" b="1" dirty="0">
                        <a:effectLst/>
                        <a:latin typeface="+mn-lt"/>
                        <a:ea typeface="Cambria"/>
                        <a:cs typeface="Times New Roman"/>
                      </a:endParaRPr>
                    </a:p>
                  </a:txBody>
                  <a:tcPr marL="68580" marR="68580" marT="0" marB="0" anchor="ctr"/>
                </a:tc>
              </a:tr>
              <a:tr h="473088">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err="1">
                          <a:effectLst/>
                          <a:latin typeface="+mn-lt"/>
                        </a:rPr>
                        <a:t>Exenatide</a:t>
                      </a:r>
                      <a:r>
                        <a:rPr lang="en-US" sz="1600" b="1" dirty="0">
                          <a:effectLst/>
                          <a:latin typeface="+mn-lt"/>
                        </a:rPr>
                        <a:t> XR</a:t>
                      </a:r>
                      <a:endParaRPr lang="en-US" sz="1600" b="1" dirty="0">
                        <a:effectLst/>
                        <a:latin typeface="+mn-lt"/>
                        <a:ea typeface="Cambria"/>
                        <a:cs typeface="Times New Roman"/>
                      </a:endParaRPr>
                    </a:p>
                  </a:txBody>
                  <a:tcPr marL="68580" marR="68580" marT="0" marB="0" anchor="ctr">
                    <a:solidFill>
                      <a:schemeClr val="bg2">
                        <a:lumMod val="40000"/>
                        <a:lumOff val="60000"/>
                      </a:schemeClr>
                    </a:solidFill>
                  </a:tcPr>
                </a:tc>
                <a:tc>
                  <a:txBody>
                    <a:bodyPr/>
                    <a:lstStyle/>
                    <a:p>
                      <a:pPr marL="0" marR="0" algn="l" rtl="0">
                        <a:spcBef>
                          <a:spcPts val="0"/>
                        </a:spcBef>
                        <a:spcAft>
                          <a:spcPts val="0"/>
                        </a:spcAft>
                      </a:pPr>
                      <a:r>
                        <a:rPr lang="en-US" sz="1600" b="1" dirty="0" err="1">
                          <a:effectLst/>
                          <a:latin typeface="+mn-lt"/>
                        </a:rPr>
                        <a:t>Bydureon</a:t>
                      </a:r>
                      <a:endParaRPr lang="en-US" sz="1600" b="1" dirty="0">
                        <a:effectLst/>
                        <a:latin typeface="+mn-lt"/>
                        <a:ea typeface="Cambria"/>
                        <a:cs typeface="Times New Roman"/>
                      </a:endParaRPr>
                    </a:p>
                  </a:txBody>
                  <a:tcPr marL="68580" marR="68580" marT="0" marB="0" anchor="ctr">
                    <a:solidFill>
                      <a:schemeClr val="bg2">
                        <a:lumMod val="40000"/>
                        <a:lumOff val="60000"/>
                      </a:schemeClr>
                    </a:solidFill>
                  </a:tcPr>
                </a:tc>
              </a:tr>
              <a:tr h="60460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smtClean="0">
                          <a:effectLst/>
                          <a:latin typeface="+mn-lt"/>
                        </a:rPr>
                        <a:t>Liraglutide</a:t>
                      </a:r>
                    </a:p>
                    <a:p>
                      <a:pPr marL="0" marR="0" algn="l" rtl="0">
                        <a:spcBef>
                          <a:spcPts val="0"/>
                        </a:spcBef>
                        <a:spcAft>
                          <a:spcPts val="0"/>
                        </a:spcAft>
                      </a:pPr>
                      <a:r>
                        <a:rPr lang="en-US" sz="1600" b="1" dirty="0" smtClean="0">
                          <a:effectLst/>
                          <a:latin typeface="+mn-lt"/>
                          <a:ea typeface="Cambria"/>
                          <a:cs typeface="Times New Roman"/>
                        </a:rPr>
                        <a:t>Semaglutide</a:t>
                      </a:r>
                    </a:p>
                    <a:p>
                      <a:pPr marL="0" marR="0" algn="l" rtl="0">
                        <a:spcBef>
                          <a:spcPts val="0"/>
                        </a:spcBef>
                        <a:spcAft>
                          <a:spcPts val="0"/>
                        </a:spcAft>
                      </a:pPr>
                      <a:r>
                        <a:rPr lang="en-US" sz="1600" b="1" dirty="0" smtClean="0">
                          <a:effectLst/>
                          <a:latin typeface="+mn-lt"/>
                          <a:ea typeface="Cambria"/>
                          <a:cs typeface="Times New Roman"/>
                        </a:rPr>
                        <a:t>Dulaglutide </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endParaRPr lang="en-US" sz="1600" b="1" dirty="0">
                        <a:effectLst/>
                        <a:latin typeface="+mn-lt"/>
                        <a:ea typeface="Cambria"/>
                        <a:cs typeface="Times New Roman"/>
                      </a:endParaRPr>
                    </a:p>
                  </a:txBody>
                  <a:tcPr marL="68580" marR="68580" marT="0" marB="0" anchor="ctr"/>
                </a:tc>
              </a:tr>
              <a:tr h="804029">
                <a:tc>
                  <a:txBody>
                    <a:bodyPr/>
                    <a:lstStyle/>
                    <a:p>
                      <a:pPr marL="0" marR="0" algn="l" rtl="0">
                        <a:spcBef>
                          <a:spcPts val="0"/>
                        </a:spcBef>
                        <a:spcAft>
                          <a:spcPts val="0"/>
                        </a:spcAft>
                      </a:pPr>
                      <a:r>
                        <a:rPr lang="en-US" sz="1600" b="1" dirty="0" smtClean="0">
                          <a:effectLst/>
                          <a:latin typeface="+mn-lt"/>
                          <a:ea typeface="Cambria"/>
                          <a:cs typeface="Times New Roman"/>
                        </a:rPr>
                        <a:t>SGLT2</a:t>
                      </a:r>
                      <a:r>
                        <a:rPr lang="en-US" sz="1600" b="1" baseline="0" dirty="0" smtClean="0">
                          <a:effectLst/>
                          <a:latin typeface="+mn-lt"/>
                          <a:ea typeface="Cambria"/>
                          <a:cs typeface="Times New Roman"/>
                        </a:rPr>
                        <a:t> inhibitors</a:t>
                      </a:r>
                      <a:endParaRPr lang="en-US" sz="1600" b="1" dirty="0">
                        <a:effectLst/>
                        <a:latin typeface="+mn-lt"/>
                        <a:ea typeface="Cambria"/>
                        <a:cs typeface="Times New Roman"/>
                      </a:endParaRPr>
                    </a:p>
                  </a:txBody>
                  <a:tcPr marL="68580" marR="68580" marT="0" marB="0" anchor="ctr"/>
                </a:tc>
                <a:tc>
                  <a:txBody>
                    <a:bodyPr/>
                    <a:lstStyle/>
                    <a:p>
                      <a:pPr marL="342900" marR="0" lvl="0" indent="-342900" algn="l" rtl="0">
                        <a:lnSpc>
                          <a:spcPct val="115000"/>
                        </a:lnSpc>
                        <a:spcBef>
                          <a:spcPts val="0"/>
                        </a:spcBef>
                        <a:spcAft>
                          <a:spcPts val="1000"/>
                        </a:spcAft>
                        <a:buFont typeface="Symbol"/>
                        <a:buChar char=""/>
                      </a:pPr>
                      <a:r>
                        <a:rPr lang="en-US" sz="1600" b="1" dirty="0" smtClean="0">
                          <a:effectLst/>
                          <a:latin typeface="+mn-lt"/>
                          <a:ea typeface="Cambria"/>
                          <a:cs typeface="Times New Roman"/>
                        </a:rPr>
                        <a:t>Increase urinary excretion of glucose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mn-lt"/>
                          <a:ea typeface="Cambria"/>
                          <a:cs typeface="Times New Roman"/>
                        </a:rPr>
                        <a:t>Canagliflozin</a:t>
                      </a:r>
                    </a:p>
                    <a:p>
                      <a:pPr marL="0" marR="0" algn="l" rtl="0">
                        <a:spcBef>
                          <a:spcPts val="0"/>
                        </a:spcBef>
                        <a:spcAft>
                          <a:spcPts val="0"/>
                        </a:spcAft>
                      </a:pPr>
                      <a:r>
                        <a:rPr lang="en-US" sz="1600" b="1" dirty="0" smtClean="0">
                          <a:effectLst/>
                          <a:latin typeface="+mn-lt"/>
                          <a:ea typeface="Cambria"/>
                          <a:cs typeface="Times New Roman"/>
                        </a:rPr>
                        <a:t>emagliflozin</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smtClean="0">
                          <a:effectLst/>
                          <a:latin typeface="+mn-lt"/>
                          <a:ea typeface="Cambria"/>
                          <a:cs typeface="Times New Roman"/>
                        </a:rPr>
                        <a:t>Invokana</a:t>
                      </a:r>
                    </a:p>
                    <a:p>
                      <a:pPr marL="0" marR="0" algn="l" rtl="0">
                        <a:spcBef>
                          <a:spcPts val="0"/>
                        </a:spcBef>
                        <a:spcAft>
                          <a:spcPts val="0"/>
                        </a:spcAft>
                      </a:pPr>
                      <a:r>
                        <a:rPr lang="en-US" sz="1600" b="1" dirty="0" smtClean="0">
                          <a:effectLst/>
                          <a:latin typeface="+mn-lt"/>
                          <a:ea typeface="Cambria"/>
                          <a:cs typeface="Times New Roman"/>
                        </a:rPr>
                        <a:t>jardiance</a:t>
                      </a:r>
                      <a:endParaRPr lang="en-US" sz="1600" b="1" dirty="0">
                        <a:effectLst/>
                        <a:latin typeface="+mn-lt"/>
                        <a:ea typeface="Cambria"/>
                        <a:cs typeface="Times New Roman"/>
                      </a:endParaRPr>
                    </a:p>
                  </a:txBody>
                  <a:tcPr marL="68580" marR="68580" marT="0" marB="0" anchor="ctr"/>
                </a:tc>
              </a:tr>
              <a:tr h="313741">
                <a:tc rowSpan="2">
                  <a:txBody>
                    <a:bodyPr/>
                    <a:lstStyle/>
                    <a:p>
                      <a:pPr marL="0" marR="0" algn="l" rtl="0">
                        <a:spcBef>
                          <a:spcPts val="0"/>
                        </a:spcBef>
                        <a:spcAft>
                          <a:spcPts val="0"/>
                        </a:spcAft>
                      </a:pPr>
                      <a:r>
                        <a:rPr lang="en-US" sz="1600" b="1" dirty="0" smtClean="0">
                          <a:effectLst/>
                          <a:latin typeface="+mn-lt"/>
                        </a:rPr>
                        <a:t>Thiazolidinediones</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rowSpan="2">
                  <a:txBody>
                    <a:bodyPr/>
                    <a:lstStyle/>
                    <a:p>
                      <a:pPr marL="342900" marR="0" lvl="0" indent="-342900" algn="l" rtl="0">
                        <a:lnSpc>
                          <a:spcPct val="115000"/>
                        </a:lnSpc>
                        <a:spcBef>
                          <a:spcPts val="0"/>
                        </a:spcBef>
                        <a:spcAft>
                          <a:spcPts val="0"/>
                        </a:spcAft>
                        <a:buFont typeface="Symbol"/>
                        <a:buChar char=""/>
                      </a:pPr>
                      <a:r>
                        <a:rPr lang="en-US" sz="1600" b="1">
                          <a:effectLst/>
                          <a:latin typeface="+mn-lt"/>
                        </a:rPr>
                        <a:t>Increase glucose uptake in muscle and fat</a:t>
                      </a:r>
                    </a:p>
                    <a:p>
                      <a:pPr marL="342900" marR="0" lvl="0" indent="-342900" algn="l" rtl="0">
                        <a:lnSpc>
                          <a:spcPct val="115000"/>
                        </a:lnSpc>
                        <a:spcBef>
                          <a:spcPts val="0"/>
                        </a:spcBef>
                        <a:spcAft>
                          <a:spcPts val="1000"/>
                        </a:spcAft>
                        <a:buFont typeface="Symbol"/>
                        <a:buChar char=""/>
                      </a:pPr>
                      <a:r>
                        <a:rPr lang="en-US" sz="1600" b="1">
                          <a:effectLst/>
                          <a:latin typeface="+mn-lt"/>
                        </a:rPr>
                        <a:t>Decrease HGP</a:t>
                      </a:r>
                      <a:endParaRPr lang="en-US" sz="1600" b="1">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a:txBody>
                    <a:bodyPr/>
                    <a:lstStyle/>
                    <a:p>
                      <a:pPr marL="0" marR="0" algn="l" rtl="0">
                        <a:spcBef>
                          <a:spcPts val="0"/>
                        </a:spcBef>
                        <a:spcAft>
                          <a:spcPts val="0"/>
                        </a:spcAft>
                      </a:pPr>
                      <a:r>
                        <a:rPr lang="en-US" sz="1600" b="1" dirty="0">
                          <a:effectLst/>
                          <a:latin typeface="+mn-lt"/>
                        </a:rPr>
                        <a:t>Pioglitazone</a:t>
                      </a:r>
                      <a:endParaRPr lang="en-US" sz="1600" b="1" dirty="0">
                        <a:effectLst/>
                        <a:latin typeface="+mn-lt"/>
                        <a:ea typeface="Cambria"/>
                        <a:cs typeface="Times New Roman"/>
                      </a:endParaRPr>
                    </a:p>
                  </a:txBody>
                  <a:tcPr marL="68580" marR="68580" marT="0" marB="0" anchor="ctr"/>
                </a:tc>
                <a:tc>
                  <a:txBody>
                    <a:bodyPr/>
                    <a:lstStyle/>
                    <a:p>
                      <a:pPr marL="0" marR="0" algn="l" rtl="0">
                        <a:spcBef>
                          <a:spcPts val="0"/>
                        </a:spcBef>
                        <a:spcAft>
                          <a:spcPts val="0"/>
                        </a:spcAft>
                      </a:pPr>
                      <a:r>
                        <a:rPr lang="en-US" sz="1600" b="1" dirty="0">
                          <a:effectLst/>
                          <a:latin typeface="+mn-lt"/>
                        </a:rPr>
                        <a:t>Actos</a:t>
                      </a:r>
                      <a:endParaRPr lang="en-US" sz="1600" b="1" dirty="0">
                        <a:effectLst/>
                        <a:latin typeface="+mn-lt"/>
                        <a:ea typeface="Cambria"/>
                        <a:cs typeface="Times New Roman"/>
                      </a:endParaRPr>
                    </a:p>
                  </a:txBody>
                  <a:tcPr marL="68580" marR="68580" marT="0" marB="0" anchor="ctr"/>
                </a:tc>
              </a:tr>
              <a:tr h="737947">
                <a:tc vMerge="1">
                  <a:txBody>
                    <a:bodyPr/>
                    <a:lstStyle/>
                    <a:p>
                      <a:endParaRPr lang="en-US"/>
                    </a:p>
                  </a:txBody>
                  <a:tcPr/>
                </a:tc>
                <a:tc vMerge="1">
                  <a:txBody>
                    <a:bodyPr/>
                    <a:lstStyle/>
                    <a:p>
                      <a:endParaRPr lang="en-US"/>
                    </a:p>
                  </a:txBody>
                  <a:tcPr/>
                </a:tc>
                <a:tc>
                  <a:txBody>
                    <a:bodyPr/>
                    <a:lstStyle/>
                    <a:p>
                      <a:pPr marL="0" marR="0" algn="l" rtl="0">
                        <a:spcBef>
                          <a:spcPts val="0"/>
                        </a:spcBef>
                        <a:spcAft>
                          <a:spcPts val="0"/>
                        </a:spcAft>
                      </a:pPr>
                      <a:r>
                        <a:rPr lang="en-US" sz="1600" b="1" dirty="0">
                          <a:effectLst/>
                          <a:latin typeface="+mn-lt"/>
                        </a:rPr>
                        <a:t>Rosiglitazone*</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c>
                  <a:txBody>
                    <a:bodyPr/>
                    <a:lstStyle/>
                    <a:p>
                      <a:pPr marL="0" marR="0" algn="l" rtl="0">
                        <a:spcBef>
                          <a:spcPts val="0"/>
                        </a:spcBef>
                        <a:spcAft>
                          <a:spcPts val="0"/>
                        </a:spcAft>
                      </a:pPr>
                      <a:r>
                        <a:rPr lang="en-US" sz="1600" b="1" dirty="0">
                          <a:effectLst/>
                          <a:latin typeface="+mn-lt"/>
                        </a:rPr>
                        <a:t>Avandia</a:t>
                      </a:r>
                      <a:endParaRPr lang="en-US" sz="1600" b="1" dirty="0">
                        <a:effectLst/>
                        <a:latin typeface="+mn-lt"/>
                        <a:ea typeface="Cambria"/>
                        <a:cs typeface="Times New Roman"/>
                      </a:endParaRPr>
                    </a:p>
                  </a:txBody>
                  <a:tcPr marL="68580" marR="68580" marT="0" marB="0" anchor="ctr">
                    <a:lnB w="12700" cap="flat" cmpd="sng" algn="ctr">
                      <a:noFill/>
                      <a:prstDash val="solid"/>
                      <a:round/>
                      <a:headEnd type="none" w="med" len="med"/>
                      <a:tailEnd type="none" w="med" len="med"/>
                    </a:lnB>
                  </a:tcPr>
                </a:tc>
              </a:tr>
              <a:tr h="376649">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bg1"/>
                        </a:solidFill>
                        <a:effectLst/>
                        <a:latin typeface="+mn-lt"/>
                        <a:ea typeface="+mn-ea"/>
                        <a:cs typeface="+mn-cs"/>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marL="342900" marR="0" lvl="0" indent="-342900">
                        <a:lnSpc>
                          <a:spcPct val="115000"/>
                        </a:lnSpc>
                        <a:spcBef>
                          <a:spcPts val="0"/>
                        </a:spcBef>
                        <a:spcAft>
                          <a:spcPts val="1000"/>
                        </a:spcAft>
                        <a:buFont typeface="Symbol"/>
                        <a:buChar char=""/>
                      </a:pPr>
                      <a:endParaRPr lang="en-US" sz="1400">
                        <a:effectLst/>
                        <a:latin typeface="Cambria"/>
                        <a:ea typeface="Cambria"/>
                        <a:cs typeface="Times New Roman"/>
                      </a:endParaRPr>
                    </a:p>
                  </a:txBody>
                  <a:tcPr marL="68580" marR="68580" marT="0" marB="0" anchor="ctr"/>
                </a:tc>
                <a:tc hMerge="1">
                  <a:txBody>
                    <a:bodyPr/>
                    <a:lstStyle/>
                    <a:p>
                      <a:pPr marL="0" marR="0">
                        <a:spcBef>
                          <a:spcPts val="0"/>
                        </a:spcBef>
                        <a:spcAft>
                          <a:spcPts val="0"/>
                        </a:spcAft>
                      </a:pPr>
                      <a:endParaRPr lang="en-US" sz="1400" dirty="0">
                        <a:effectLst/>
                        <a:latin typeface="Cambria"/>
                        <a:ea typeface="Cambria"/>
                        <a:cs typeface="Times New Roman"/>
                      </a:endParaRPr>
                    </a:p>
                  </a:txBody>
                  <a:tcPr marL="68580" marR="68580" marT="0" marB="0" anchor="ctr"/>
                </a:tc>
                <a:tc hMerge="1">
                  <a:txBody>
                    <a:bodyPr/>
                    <a:lstStyle/>
                    <a:p>
                      <a:pPr marL="0" marR="0">
                        <a:spcBef>
                          <a:spcPts val="0"/>
                        </a:spcBef>
                        <a:spcAft>
                          <a:spcPts val="0"/>
                        </a:spcAft>
                      </a:pPr>
                      <a:endParaRPr lang="en-US" sz="1400" dirty="0">
                        <a:effectLst/>
                        <a:latin typeface="Cambria"/>
                        <a:ea typeface="Cambria"/>
                        <a:cs typeface="Times New Roman"/>
                      </a:endParaRPr>
                    </a:p>
                  </a:txBody>
                  <a:tcPr marL="68580" marR="68580" marT="0" marB="0" anchor="ctr"/>
                </a:tc>
              </a:tr>
            </a:tbl>
          </a:graphicData>
        </a:graphic>
      </p:graphicFrame>
      <p:sp>
        <p:nvSpPr>
          <p:cNvPr id="18490"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668E8D8A-50C6-4672-BE9C-ABA1A9C968EC}" type="slidenum">
              <a:rPr lang="en-US" smtClean="0">
                <a:solidFill>
                  <a:schemeClr val="bg1"/>
                </a:solidFill>
              </a:rPr>
              <a:pPr eaLnBrk="1" fontAlgn="base" hangingPunct="1">
                <a:spcBef>
                  <a:spcPct val="0"/>
                </a:spcBef>
                <a:spcAft>
                  <a:spcPct val="0"/>
                </a:spcAft>
              </a:pPr>
              <a:t>57</a:t>
            </a:fld>
            <a:endParaRPr lang="en-US" smtClean="0">
              <a:solidFill>
                <a:schemeClr val="bg1"/>
              </a:solidFill>
            </a:endParaRPr>
          </a:p>
        </p:txBody>
      </p:sp>
      <p:sp>
        <p:nvSpPr>
          <p:cNvPr id="18491" name="Text Box 6"/>
          <p:cNvSpPr txBox="1">
            <a:spLocks noChangeArrowheads="1"/>
          </p:cNvSpPr>
          <p:nvPr/>
        </p:nvSpPr>
        <p:spPr bwMode="auto">
          <a:xfrm>
            <a:off x="2209800" y="6457950"/>
            <a:ext cx="6932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chemeClr val="bg1"/>
                </a:solidFill>
              </a:rPr>
              <a:t>HGP, hepatic glucose production.</a:t>
            </a:r>
          </a:p>
          <a:p>
            <a:pPr algn="r" eaLnBrk="1" hangingPunct="1"/>
            <a:r>
              <a:rPr lang="en-US" sz="1000">
                <a:solidFill>
                  <a:schemeClr val="bg1"/>
                </a:solidFill>
              </a:rPr>
              <a:t>Inzucchi SE, et al. </a:t>
            </a:r>
            <a:r>
              <a:rPr lang="en-US" sz="1000" i="1">
                <a:solidFill>
                  <a:schemeClr val="bg1"/>
                </a:solidFill>
              </a:rPr>
              <a:t>Diabetes Care</a:t>
            </a:r>
            <a:r>
              <a:rPr lang="en-US" sz="1000">
                <a:solidFill>
                  <a:schemeClr val="bg1"/>
                </a:solidFill>
              </a:rPr>
              <a:t>. 2012;35:1364-1379.</a:t>
            </a:r>
          </a:p>
        </p:txBody>
      </p:sp>
    </p:spTree>
    <p:extLst>
      <p:ext uri="{BB962C8B-B14F-4D97-AF65-F5344CB8AC3E}">
        <p14:creationId xmlns:p14="http://schemas.microsoft.com/office/powerpoint/2010/main" val="39688235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5800" y="344488"/>
            <a:ext cx="7772400" cy="1143000"/>
          </a:xfrm>
        </p:spPr>
        <p:txBody>
          <a:bodyPr/>
          <a:lstStyle/>
          <a:p>
            <a:r>
              <a:rPr lang="en-US" sz="3600" smtClean="0"/>
              <a:t>Insulins Available for the Treatment of Type 2 Diabetes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04549582"/>
              </p:ext>
            </p:extLst>
          </p:nvPr>
        </p:nvGraphicFramePr>
        <p:xfrm>
          <a:off x="400050" y="1760538"/>
          <a:ext cx="7700342" cy="3157568"/>
        </p:xfrm>
        <a:graphic>
          <a:graphicData uri="http://schemas.openxmlformats.org/drawingml/2006/table">
            <a:tbl>
              <a:tblPr firstRow="1" bandRow="1">
                <a:tableStyleId>{00A15C55-8517-42AA-B614-E9B94910E393}</a:tableStyleId>
              </a:tblPr>
              <a:tblGrid>
                <a:gridCol w="1147614"/>
                <a:gridCol w="2376264"/>
                <a:gridCol w="2376264"/>
                <a:gridCol w="1800200"/>
              </a:tblGrid>
              <a:tr h="266989">
                <a:tc>
                  <a:txBody>
                    <a:bodyPr/>
                    <a:lstStyle/>
                    <a:p>
                      <a:pPr marL="0" marR="0" algn="ctr" rtl="0">
                        <a:spcBef>
                          <a:spcPts val="0"/>
                        </a:spcBef>
                        <a:spcAft>
                          <a:spcPts val="0"/>
                        </a:spcAft>
                      </a:pPr>
                      <a:r>
                        <a:rPr lang="en-US" sz="1600" b="1" dirty="0">
                          <a:effectLst/>
                        </a:rPr>
                        <a:t>Class</a:t>
                      </a:r>
                      <a:endParaRPr lang="en-US" sz="1600" b="1" dirty="0">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dirty="0">
                          <a:effectLst/>
                        </a:rPr>
                        <a:t>Primary Mechanism of Action</a:t>
                      </a:r>
                      <a:endParaRPr lang="en-US" sz="1600" b="1" dirty="0">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a:effectLst/>
                        </a:rPr>
                        <a:t>Agent</a:t>
                      </a:r>
                      <a:endParaRPr lang="en-US" sz="1600" b="1">
                        <a:effectLst/>
                        <a:latin typeface="Cambria"/>
                        <a:ea typeface="Cambria"/>
                        <a:cs typeface="Times New Roman"/>
                      </a:endParaRPr>
                    </a:p>
                  </a:txBody>
                  <a:tcPr marL="68580" marR="68580" marT="0" marB="0" anchor="ctr"/>
                </a:tc>
                <a:tc>
                  <a:txBody>
                    <a:bodyPr/>
                    <a:lstStyle/>
                    <a:p>
                      <a:pPr marL="0" marR="0" algn="ctr" rtl="0">
                        <a:spcBef>
                          <a:spcPts val="0"/>
                        </a:spcBef>
                        <a:spcAft>
                          <a:spcPts val="0"/>
                        </a:spcAft>
                      </a:pPr>
                      <a:r>
                        <a:rPr lang="en-US" sz="1600" b="1">
                          <a:effectLst/>
                        </a:rPr>
                        <a:t>Available as</a:t>
                      </a:r>
                      <a:endParaRPr lang="en-US" sz="1600" b="1">
                        <a:effectLst/>
                        <a:latin typeface="Cambria"/>
                        <a:ea typeface="Cambria"/>
                        <a:cs typeface="Times New Roman"/>
                      </a:endParaRPr>
                    </a:p>
                  </a:txBody>
                  <a:tcPr marL="68580" marR="68580" marT="0" marB="0" anchor="ctr"/>
                </a:tc>
              </a:tr>
              <a:tr h="266989">
                <a:tc rowSpan="3">
                  <a:txBody>
                    <a:bodyPr/>
                    <a:lstStyle/>
                    <a:p>
                      <a:pPr marL="0" marR="0" algn="ctr" rtl="0">
                        <a:spcBef>
                          <a:spcPts val="0"/>
                        </a:spcBef>
                        <a:spcAft>
                          <a:spcPts val="0"/>
                        </a:spcAft>
                        <a:tabLst>
                          <a:tab pos="114300" algn="l"/>
                        </a:tabLst>
                      </a:pPr>
                      <a:r>
                        <a:rPr lang="en-US" sz="1600" b="1" dirty="0" smtClean="0">
                          <a:effectLst/>
                        </a:rPr>
                        <a:t>Basal</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c rowSpan="9">
                  <a:txBody>
                    <a:bodyPr/>
                    <a:lstStyle/>
                    <a:p>
                      <a:pPr marL="342900" marR="0" lvl="0" indent="-342900" algn="ctr" rtl="0">
                        <a:lnSpc>
                          <a:spcPct val="115000"/>
                        </a:lnSpc>
                        <a:spcBef>
                          <a:spcPts val="0"/>
                        </a:spcBef>
                        <a:spcAft>
                          <a:spcPts val="0"/>
                        </a:spcAft>
                        <a:buFont typeface="Symbol"/>
                        <a:buChar char=""/>
                      </a:pPr>
                      <a:r>
                        <a:rPr lang="en-US" sz="1600" b="1" dirty="0" smtClean="0">
                          <a:effectLst/>
                          <a:latin typeface="+mn-lt"/>
                        </a:rPr>
                        <a:t>Increase glucose uptake</a:t>
                      </a:r>
                    </a:p>
                    <a:p>
                      <a:pPr marL="342900" marR="0" lvl="0" indent="-342900" algn="ctr" rtl="0">
                        <a:lnSpc>
                          <a:spcPct val="115000"/>
                        </a:lnSpc>
                        <a:spcBef>
                          <a:spcPts val="0"/>
                        </a:spcBef>
                        <a:spcAft>
                          <a:spcPts val="1000"/>
                        </a:spcAft>
                        <a:buFont typeface="Symbol"/>
                        <a:buChar char=""/>
                      </a:pPr>
                      <a:r>
                        <a:rPr lang="en-US" sz="1600" b="1" dirty="0" smtClean="0">
                          <a:effectLst/>
                          <a:latin typeface="+mn-lt"/>
                        </a:rPr>
                        <a:t>Decrease HGP</a:t>
                      </a:r>
                      <a:endParaRPr lang="en-US" sz="1600" b="1" dirty="0" smtClean="0">
                        <a:effectLst/>
                        <a:latin typeface="+mn-lt"/>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err="1">
                          <a:effectLst/>
                        </a:rPr>
                        <a:t>Detemir</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err="1">
                          <a:effectLst/>
                        </a:rPr>
                        <a:t>Levemir</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Glargine</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a:effectLst/>
                        </a:rPr>
                        <a:t>Lantus</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r h="533976">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Neutral protamine </a:t>
                      </a:r>
                      <a:r>
                        <a:rPr lang="en-US" sz="1600" b="1" dirty="0" err="1">
                          <a:effectLst/>
                        </a:rPr>
                        <a:t>Hagedorn</a:t>
                      </a:r>
                      <a:r>
                        <a:rPr lang="en-US" sz="1600" b="1" dirty="0">
                          <a:effectLst/>
                        </a:rPr>
                        <a:t> (NPH)</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marL="0" marR="0" algn="ctr" rtl="0">
                        <a:spcBef>
                          <a:spcPts val="0"/>
                        </a:spcBef>
                        <a:spcAft>
                          <a:spcPts val="0"/>
                        </a:spcAft>
                      </a:pPr>
                      <a:r>
                        <a:rPr lang="en-US" sz="1600" b="1" dirty="0">
                          <a:effectLst/>
                        </a:rPr>
                        <a:t>Generic</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40000"/>
                        <a:lumOff val="60000"/>
                      </a:schemeClr>
                    </a:solidFill>
                  </a:tcPr>
                </a:tc>
              </a:tr>
              <a:tr h="266989">
                <a:tc rowSpan="4">
                  <a:txBody>
                    <a:bodyPr/>
                    <a:lstStyle/>
                    <a:p>
                      <a:pPr marL="0" marR="0" algn="ctr" rtl="0">
                        <a:spcBef>
                          <a:spcPts val="0"/>
                        </a:spcBef>
                        <a:spcAft>
                          <a:spcPts val="0"/>
                        </a:spcAft>
                        <a:tabLst>
                          <a:tab pos="114300" algn="l"/>
                        </a:tabLst>
                      </a:pPr>
                      <a:r>
                        <a:rPr lang="en-US" sz="1600" b="1" dirty="0" smtClean="0">
                          <a:effectLst/>
                        </a:rPr>
                        <a:t>Prandial</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vMerge="1">
                  <a:txBody>
                    <a:bodyPr/>
                    <a:lstStyle/>
                    <a:p>
                      <a:endParaRPr lang="en-US" dirty="0"/>
                    </a:p>
                  </a:txBody>
                  <a:tcPr marL="68580" marR="68580" marT="0" marB="0" anchor="ctr"/>
                </a:tc>
                <a:tc>
                  <a:txBody>
                    <a:bodyPr/>
                    <a:lstStyle/>
                    <a:p>
                      <a:pPr marL="0" marR="0" algn="ctr" rtl="0">
                        <a:spcBef>
                          <a:spcPts val="0"/>
                        </a:spcBef>
                        <a:spcAft>
                          <a:spcPts val="0"/>
                        </a:spcAft>
                      </a:pPr>
                      <a:r>
                        <a:rPr lang="en-US" sz="1600" b="1" dirty="0" err="1">
                          <a:effectLst/>
                        </a:rPr>
                        <a:t>Aspart</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20000"/>
                        <a:lumOff val="80000"/>
                      </a:schemeClr>
                    </a:solidFill>
                  </a:tcPr>
                </a:tc>
                <a:tc>
                  <a:txBody>
                    <a:bodyPr/>
                    <a:lstStyle/>
                    <a:p>
                      <a:pPr marL="0" marR="0" algn="ctr" rtl="0">
                        <a:spcBef>
                          <a:spcPts val="0"/>
                        </a:spcBef>
                        <a:spcAft>
                          <a:spcPts val="0"/>
                        </a:spcAft>
                      </a:pPr>
                      <a:r>
                        <a:rPr lang="en-US" sz="1600" b="1">
                          <a:effectLst/>
                        </a:rPr>
                        <a:t>NovoLog</a:t>
                      </a:r>
                      <a:endParaRPr lang="en-US" sz="1600" b="1">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Glulisine</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err="1">
                          <a:effectLst/>
                        </a:rPr>
                        <a:t>Apidra</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err="1">
                          <a:effectLst/>
                        </a:rPr>
                        <a:t>Lispro</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a:effectLst/>
                        </a:rPr>
                        <a:t>Humalog</a:t>
                      </a:r>
                      <a:endParaRPr lang="en-US" sz="1600" b="1" dirty="0">
                        <a:effectLst/>
                        <a:latin typeface="Cambria"/>
                        <a:ea typeface="Cambria"/>
                        <a:cs typeface="Times New Roman"/>
                      </a:endParaRPr>
                    </a:p>
                  </a:txBody>
                  <a:tcPr marL="68580" marR="68580" marT="0" marB="0" anchor="ctr">
                    <a:solidFill>
                      <a:schemeClr val="bg2">
                        <a:lumMod val="20000"/>
                        <a:lumOff val="8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Regular human</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marR="0" algn="ctr" rtl="0">
                        <a:spcBef>
                          <a:spcPts val="0"/>
                        </a:spcBef>
                        <a:spcAft>
                          <a:spcPts val="0"/>
                        </a:spcAft>
                      </a:pPr>
                      <a:r>
                        <a:rPr lang="en-US" sz="1600" b="1" dirty="0" err="1" smtClean="0">
                          <a:effectLst/>
                        </a:rPr>
                        <a:t>Humulin</a:t>
                      </a:r>
                      <a:r>
                        <a:rPr lang="en-US" sz="1600" b="1" dirty="0" smtClean="0">
                          <a:effectLst/>
                        </a:rPr>
                        <a:t>, generic</a:t>
                      </a:r>
                      <a:endParaRPr lang="en-US" sz="1600" b="1" dirty="0">
                        <a:effectLst/>
                        <a:latin typeface="Cambria"/>
                        <a:ea typeface="Cambria"/>
                        <a:cs typeface="Times New Roman"/>
                      </a:endParaRPr>
                    </a:p>
                  </a:txBody>
                  <a:tcPr marL="68580" marR="68580" marT="0" marB="0" anchor="ctr">
                    <a:lnB w="19050" cap="flat" cmpd="sng" algn="ctr">
                      <a:solidFill>
                        <a:schemeClr val="tx1"/>
                      </a:solidFill>
                      <a:prstDash val="solid"/>
                      <a:round/>
                      <a:headEnd type="none" w="med" len="med"/>
                      <a:tailEnd type="none" w="med" len="med"/>
                    </a:lnB>
                    <a:solidFill>
                      <a:schemeClr val="bg2">
                        <a:lumMod val="20000"/>
                        <a:lumOff val="80000"/>
                      </a:schemeClr>
                    </a:solidFill>
                  </a:tcPr>
                </a:tc>
              </a:tr>
              <a:tr h="266989">
                <a:tc rowSpan="2">
                  <a:txBody>
                    <a:bodyPr/>
                    <a:lstStyle/>
                    <a:p>
                      <a:pPr marL="0" marR="0" algn="ctr" rtl="0">
                        <a:spcBef>
                          <a:spcPts val="0"/>
                        </a:spcBef>
                        <a:spcAft>
                          <a:spcPts val="0"/>
                        </a:spcAft>
                        <a:tabLst>
                          <a:tab pos="114300" algn="l"/>
                        </a:tabLst>
                      </a:pPr>
                      <a:r>
                        <a:rPr lang="en-US" sz="1600" b="1" dirty="0" smtClean="0">
                          <a:effectLst/>
                        </a:rPr>
                        <a:t>Premixed</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c vMerge="1">
                  <a:txBody>
                    <a:bodyPr/>
                    <a:lstStyle/>
                    <a:p>
                      <a:endParaRPr lang="en-US" dirty="0"/>
                    </a:p>
                  </a:txBody>
                  <a:tcPr marL="68580" marR="68580" marT="0" marB="0" anchor="ctr">
                    <a:solidFill>
                      <a:schemeClr val="bg2">
                        <a:lumMod val="20000"/>
                        <a:lumOff val="80000"/>
                      </a:schemeClr>
                    </a:solidFill>
                  </a:tcPr>
                </a:tc>
                <a:tc>
                  <a:txBody>
                    <a:bodyPr/>
                    <a:lstStyle/>
                    <a:p>
                      <a:pPr marL="0" marR="0" algn="ctr" rtl="0">
                        <a:spcBef>
                          <a:spcPts val="0"/>
                        </a:spcBef>
                        <a:spcAft>
                          <a:spcPts val="0"/>
                        </a:spcAft>
                      </a:pPr>
                      <a:r>
                        <a:rPr lang="en-US" sz="1600" b="1" dirty="0">
                          <a:effectLst/>
                        </a:rPr>
                        <a:t>Biphasic </a:t>
                      </a:r>
                      <a:r>
                        <a:rPr lang="en-US" sz="1600" b="1" dirty="0" err="1">
                          <a:effectLst/>
                        </a:rPr>
                        <a:t>aspart</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c>
                  <a:txBody>
                    <a:bodyPr/>
                    <a:lstStyle/>
                    <a:p>
                      <a:pPr marL="0" marR="0" algn="ctr" rtl="0">
                        <a:spcBef>
                          <a:spcPts val="0"/>
                        </a:spcBef>
                        <a:spcAft>
                          <a:spcPts val="0"/>
                        </a:spcAft>
                      </a:pPr>
                      <a:r>
                        <a:rPr lang="en-US" sz="1600" b="1" dirty="0" err="1">
                          <a:effectLst/>
                        </a:rPr>
                        <a:t>NovoLog</a:t>
                      </a:r>
                      <a:r>
                        <a:rPr lang="en-US" sz="1600" b="1" dirty="0">
                          <a:effectLst/>
                        </a:rPr>
                        <a:t> Mix</a:t>
                      </a:r>
                      <a:endParaRPr lang="en-US" sz="1600" b="1" dirty="0">
                        <a:effectLst/>
                        <a:latin typeface="Cambria"/>
                        <a:ea typeface="Cambria"/>
                        <a:cs typeface="Times New Roman"/>
                      </a:endParaRPr>
                    </a:p>
                  </a:txBody>
                  <a:tcPr marL="68580" marR="68580" marT="0" marB="0" anchor="ctr">
                    <a:lnT w="19050" cap="flat" cmpd="sng" algn="ctr">
                      <a:solidFill>
                        <a:schemeClr val="tx1"/>
                      </a:solidFill>
                      <a:prstDash val="solid"/>
                      <a:round/>
                      <a:headEnd type="none" w="med" len="med"/>
                      <a:tailEnd type="none" w="med" len="med"/>
                    </a:lnT>
                    <a:solidFill>
                      <a:schemeClr val="bg2">
                        <a:lumMod val="40000"/>
                        <a:lumOff val="60000"/>
                      </a:schemeClr>
                    </a:solidFill>
                  </a:tcPr>
                </a:tc>
              </a:tr>
              <a:tr h="266989">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pPr>
                      <a:r>
                        <a:rPr lang="en-US" sz="1600" b="1" dirty="0">
                          <a:effectLst/>
                        </a:rPr>
                        <a:t>Biphasic </a:t>
                      </a:r>
                      <a:r>
                        <a:rPr lang="en-US" sz="1600" b="1" dirty="0" err="1">
                          <a:effectLst/>
                        </a:rPr>
                        <a:t>lispro</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c>
                  <a:txBody>
                    <a:bodyPr/>
                    <a:lstStyle/>
                    <a:p>
                      <a:pPr marL="0" marR="0" algn="ctr" rtl="0">
                        <a:spcBef>
                          <a:spcPts val="0"/>
                        </a:spcBef>
                        <a:spcAft>
                          <a:spcPts val="0"/>
                        </a:spcAft>
                      </a:pPr>
                      <a:r>
                        <a:rPr lang="en-US" sz="1600" b="1" dirty="0">
                          <a:effectLst/>
                        </a:rPr>
                        <a:t>Humalog Mix</a:t>
                      </a:r>
                      <a:endParaRPr lang="en-US" sz="1600" b="1" dirty="0">
                        <a:effectLst/>
                        <a:latin typeface="Cambria"/>
                        <a:ea typeface="Cambria"/>
                        <a:cs typeface="Times New Roman"/>
                      </a:endParaRPr>
                    </a:p>
                  </a:txBody>
                  <a:tcPr marL="68580" marR="68580" marT="0" marB="0" anchor="ctr">
                    <a:solidFill>
                      <a:schemeClr val="bg2">
                        <a:lumMod val="40000"/>
                        <a:lumOff val="60000"/>
                      </a:schemeClr>
                    </a:solidFill>
                  </a:tcPr>
                </a:tc>
              </a:tr>
            </a:tbl>
          </a:graphicData>
        </a:graphic>
      </p:graphicFrame>
      <p:sp>
        <p:nvSpPr>
          <p:cNvPr id="19504" name="Slide Number Placeholder 3"/>
          <p:cNvSpPr>
            <a:spLocks noGrp="1"/>
          </p:cNvSpPr>
          <p:nvPr>
            <p:ph type="sldNum" sz="quarter" idx="12"/>
          </p:nvPr>
        </p:nvSpPr>
        <p:spPr>
          <a:noFill/>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fontAlgn="base" hangingPunct="1">
              <a:spcBef>
                <a:spcPct val="0"/>
              </a:spcBef>
              <a:spcAft>
                <a:spcPct val="0"/>
              </a:spcAft>
            </a:pPr>
            <a:fld id="{0CB950CA-2C96-4A72-97D0-DD409733C696}" type="slidenum">
              <a:rPr lang="en-US" smtClean="0">
                <a:solidFill>
                  <a:schemeClr val="bg1"/>
                </a:solidFill>
              </a:rPr>
              <a:pPr eaLnBrk="1" fontAlgn="base" hangingPunct="1">
                <a:spcBef>
                  <a:spcPct val="0"/>
                </a:spcBef>
                <a:spcAft>
                  <a:spcPct val="0"/>
                </a:spcAft>
              </a:pPr>
              <a:t>58</a:t>
            </a:fld>
            <a:endParaRPr lang="en-US" smtClean="0">
              <a:solidFill>
                <a:schemeClr val="bg1"/>
              </a:solidFill>
            </a:endParaRPr>
          </a:p>
        </p:txBody>
      </p:sp>
      <p:sp>
        <p:nvSpPr>
          <p:cNvPr id="19505" name="Text Box 6"/>
          <p:cNvSpPr txBox="1">
            <a:spLocks noChangeArrowheads="1"/>
          </p:cNvSpPr>
          <p:nvPr/>
        </p:nvSpPr>
        <p:spPr bwMode="auto">
          <a:xfrm>
            <a:off x="2209800" y="6611938"/>
            <a:ext cx="69326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algn="l" defTabSz="457200" rtl="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r>
              <a:rPr lang="en-US" sz="1000">
                <a:solidFill>
                  <a:schemeClr val="bg1"/>
                </a:solidFill>
              </a:rPr>
              <a:t>Inzucchi SE, et al. </a:t>
            </a:r>
            <a:r>
              <a:rPr lang="en-US" sz="1000" i="1">
                <a:solidFill>
                  <a:schemeClr val="bg1"/>
                </a:solidFill>
              </a:rPr>
              <a:t>Diabetes Care</a:t>
            </a:r>
            <a:r>
              <a:rPr lang="en-US" sz="1000">
                <a:solidFill>
                  <a:schemeClr val="bg1"/>
                </a:solidFill>
              </a:rPr>
              <a:t>. 2012;35:1364-1379.</a:t>
            </a:r>
          </a:p>
        </p:txBody>
      </p:sp>
    </p:spTree>
    <p:extLst>
      <p:ext uri="{BB962C8B-B14F-4D97-AF65-F5344CB8AC3E}">
        <p14:creationId xmlns:p14="http://schemas.microsoft.com/office/powerpoint/2010/main" val="4334973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Complications of diabetes</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algn="l" rtl="0">
              <a:buNone/>
            </a:pPr>
            <a:r>
              <a:rPr lang="en-US" dirty="0"/>
              <a:t>Hyperglycaemia results in both acute and long-term problems. Acutely, high glucose and lack of insulin can result in marked symptoms, metabolic decompensation and hospitalisation</a:t>
            </a:r>
            <a:r>
              <a:rPr lang="en-US" dirty="0" smtClean="0"/>
              <a:t>.</a:t>
            </a:r>
            <a:endParaRPr lang="en-US" b="1" dirty="0" smtClean="0">
              <a:solidFill>
                <a:srgbClr val="FF0000"/>
              </a:solidFill>
            </a:endParaRPr>
          </a:p>
          <a:p>
            <a:pPr algn="l" rtl="0"/>
            <a:endParaRPr lang="en-US" b="1" dirty="0">
              <a:solidFill>
                <a:srgbClr val="FF0000"/>
              </a:solidFill>
            </a:endParaRPr>
          </a:p>
          <a:p>
            <a:pPr algn="l" rtl="0"/>
            <a:r>
              <a:rPr lang="en-US" b="1" dirty="0" smtClean="0">
                <a:solidFill>
                  <a:srgbClr val="FF0000"/>
                </a:solidFill>
              </a:rPr>
              <a:t>Acut complication</a:t>
            </a:r>
          </a:p>
          <a:p>
            <a:pPr algn="l" rtl="0">
              <a:buFont typeface="Wingdings" pitchFamily="2" charset="2"/>
              <a:buChar char="ü"/>
            </a:pPr>
            <a:r>
              <a:rPr lang="en-US" dirty="0"/>
              <a:t> </a:t>
            </a:r>
            <a:r>
              <a:rPr lang="en-US" dirty="0" smtClean="0"/>
              <a:t>hypoglycemia</a:t>
            </a:r>
          </a:p>
          <a:p>
            <a:pPr algn="l" rtl="0">
              <a:buFont typeface="Wingdings" pitchFamily="2" charset="2"/>
              <a:buChar char="ü"/>
            </a:pPr>
            <a:r>
              <a:rPr lang="en-US" dirty="0" smtClean="0"/>
              <a:t>Diabetes ketoacidosis </a:t>
            </a:r>
          </a:p>
          <a:p>
            <a:pPr algn="l" rtl="0">
              <a:buFont typeface="Wingdings" pitchFamily="2" charset="2"/>
              <a:buChar char="ü"/>
            </a:pPr>
            <a:r>
              <a:rPr lang="en-US" dirty="0"/>
              <a:t>hyperglycaemic hyperosmolar state</a:t>
            </a:r>
            <a:endParaRPr lang="en-US" dirty="0" smtClean="0"/>
          </a:p>
          <a:p>
            <a:pPr algn="l" rtl="0"/>
            <a:r>
              <a:rPr lang="en-US" b="1" dirty="0" smtClean="0">
                <a:solidFill>
                  <a:srgbClr val="FF0000"/>
                </a:solidFill>
              </a:rPr>
              <a:t>Chronic complication</a:t>
            </a:r>
          </a:p>
          <a:p>
            <a:pPr algn="l" rtl="0">
              <a:buFont typeface="Wingdings" pitchFamily="2" charset="2"/>
              <a:buChar char="ü"/>
            </a:pPr>
            <a:r>
              <a:rPr lang="en-US" dirty="0" smtClean="0"/>
              <a:t>Microvascular complication</a:t>
            </a:r>
          </a:p>
          <a:p>
            <a:pPr algn="l" rtl="0">
              <a:buFont typeface="Wingdings" pitchFamily="2" charset="2"/>
              <a:buChar char="ü"/>
            </a:pPr>
            <a:r>
              <a:rPr lang="en-US" dirty="0" smtClean="0"/>
              <a:t>Macrovascular complication</a:t>
            </a:r>
            <a:endParaRPr lang="ar-SA" dirty="0"/>
          </a:p>
        </p:txBody>
      </p:sp>
    </p:spTree>
    <p:extLst>
      <p:ext uri="{BB962C8B-B14F-4D97-AF65-F5344CB8AC3E}">
        <p14:creationId xmlns:p14="http://schemas.microsoft.com/office/powerpoint/2010/main" val="2405460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According to the international diabetes federation(IDF) in 2017</a:t>
            </a:r>
          </a:p>
          <a:p>
            <a:pPr algn="l" rtl="0"/>
            <a:endParaRPr lang="en-US" dirty="0"/>
          </a:p>
          <a:p>
            <a:pPr algn="l" rtl="0"/>
            <a:r>
              <a:rPr lang="en-US" dirty="0" smtClean="0"/>
              <a:t>Prevalence </a:t>
            </a:r>
            <a:r>
              <a:rPr lang="en-US" dirty="0"/>
              <a:t>of diabetes in </a:t>
            </a:r>
            <a:r>
              <a:rPr lang="en-US" dirty="0" smtClean="0"/>
              <a:t>Libya  11.2%</a:t>
            </a:r>
          </a:p>
          <a:p>
            <a:pPr algn="l" rtl="0"/>
            <a:r>
              <a:rPr lang="en-US" dirty="0" smtClean="0"/>
              <a:t>Total </a:t>
            </a:r>
            <a:r>
              <a:rPr lang="en-US" dirty="0"/>
              <a:t>cases of diabetes in </a:t>
            </a:r>
            <a:r>
              <a:rPr lang="en-US" dirty="0" smtClean="0"/>
              <a:t>libya  </a:t>
            </a:r>
            <a:r>
              <a:rPr lang="en-US" dirty="0"/>
              <a:t>:442,500</a:t>
            </a:r>
            <a:endParaRPr lang="ar-SA" dirty="0"/>
          </a:p>
        </p:txBody>
      </p:sp>
    </p:spTree>
    <p:extLst>
      <p:ext uri="{BB962C8B-B14F-4D97-AF65-F5344CB8AC3E}">
        <p14:creationId xmlns:p14="http://schemas.microsoft.com/office/powerpoint/2010/main" val="132896241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0"/>
            <a:ext cx="7239000" cy="1143000"/>
          </a:xfrm>
        </p:spPr>
        <p:txBody>
          <a:bodyPr>
            <a:normAutofit fontScale="90000"/>
          </a:bodyPr>
          <a:lstStyle/>
          <a:p>
            <a:r>
              <a:rPr lang="en-US" b="1" dirty="0" smtClean="0"/>
              <a:t>Microvascular complication</a:t>
            </a:r>
            <a:endParaRPr lang="ar-SA" dirty="0"/>
          </a:p>
        </p:txBody>
      </p:sp>
      <p:sp>
        <p:nvSpPr>
          <p:cNvPr id="3" name="عنصر نائب للمحتوى 2"/>
          <p:cNvSpPr>
            <a:spLocks noGrp="1"/>
          </p:cNvSpPr>
          <p:nvPr>
            <p:ph idx="1"/>
          </p:nvPr>
        </p:nvSpPr>
        <p:spPr>
          <a:xfrm>
            <a:off x="457200" y="1268760"/>
            <a:ext cx="7283152" cy="5186976"/>
          </a:xfrm>
        </p:spPr>
        <p:txBody>
          <a:bodyPr>
            <a:normAutofit fontScale="77500" lnSpcReduction="20000"/>
          </a:bodyPr>
          <a:lstStyle/>
          <a:p>
            <a:pPr marL="0" indent="0" algn="l" rtl="0">
              <a:buNone/>
            </a:pPr>
            <a:r>
              <a:rPr lang="en-US" b="1" dirty="0" smtClean="0">
                <a:solidFill>
                  <a:srgbClr val="FF0000"/>
                </a:solidFill>
              </a:rPr>
              <a:t>Retinopathy</a:t>
            </a:r>
            <a:r>
              <a:rPr lang="en-US" b="1" dirty="0">
                <a:solidFill>
                  <a:srgbClr val="FF0000"/>
                </a:solidFill>
              </a:rPr>
              <a:t>, cataract</a:t>
            </a:r>
          </a:p>
          <a:p>
            <a:pPr marL="0" indent="0" algn="l" rtl="0">
              <a:buNone/>
            </a:pPr>
            <a:r>
              <a:rPr lang="en-US" dirty="0"/>
              <a:t>• Impaired vision</a:t>
            </a:r>
          </a:p>
          <a:p>
            <a:pPr marL="0" indent="0" algn="l" rtl="0">
              <a:buNone/>
            </a:pPr>
            <a:r>
              <a:rPr lang="en-US" b="1" dirty="0">
                <a:solidFill>
                  <a:srgbClr val="FF0000"/>
                </a:solidFill>
              </a:rPr>
              <a:t>Nephropathy</a:t>
            </a:r>
          </a:p>
          <a:p>
            <a:pPr marL="0" indent="0" algn="l" rtl="0">
              <a:buNone/>
            </a:pPr>
            <a:r>
              <a:rPr lang="en-US" dirty="0"/>
              <a:t>• Renal </a:t>
            </a:r>
            <a:r>
              <a:rPr lang="en-US" dirty="0" smtClean="0"/>
              <a:t>failure</a:t>
            </a:r>
          </a:p>
          <a:p>
            <a:pPr marL="0" indent="0" algn="l" rtl="0">
              <a:buNone/>
            </a:pPr>
            <a:r>
              <a:rPr lang="en-US" sz="3600" dirty="0" smtClean="0">
                <a:solidFill>
                  <a:srgbClr val="FF0000"/>
                </a:solidFill>
              </a:rPr>
              <a:t>Neuropathy</a:t>
            </a:r>
            <a:r>
              <a:rPr lang="en-US" dirty="0" smtClean="0"/>
              <a:t> </a:t>
            </a:r>
            <a:endParaRPr lang="en-US" dirty="0"/>
          </a:p>
          <a:p>
            <a:pPr marL="0" indent="0" algn="l" rtl="0">
              <a:buNone/>
            </a:pPr>
            <a:r>
              <a:rPr lang="en-US" sz="2800" b="1" dirty="0"/>
              <a:t>1- sensory neuropathy</a:t>
            </a:r>
          </a:p>
          <a:p>
            <a:pPr marL="0" indent="0" algn="l" rtl="0">
              <a:buNone/>
            </a:pPr>
            <a:r>
              <a:rPr lang="en-US" sz="2800" b="1" dirty="0" smtClean="0"/>
              <a:t>2- </a:t>
            </a:r>
            <a:r>
              <a:rPr lang="en-US" sz="2800" b="1" dirty="0"/>
              <a:t>Distal somatic sensory/motor polyneuropathies </a:t>
            </a:r>
            <a:r>
              <a:rPr lang="en-US" sz="2800" dirty="0"/>
              <a:t>involving predominantly large fibers</a:t>
            </a:r>
          </a:p>
          <a:p>
            <a:pPr marL="0" indent="0" algn="l" rtl="0">
              <a:buNone/>
            </a:pPr>
            <a:r>
              <a:rPr lang="en-US" sz="2800" b="1" dirty="0"/>
              <a:t>3- Autonomic neuropathy</a:t>
            </a:r>
          </a:p>
          <a:p>
            <a:pPr marL="0" indent="0" algn="l" rtl="0">
              <a:buNone/>
            </a:pPr>
            <a:r>
              <a:rPr lang="en-US" sz="2800" dirty="0"/>
              <a:t>Erectile </a:t>
            </a:r>
            <a:r>
              <a:rPr lang="en-US" sz="2800" dirty="0" smtClean="0"/>
              <a:t>dysfunction,Gastroparesis ,Postural </a:t>
            </a:r>
            <a:r>
              <a:rPr lang="en-US" sz="2800" dirty="0"/>
              <a:t>hypotension</a:t>
            </a:r>
            <a:r>
              <a:rPr lang="en-US" sz="2800" b="1" dirty="0"/>
              <a:t> </a:t>
            </a:r>
          </a:p>
          <a:p>
            <a:pPr marL="0" indent="0" algn="l" rtl="0">
              <a:buNone/>
            </a:pPr>
            <a:r>
              <a:rPr lang="en-US" sz="2800" b="1" dirty="0"/>
              <a:t>4- mononeuropathy</a:t>
            </a:r>
          </a:p>
          <a:p>
            <a:pPr marL="0" indent="0" algn="l" rtl="0">
              <a:buNone/>
            </a:pPr>
            <a:r>
              <a:rPr lang="en-US" sz="2800" dirty="0"/>
              <a:t>entrapment </a:t>
            </a:r>
            <a:r>
              <a:rPr lang="en-US" sz="2800" dirty="0" smtClean="0"/>
              <a:t>neuropathies (CTS)</a:t>
            </a:r>
            <a:endParaRPr lang="en-US" sz="2800" dirty="0"/>
          </a:p>
          <a:p>
            <a:pPr marL="0" indent="0" algn="l" rtl="0">
              <a:buNone/>
            </a:pPr>
            <a:r>
              <a:rPr lang="en-US" sz="2800" dirty="0"/>
              <a:t>Cranial </a:t>
            </a:r>
            <a:r>
              <a:rPr lang="en-US" sz="2800" dirty="0" smtClean="0"/>
              <a:t>neuropathies</a:t>
            </a:r>
            <a:endParaRPr lang="en-US" sz="2800" dirty="0"/>
          </a:p>
          <a:p>
            <a:pPr marL="0" indent="0" algn="l" rtl="0">
              <a:buNone/>
            </a:pPr>
            <a:r>
              <a:rPr lang="en-US" sz="2800" b="1" dirty="0"/>
              <a:t>5- Proximal motor neuropathy ( diabetic amyotrophy</a:t>
            </a:r>
            <a:r>
              <a:rPr lang="en-US" sz="2800" b="1" dirty="0" smtClean="0"/>
              <a:t>)</a:t>
            </a:r>
            <a:endParaRPr lang="en-US" sz="2800" b="1" dirty="0"/>
          </a:p>
        </p:txBody>
      </p:sp>
    </p:spTree>
    <p:extLst>
      <p:ext uri="{BB962C8B-B14F-4D97-AF65-F5344CB8AC3E}">
        <p14:creationId xmlns:p14="http://schemas.microsoft.com/office/powerpoint/2010/main" val="40930135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rtl="0"/>
            <a:r>
              <a:rPr lang="en-US" b="1" dirty="0" smtClean="0"/>
              <a:t>Macrovascular complication</a:t>
            </a:r>
            <a:r>
              <a:rPr lang="en-US" b="1" dirty="0"/>
              <a:t/>
            </a:r>
            <a:br>
              <a:rPr lang="en-US" b="1" dirty="0"/>
            </a:br>
            <a:endParaRPr lang="ar-SA" dirty="0"/>
          </a:p>
        </p:txBody>
      </p:sp>
      <p:sp>
        <p:nvSpPr>
          <p:cNvPr id="3" name="عنصر نائب للمحتوى 2"/>
          <p:cNvSpPr>
            <a:spLocks noGrp="1"/>
          </p:cNvSpPr>
          <p:nvPr>
            <p:ph idx="1"/>
          </p:nvPr>
        </p:nvSpPr>
        <p:spPr>
          <a:xfrm>
            <a:off x="457200" y="1196752"/>
            <a:ext cx="7283152" cy="5258984"/>
          </a:xfrm>
        </p:spPr>
        <p:txBody>
          <a:bodyPr>
            <a:normAutofit/>
          </a:bodyPr>
          <a:lstStyle/>
          <a:p>
            <a:pPr marL="0" indent="0" algn="l" rtl="0">
              <a:buNone/>
            </a:pPr>
            <a:r>
              <a:rPr lang="en-US" b="1" dirty="0" smtClean="0">
                <a:solidFill>
                  <a:srgbClr val="FF0000"/>
                </a:solidFill>
              </a:rPr>
              <a:t>Coronary </a:t>
            </a:r>
            <a:r>
              <a:rPr lang="en-US" b="1" dirty="0">
                <a:solidFill>
                  <a:srgbClr val="FF0000"/>
                </a:solidFill>
              </a:rPr>
              <a:t>circulation</a:t>
            </a:r>
          </a:p>
          <a:p>
            <a:pPr marL="0" indent="0" algn="l" rtl="0">
              <a:buNone/>
            </a:pPr>
            <a:r>
              <a:rPr lang="en-US" dirty="0"/>
              <a:t>• Myocardial ischaemia/infarction</a:t>
            </a:r>
          </a:p>
          <a:p>
            <a:pPr marL="0" indent="0" algn="l" rtl="0">
              <a:buNone/>
            </a:pPr>
            <a:r>
              <a:rPr lang="en-US" b="1" dirty="0">
                <a:solidFill>
                  <a:srgbClr val="FF0000"/>
                </a:solidFill>
              </a:rPr>
              <a:t>Cerebral circulation</a:t>
            </a:r>
          </a:p>
          <a:p>
            <a:pPr marL="0" indent="0" algn="l" rtl="0">
              <a:buNone/>
            </a:pPr>
            <a:r>
              <a:rPr lang="en-US" dirty="0"/>
              <a:t>• Transient ischaemic attack</a:t>
            </a:r>
          </a:p>
          <a:p>
            <a:pPr marL="0" indent="0" algn="l" rtl="0">
              <a:buNone/>
            </a:pPr>
            <a:r>
              <a:rPr lang="en-US" dirty="0"/>
              <a:t>• Stroke</a:t>
            </a:r>
          </a:p>
          <a:p>
            <a:pPr marL="0" indent="0" algn="l" rtl="0">
              <a:buNone/>
            </a:pPr>
            <a:r>
              <a:rPr lang="en-US" b="1" dirty="0">
                <a:solidFill>
                  <a:srgbClr val="FF0000"/>
                </a:solidFill>
              </a:rPr>
              <a:t>Peripheral circulation</a:t>
            </a:r>
          </a:p>
          <a:p>
            <a:pPr marL="0" indent="0" algn="l" rtl="0">
              <a:buNone/>
            </a:pPr>
            <a:r>
              <a:rPr lang="en-US" dirty="0"/>
              <a:t>• Claudication</a:t>
            </a:r>
          </a:p>
          <a:p>
            <a:pPr marL="0" indent="0" algn="l" rtl="0">
              <a:buNone/>
            </a:pPr>
            <a:r>
              <a:rPr lang="en-US" dirty="0"/>
              <a:t>• Ischaemia</a:t>
            </a:r>
            <a:endParaRPr lang="ar-SA" dirty="0"/>
          </a:p>
        </p:txBody>
      </p:sp>
    </p:spTree>
    <p:extLst>
      <p:ext uri="{BB962C8B-B14F-4D97-AF65-F5344CB8AC3E}">
        <p14:creationId xmlns:p14="http://schemas.microsoft.com/office/powerpoint/2010/main" val="39081037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lstStyle/>
          <a:p>
            <a:pPr marL="0" indent="0" algn="l" rtl="0">
              <a:buNone/>
            </a:pPr>
            <a:endParaRPr lang="en-US" sz="2800" b="1" dirty="0" smtClean="0">
              <a:solidFill>
                <a:schemeClr val="tx1">
                  <a:lumMod val="95000"/>
                  <a:lumOff val="5000"/>
                </a:schemeClr>
              </a:solidFill>
            </a:endParaRPr>
          </a:p>
          <a:p>
            <a:pPr algn="l" rtl="0"/>
            <a:r>
              <a:rPr lang="en-US" sz="3600" b="1" dirty="0" smtClean="0">
                <a:solidFill>
                  <a:schemeClr val="tx1">
                    <a:lumMod val="95000"/>
                    <a:lumOff val="5000"/>
                  </a:schemeClr>
                </a:solidFill>
              </a:rPr>
              <a:t>Glycaemic control</a:t>
            </a:r>
            <a:endParaRPr lang="en-US" sz="3600" b="1" dirty="0">
              <a:solidFill>
                <a:schemeClr val="tx1">
                  <a:lumMod val="95000"/>
                  <a:lumOff val="5000"/>
                </a:schemeClr>
              </a:solidFill>
            </a:endParaRPr>
          </a:p>
          <a:p>
            <a:pPr algn="l" rtl="0"/>
            <a:r>
              <a:rPr lang="en-US" sz="3200" b="1" dirty="0">
                <a:solidFill>
                  <a:schemeClr val="tx1">
                    <a:lumMod val="95000"/>
                    <a:lumOff val="5000"/>
                  </a:schemeClr>
                </a:solidFill>
              </a:rPr>
              <a:t>Control of other </a:t>
            </a:r>
            <a:r>
              <a:rPr lang="en-US" sz="3200" b="1" dirty="0" smtClean="0">
                <a:solidFill>
                  <a:schemeClr val="tx1">
                    <a:lumMod val="95000"/>
                    <a:lumOff val="5000"/>
                  </a:schemeClr>
                </a:solidFill>
              </a:rPr>
              <a:t>risk</a:t>
            </a:r>
          </a:p>
          <a:p>
            <a:pPr algn="l" rtl="0">
              <a:buFont typeface="Arial" pitchFamily="34" charset="0"/>
              <a:buChar char="•"/>
            </a:pPr>
            <a:r>
              <a:rPr lang="en-US" sz="3200" dirty="0" smtClean="0"/>
              <a:t>Control </a:t>
            </a:r>
            <a:r>
              <a:rPr lang="en-US" sz="3200" dirty="0"/>
              <a:t>of </a:t>
            </a:r>
            <a:r>
              <a:rPr lang="en-US" sz="3200" dirty="0" smtClean="0"/>
              <a:t>Blood pressure  </a:t>
            </a:r>
            <a:endParaRPr lang="en-US" sz="3200" dirty="0"/>
          </a:p>
          <a:p>
            <a:pPr algn="l" rtl="0">
              <a:buFont typeface="Arial" pitchFamily="34" charset="0"/>
              <a:buChar char="•"/>
            </a:pPr>
            <a:r>
              <a:rPr lang="en-US" sz="3200" dirty="0" smtClean="0"/>
              <a:t>Treatment of dyslipidemia </a:t>
            </a:r>
            <a:endParaRPr lang="en-US" sz="3200" dirty="0"/>
          </a:p>
          <a:p>
            <a:pPr algn="l" rtl="0"/>
            <a:endParaRPr lang="ar-SA" sz="3200" dirty="0"/>
          </a:p>
        </p:txBody>
      </p:sp>
    </p:spTree>
    <p:extLst>
      <p:ext uri="{BB962C8B-B14F-4D97-AF65-F5344CB8AC3E}">
        <p14:creationId xmlns:p14="http://schemas.microsoft.com/office/powerpoint/2010/main" val="13006626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lgn="l" rtl="0">
              <a:buNone/>
            </a:pPr>
            <a:r>
              <a:rPr lang="en-US" sz="3400" b="1" dirty="0">
                <a:solidFill>
                  <a:srgbClr val="FF0000"/>
                </a:solidFill>
              </a:rPr>
              <a:t>Glycaemic </a:t>
            </a:r>
            <a:r>
              <a:rPr lang="en-US" sz="3400" b="1" dirty="0" smtClean="0">
                <a:solidFill>
                  <a:srgbClr val="FF0000"/>
                </a:solidFill>
              </a:rPr>
              <a:t>control</a:t>
            </a:r>
          </a:p>
          <a:p>
            <a:pPr algn="l" rtl="0"/>
            <a:r>
              <a:rPr lang="en-US" sz="3100" dirty="0" smtClean="0"/>
              <a:t>improved </a:t>
            </a:r>
            <a:r>
              <a:rPr lang="en-US" sz="3100" dirty="0"/>
              <a:t>glycaemic control </a:t>
            </a:r>
            <a:r>
              <a:rPr lang="en-US" sz="3100" dirty="0" smtClean="0"/>
              <a:t>decreases risk </a:t>
            </a:r>
            <a:r>
              <a:rPr lang="en-US" sz="3100" dirty="0"/>
              <a:t>of developing microvascular complications </a:t>
            </a:r>
            <a:r>
              <a:rPr lang="en-US" sz="3100" dirty="0" smtClean="0"/>
              <a:t>of diabetes </a:t>
            </a:r>
            <a:r>
              <a:rPr lang="en-US" sz="3100" dirty="0"/>
              <a:t>was established by </a:t>
            </a:r>
            <a:r>
              <a:rPr lang="en-US" sz="3100" dirty="0" smtClean="0"/>
              <a:t>Diabetes </a:t>
            </a:r>
            <a:r>
              <a:rPr lang="en-US" sz="3100" dirty="0"/>
              <a:t>Control </a:t>
            </a:r>
            <a:r>
              <a:rPr lang="en-US" sz="3100" dirty="0" smtClean="0"/>
              <a:t>andComplications </a:t>
            </a:r>
            <a:r>
              <a:rPr lang="en-US" sz="3100" dirty="0"/>
              <a:t>Trial (DCCT) in type 1 diabetes, and </a:t>
            </a:r>
            <a:r>
              <a:rPr lang="en-US" sz="3100" dirty="0" smtClean="0"/>
              <a:t>UK </a:t>
            </a:r>
            <a:r>
              <a:rPr lang="en-US" sz="3100" dirty="0"/>
              <a:t>Prospective Diabetes Study (UKPDS) in type 2 </a:t>
            </a:r>
            <a:r>
              <a:rPr lang="en-US" sz="3100" dirty="0" smtClean="0"/>
              <a:t>diabetes.</a:t>
            </a:r>
          </a:p>
          <a:p>
            <a:pPr algn="l" rtl="0"/>
            <a:r>
              <a:rPr lang="en-US" sz="3100" dirty="0" smtClean="0"/>
              <a:t>From DCCT There </a:t>
            </a:r>
            <a:r>
              <a:rPr lang="en-US" sz="3100" dirty="0"/>
              <a:t>was </a:t>
            </a:r>
            <a:r>
              <a:rPr lang="en-US" sz="3100" dirty="0" smtClean="0"/>
              <a:t> </a:t>
            </a:r>
            <a:r>
              <a:rPr lang="en-US" sz="3100" dirty="0"/>
              <a:t>60% overall reduction in the risk of </a:t>
            </a:r>
            <a:r>
              <a:rPr lang="en-US" sz="3100" dirty="0" smtClean="0"/>
              <a:t>developing diabetic </a:t>
            </a:r>
            <a:r>
              <a:rPr lang="en-US" sz="3100" dirty="0"/>
              <a:t>complications in patients with type 1 </a:t>
            </a:r>
            <a:r>
              <a:rPr lang="en-US" sz="3100" dirty="0" smtClean="0"/>
              <a:t>diabetes on </a:t>
            </a:r>
            <a:r>
              <a:rPr lang="en-US" sz="3100" dirty="0"/>
              <a:t>intensive therapy with strict glycaemic </a:t>
            </a:r>
            <a:r>
              <a:rPr lang="en-US" sz="3100" dirty="0" smtClean="0"/>
              <a:t>control, compared </a:t>
            </a:r>
            <a:r>
              <a:rPr lang="en-US" sz="3100" dirty="0"/>
              <a:t>with those on conventional </a:t>
            </a:r>
            <a:r>
              <a:rPr lang="en-US" sz="3100" dirty="0" smtClean="0"/>
              <a:t>therapy</a:t>
            </a:r>
          </a:p>
          <a:p>
            <a:pPr algn="l" rtl="0"/>
            <a:r>
              <a:rPr lang="en-US" sz="3100" dirty="0"/>
              <a:t>from </a:t>
            </a:r>
            <a:r>
              <a:rPr lang="en-US" sz="3100" dirty="0" smtClean="0"/>
              <a:t> </a:t>
            </a:r>
            <a:r>
              <a:rPr lang="en-US" sz="3100" dirty="0"/>
              <a:t>UKPDS ,</a:t>
            </a:r>
            <a:r>
              <a:rPr lang="en-US" sz="3100" dirty="0" smtClean="0"/>
              <a:t> </a:t>
            </a:r>
            <a:r>
              <a:rPr lang="en-US" sz="3100" dirty="0"/>
              <a:t>every </a:t>
            </a:r>
            <a:r>
              <a:rPr lang="en-US" sz="3100" dirty="0" smtClean="0"/>
              <a:t>1% reduction in HbA1c</a:t>
            </a:r>
            <a:r>
              <a:rPr lang="en-US" sz="3100" dirty="0"/>
              <a:t>, there is </a:t>
            </a:r>
            <a:r>
              <a:rPr lang="en-US" sz="3100" dirty="0" smtClean="0"/>
              <a:t> </a:t>
            </a:r>
            <a:r>
              <a:rPr lang="en-US" sz="3100" dirty="0"/>
              <a:t>21% reduction in death related to </a:t>
            </a:r>
            <a:r>
              <a:rPr lang="en-US" sz="3100" dirty="0" smtClean="0"/>
              <a:t>diabetes,  </a:t>
            </a:r>
            <a:r>
              <a:rPr lang="en-US" sz="3100" dirty="0"/>
              <a:t>14% reduction in myocardial infarction </a:t>
            </a:r>
            <a:r>
              <a:rPr lang="en-US" sz="3100" dirty="0" smtClean="0"/>
              <a:t>and 30–40</a:t>
            </a:r>
            <a:r>
              <a:rPr lang="en-US" sz="3100" dirty="0"/>
              <a:t>% reduction in risk of microvascular complications</a:t>
            </a:r>
            <a:endParaRPr lang="ar-SA" sz="3100" dirty="0"/>
          </a:p>
        </p:txBody>
      </p:sp>
    </p:spTree>
    <p:extLst>
      <p:ext uri="{BB962C8B-B14F-4D97-AF65-F5344CB8AC3E}">
        <p14:creationId xmlns:p14="http://schemas.microsoft.com/office/powerpoint/2010/main" val="11576698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Preventing diabetes complications</a:t>
            </a:r>
            <a:endParaRPr lang="ar-SA" dirty="0"/>
          </a:p>
        </p:txBody>
      </p:sp>
      <p:sp>
        <p:nvSpPr>
          <p:cNvPr id="3" name="عنصر نائب للمحتوى 2"/>
          <p:cNvSpPr>
            <a:spLocks noGrp="1"/>
          </p:cNvSpPr>
          <p:nvPr>
            <p:ph idx="1"/>
          </p:nvPr>
        </p:nvSpPr>
        <p:spPr/>
        <p:txBody>
          <a:bodyPr>
            <a:normAutofit/>
          </a:bodyPr>
          <a:lstStyle/>
          <a:p>
            <a:pPr algn="l" rtl="0"/>
            <a:r>
              <a:rPr lang="en-US" b="1" dirty="0">
                <a:solidFill>
                  <a:srgbClr val="FF0000"/>
                </a:solidFill>
              </a:rPr>
              <a:t>Control of other </a:t>
            </a:r>
            <a:r>
              <a:rPr lang="en-US" b="1" dirty="0" smtClean="0">
                <a:solidFill>
                  <a:srgbClr val="FF0000"/>
                </a:solidFill>
              </a:rPr>
              <a:t>risk</a:t>
            </a:r>
          </a:p>
          <a:p>
            <a:pPr marL="0" indent="0" algn="l" rtl="0">
              <a:buNone/>
            </a:pPr>
            <a:r>
              <a:rPr lang="en-US" dirty="0"/>
              <a:t>Randomised controlled trials have shown that </a:t>
            </a:r>
            <a:r>
              <a:rPr lang="en-US" dirty="0" smtClean="0"/>
              <a:t>aggressive management </a:t>
            </a:r>
            <a:r>
              <a:rPr lang="en-US" b="1" dirty="0">
                <a:solidFill>
                  <a:srgbClr val="FF0000"/>
                </a:solidFill>
              </a:rPr>
              <a:t>of blood pressure </a:t>
            </a:r>
            <a:r>
              <a:rPr lang="en-US" dirty="0"/>
              <a:t>minimises </a:t>
            </a:r>
            <a:r>
              <a:rPr lang="en-US" dirty="0" smtClean="0"/>
              <a:t>the microvascular </a:t>
            </a:r>
            <a:r>
              <a:rPr lang="en-US" dirty="0"/>
              <a:t>and macrovascular complications of diabetes.</a:t>
            </a:r>
          </a:p>
          <a:p>
            <a:pPr marL="0" indent="0" algn="l" rtl="0">
              <a:buNone/>
            </a:pPr>
            <a:r>
              <a:rPr lang="en-US" dirty="0"/>
              <a:t>Angiotensin-converting enzyme (ACE) inhibitors</a:t>
            </a:r>
          </a:p>
          <a:p>
            <a:pPr marL="0" indent="0" algn="l" rtl="0">
              <a:buNone/>
            </a:pPr>
            <a:r>
              <a:rPr lang="en-US" dirty="0"/>
              <a:t>are valuable in improving outcome in heart disease </a:t>
            </a:r>
            <a:r>
              <a:rPr lang="en-US" dirty="0" smtClean="0"/>
              <a:t>and in </a:t>
            </a:r>
            <a:r>
              <a:rPr lang="en-US" dirty="0"/>
              <a:t>treating diabetic nephropathy </a:t>
            </a:r>
            <a:r>
              <a:rPr lang="en-US" dirty="0" smtClean="0"/>
              <a:t>. </a:t>
            </a:r>
          </a:p>
          <a:p>
            <a:pPr marL="0" indent="0" algn="l" rtl="0">
              <a:buNone/>
            </a:pPr>
            <a:r>
              <a:rPr lang="en-US" dirty="0" smtClean="0"/>
              <a:t>The management of </a:t>
            </a:r>
            <a:r>
              <a:rPr lang="en-US" b="1" dirty="0">
                <a:solidFill>
                  <a:srgbClr val="FF0000"/>
                </a:solidFill>
              </a:rPr>
              <a:t>dyslipidaemia</a:t>
            </a:r>
            <a:r>
              <a:rPr lang="en-US" dirty="0"/>
              <a:t> with a statin limits </a:t>
            </a:r>
            <a:r>
              <a:rPr lang="en-US" dirty="0" smtClean="0"/>
              <a:t>macrovascular disease </a:t>
            </a:r>
            <a:r>
              <a:rPr lang="en-US" dirty="0"/>
              <a:t>in people with diabetes </a:t>
            </a:r>
            <a:r>
              <a:rPr lang="en-US" dirty="0" smtClean="0"/>
              <a:t>. </a:t>
            </a:r>
            <a:endParaRPr lang="ar-SA" dirty="0"/>
          </a:p>
        </p:txBody>
      </p:sp>
    </p:spTree>
    <p:extLst>
      <p:ext uri="{BB962C8B-B14F-4D97-AF65-F5344CB8AC3E}">
        <p14:creationId xmlns:p14="http://schemas.microsoft.com/office/powerpoint/2010/main" val="42306310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Long-term supervision of diabetes</a:t>
            </a:r>
            <a:endParaRPr lang="ar-SA" dirty="0"/>
          </a:p>
        </p:txBody>
      </p:sp>
      <p:sp>
        <p:nvSpPr>
          <p:cNvPr id="3" name="عنصر نائب للمحتوى 2"/>
          <p:cNvSpPr>
            <a:spLocks noGrp="1"/>
          </p:cNvSpPr>
          <p:nvPr>
            <p:ph idx="1"/>
          </p:nvPr>
        </p:nvSpPr>
        <p:spPr/>
        <p:txBody>
          <a:bodyPr/>
          <a:lstStyle/>
          <a:p>
            <a:pPr marL="0" indent="0" algn="l" rtl="0">
              <a:buNone/>
            </a:pPr>
            <a:r>
              <a:rPr lang="en-US" dirty="0"/>
              <a:t>Diabetes is </a:t>
            </a:r>
            <a:r>
              <a:rPr lang="en-US" dirty="0" smtClean="0"/>
              <a:t> </a:t>
            </a:r>
            <a:r>
              <a:rPr lang="en-US" dirty="0"/>
              <a:t>complex disorder which progresses </a:t>
            </a:r>
            <a:r>
              <a:rPr lang="en-US" dirty="0" smtClean="0"/>
              <a:t>in severity </a:t>
            </a:r>
            <a:r>
              <a:rPr lang="en-US" dirty="0"/>
              <a:t>with time, so people with diabetes should </a:t>
            </a:r>
            <a:r>
              <a:rPr lang="en-US" dirty="0" smtClean="0"/>
              <a:t>be seen </a:t>
            </a:r>
            <a:r>
              <a:rPr lang="en-US" dirty="0"/>
              <a:t>at regular </a:t>
            </a:r>
            <a:r>
              <a:rPr lang="en-US" dirty="0" smtClean="0"/>
              <a:t>intervals </a:t>
            </a:r>
            <a:r>
              <a:rPr lang="en-US" dirty="0"/>
              <a:t>in the</a:t>
            </a:r>
            <a:br>
              <a:rPr lang="en-US" dirty="0"/>
            </a:br>
            <a:r>
              <a:rPr lang="en-US" dirty="0"/>
              <a:t>diabetes clinic</a:t>
            </a:r>
            <a:endParaRPr lang="ar-SA" dirty="0"/>
          </a:p>
        </p:txBody>
      </p:sp>
    </p:spTree>
    <p:extLst>
      <p:ext uri="{BB962C8B-B14F-4D97-AF65-F5344CB8AC3E}">
        <p14:creationId xmlns:p14="http://schemas.microsoft.com/office/powerpoint/2010/main" val="308849419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noAutofit/>
          </a:bodyPr>
          <a:lstStyle/>
          <a:p>
            <a:pPr algn="l"/>
            <a:r>
              <a:rPr lang="en-US" sz="2800" b="1" dirty="0"/>
              <a:t>How to review a patient in </a:t>
            </a:r>
            <a:r>
              <a:rPr lang="en-US" sz="2800" b="1" dirty="0" smtClean="0"/>
              <a:t>the diabetes </a:t>
            </a:r>
            <a:r>
              <a:rPr lang="en-US" sz="2800" b="1" dirty="0"/>
              <a:t>clinic</a:t>
            </a:r>
            <a:endParaRPr lang="ar-SA" sz="2800" b="1"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831995278"/>
              </p:ext>
            </p:extLst>
          </p:nvPr>
        </p:nvGraphicFramePr>
        <p:xfrm>
          <a:off x="0" y="1280160"/>
          <a:ext cx="8926849" cy="5577840"/>
        </p:xfrm>
        <a:graphic>
          <a:graphicData uri="http://schemas.openxmlformats.org/drawingml/2006/table">
            <a:tbl>
              <a:tblPr rtl="1" firstRow="1" bandRow="1">
                <a:tableStyleId>{5C22544A-7EE6-4342-B048-85BDC9FD1C3A}</a:tableStyleId>
              </a:tblPr>
              <a:tblGrid>
                <a:gridCol w="4480699"/>
                <a:gridCol w="4446150"/>
              </a:tblGrid>
              <a:tr h="784853">
                <a:tc>
                  <a:txBody>
                    <a:bodyPr/>
                    <a:lstStyle/>
                    <a:p>
                      <a:pPr algn="l"/>
                      <a:r>
                        <a:rPr lang="en-US" sz="1800" b="1" i="0" u="none" strike="noStrike" kern="1200" baseline="0" dirty="0" smtClean="0">
                          <a:solidFill>
                            <a:schemeClr val="tx1">
                              <a:lumMod val="95000"/>
                              <a:lumOff val="5000"/>
                            </a:schemeClr>
                          </a:solidFill>
                          <a:latin typeface="+mn-lt"/>
                          <a:ea typeface="+mn-ea"/>
                          <a:cs typeface="+mn-cs"/>
                        </a:rPr>
                        <a:t>Glycaemic control</a:t>
                      </a:r>
                    </a:p>
                    <a:p>
                      <a:pPr algn="l"/>
                      <a:r>
                        <a:rPr lang="en-US" sz="1800" b="0" i="0" u="none" strike="noStrike" kern="1200" baseline="0" dirty="0" smtClean="0">
                          <a:solidFill>
                            <a:schemeClr val="tx1">
                              <a:lumMod val="95000"/>
                              <a:lumOff val="5000"/>
                            </a:schemeClr>
                          </a:solidFill>
                          <a:latin typeface="+mn-lt"/>
                          <a:ea typeface="+mn-ea"/>
                          <a:cs typeface="+mn-cs"/>
                        </a:rPr>
                        <a:t>•  (HbA1c); individualised target between (6.5 and 7.5%)</a:t>
                      </a:r>
                    </a:p>
                    <a:p>
                      <a:pPr algn="l"/>
                      <a:r>
                        <a:rPr lang="en-US" sz="1800" b="0" i="0" u="none" strike="noStrike" kern="1200" baseline="0" dirty="0" smtClean="0">
                          <a:solidFill>
                            <a:schemeClr val="tx1">
                              <a:lumMod val="95000"/>
                              <a:lumOff val="5000"/>
                            </a:schemeClr>
                          </a:solidFill>
                          <a:latin typeface="+mn-lt"/>
                          <a:ea typeface="+mn-ea"/>
                          <a:cs typeface="+mn-cs"/>
                        </a:rPr>
                        <a:t>• Inspection of home blood glucose monitoring record</a:t>
                      </a:r>
                      <a:endParaRPr lang="ar-SA" dirty="0">
                        <a:solidFill>
                          <a:schemeClr val="tx1">
                            <a:lumMod val="95000"/>
                            <a:lumOff val="5000"/>
                          </a:schemeClr>
                        </a:solidFill>
                      </a:endParaRPr>
                    </a:p>
                  </a:txBody>
                  <a:tcPr>
                    <a:solidFill>
                      <a:schemeClr val="bg2"/>
                    </a:solidFill>
                  </a:tcPr>
                </a:tc>
                <a:tc>
                  <a:txBody>
                    <a:bodyPr/>
                    <a:lstStyle/>
                    <a:p>
                      <a:pPr algn="l"/>
                      <a:r>
                        <a:rPr lang="en-US" sz="1800" b="1" i="0" u="none" strike="noStrike" kern="1200" baseline="0" dirty="0" smtClean="0">
                          <a:solidFill>
                            <a:schemeClr val="tx1">
                              <a:lumMod val="95000"/>
                              <a:lumOff val="5000"/>
                            </a:schemeClr>
                          </a:solidFill>
                          <a:latin typeface="+mn-lt"/>
                          <a:ea typeface="+mn-ea"/>
                          <a:cs typeface="+mn-cs"/>
                        </a:rPr>
                        <a:t>Lifestyle issues</a:t>
                      </a:r>
                    </a:p>
                    <a:p>
                      <a:pPr algn="l"/>
                      <a:r>
                        <a:rPr lang="en-US" sz="1800" b="0" i="0" u="none" strike="noStrike" kern="1200" baseline="0" dirty="0" smtClean="0">
                          <a:solidFill>
                            <a:schemeClr val="tx1">
                              <a:lumMod val="95000"/>
                              <a:lumOff val="5000"/>
                            </a:schemeClr>
                          </a:solidFill>
                          <a:latin typeface="+mn-lt"/>
                          <a:ea typeface="+mn-ea"/>
                          <a:cs typeface="+mn-cs"/>
                        </a:rPr>
                        <a:t>• General health,Smoking,Alcohol intake</a:t>
                      </a:r>
                    </a:p>
                    <a:p>
                      <a:pPr algn="l"/>
                      <a:r>
                        <a:rPr lang="en-US" sz="1800" b="0" i="0" u="none" strike="noStrike" kern="1200" baseline="0" dirty="0" smtClean="0">
                          <a:solidFill>
                            <a:schemeClr val="tx1">
                              <a:lumMod val="95000"/>
                              <a:lumOff val="5000"/>
                            </a:schemeClr>
                          </a:solidFill>
                          <a:latin typeface="+mn-lt"/>
                          <a:ea typeface="+mn-ea"/>
                          <a:cs typeface="+mn-cs"/>
                        </a:rPr>
                        <a:t>• Stress or depression, Sexual health</a:t>
                      </a:r>
                    </a:p>
                    <a:p>
                      <a:pPr algn="l"/>
                      <a:r>
                        <a:rPr lang="en-US" sz="1800" b="0" i="0" u="none" strike="noStrike" kern="1200" baseline="0" dirty="0" smtClean="0">
                          <a:solidFill>
                            <a:schemeClr val="tx1">
                              <a:lumMod val="95000"/>
                              <a:lumOff val="5000"/>
                            </a:schemeClr>
                          </a:solidFill>
                          <a:latin typeface="+mn-lt"/>
                          <a:ea typeface="+mn-ea"/>
                          <a:cs typeface="+mn-cs"/>
                        </a:rPr>
                        <a:t>• Exercise</a:t>
                      </a:r>
                    </a:p>
                    <a:p>
                      <a:pPr algn="l"/>
                      <a:r>
                        <a:rPr lang="en-US" sz="1800" b="1" i="0" u="none" strike="noStrike" kern="1200" baseline="0" dirty="0" smtClean="0">
                          <a:solidFill>
                            <a:schemeClr val="tx1">
                              <a:lumMod val="95000"/>
                              <a:lumOff val="5000"/>
                            </a:schemeClr>
                          </a:solidFill>
                          <a:latin typeface="+mn-lt"/>
                          <a:ea typeface="+mn-ea"/>
                          <a:cs typeface="+mn-cs"/>
                        </a:rPr>
                        <a:t>Body weight and BMI</a:t>
                      </a:r>
                      <a:endParaRPr lang="ar-SA" dirty="0">
                        <a:solidFill>
                          <a:schemeClr val="tx1">
                            <a:lumMod val="95000"/>
                            <a:lumOff val="5000"/>
                          </a:schemeClr>
                        </a:solidFill>
                      </a:endParaRPr>
                    </a:p>
                  </a:txBody>
                  <a:tcPr>
                    <a:solidFill>
                      <a:schemeClr val="bg2"/>
                    </a:solidFill>
                  </a:tcPr>
                </a:tc>
              </a:tr>
              <a:tr h="784853">
                <a:tc>
                  <a:txBody>
                    <a:bodyPr/>
                    <a:lstStyle/>
                    <a:p>
                      <a:pPr algn="l" rtl="0"/>
                      <a:r>
                        <a:rPr lang="en-US" sz="1800" b="1" i="0" u="none" strike="noStrike" kern="1200" baseline="0" dirty="0" smtClean="0">
                          <a:solidFill>
                            <a:schemeClr val="dk1"/>
                          </a:solidFill>
                          <a:latin typeface="+mn-lt"/>
                          <a:ea typeface="+mn-ea"/>
                          <a:cs typeface="+mn-cs"/>
                        </a:rPr>
                        <a:t>Hypoglycaemic episodes</a:t>
                      </a:r>
                    </a:p>
                    <a:p>
                      <a:pPr algn="l" rtl="0"/>
                      <a:r>
                        <a:rPr lang="en-US" sz="1800" b="0" i="0" u="none" strike="noStrike" kern="1200" baseline="0" dirty="0" smtClean="0">
                          <a:solidFill>
                            <a:schemeClr val="dk1"/>
                          </a:solidFill>
                          <a:latin typeface="+mn-lt"/>
                          <a:ea typeface="+mn-ea"/>
                          <a:cs typeface="+mn-cs"/>
                        </a:rPr>
                        <a:t>• Number and cause of severe (requiring assistance for treatment) events and frequency of mild (self-treated) episodes and biochemical hypoglycaemia</a:t>
                      </a:r>
                    </a:p>
                  </a:txBody>
                  <a:tcPr/>
                </a:tc>
                <a:tc>
                  <a:txBody>
                    <a:bodyPr/>
                    <a:lstStyle/>
                    <a:p>
                      <a:pPr algn="l"/>
                      <a:r>
                        <a:rPr lang="en-US" sz="1800" b="1" i="0" u="none" strike="noStrike" kern="1200" baseline="0" dirty="0" smtClean="0">
                          <a:solidFill>
                            <a:schemeClr val="dk1"/>
                          </a:solidFill>
                          <a:latin typeface="+mn-lt"/>
                          <a:ea typeface="+mn-ea"/>
                          <a:cs typeface="+mn-cs"/>
                        </a:rPr>
                        <a:t>Blood pressure</a:t>
                      </a:r>
                    </a:p>
                    <a:p>
                      <a:pPr algn="l"/>
                      <a:r>
                        <a:rPr lang="en-US" sz="1800" b="0" i="0" u="none" strike="noStrike" kern="1200" baseline="0" dirty="0" smtClean="0">
                          <a:solidFill>
                            <a:schemeClr val="dk1"/>
                          </a:solidFill>
                          <a:latin typeface="+mn-lt"/>
                          <a:ea typeface="+mn-ea"/>
                          <a:cs typeface="+mn-cs"/>
                        </a:rPr>
                        <a:t>• Individualised target of </a:t>
                      </a:r>
                    </a:p>
                    <a:p>
                      <a:pPr algn="l"/>
                      <a:r>
                        <a:rPr lang="en-US" sz="1800" b="0" i="0" u="none" strike="noStrike" kern="1200" baseline="0" dirty="0" smtClean="0">
                          <a:solidFill>
                            <a:schemeClr val="dk1"/>
                          </a:solidFill>
                          <a:latin typeface="+mn-lt"/>
                          <a:ea typeface="+mn-ea"/>
                          <a:cs typeface="+mn-cs"/>
                        </a:rPr>
                        <a:t>130–140/70–80 mmHg, depending on risk factors and presence of nephropathy</a:t>
                      </a:r>
                      <a:endParaRPr lang="ar-SA" sz="1800" dirty="0"/>
                    </a:p>
                  </a:txBody>
                  <a:tcPr/>
                </a:tc>
              </a:tr>
              <a:tr h="784853">
                <a:tc>
                  <a:txBody>
                    <a:bodyPr/>
                    <a:lstStyle/>
                    <a:p>
                      <a:pPr algn="l"/>
                      <a:r>
                        <a:rPr lang="en-US" sz="1800" b="1" i="0" u="none" strike="noStrike" kern="1200" baseline="0" dirty="0" smtClean="0">
                          <a:solidFill>
                            <a:schemeClr val="dk1"/>
                          </a:solidFill>
                          <a:latin typeface="+mn-lt"/>
                          <a:ea typeface="+mn-ea"/>
                          <a:cs typeface="+mn-cs"/>
                        </a:rPr>
                        <a:t>Eye examination</a:t>
                      </a:r>
                    </a:p>
                    <a:p>
                      <a:pPr algn="l"/>
                      <a:r>
                        <a:rPr lang="en-US" sz="1800" b="0" i="0" u="none" strike="noStrike" kern="1200" baseline="0" dirty="0" smtClean="0">
                          <a:solidFill>
                            <a:schemeClr val="dk1"/>
                          </a:solidFill>
                          <a:latin typeface="+mn-lt"/>
                          <a:ea typeface="+mn-ea"/>
                          <a:cs typeface="+mn-cs"/>
                        </a:rPr>
                        <a:t>• Visual acuities (near and distance)</a:t>
                      </a:r>
                    </a:p>
                    <a:p>
                      <a:pPr algn="l"/>
                      <a:r>
                        <a:rPr lang="en-US" sz="1800" b="0" i="0" u="none" strike="noStrike" kern="1200" baseline="0" dirty="0" smtClean="0">
                          <a:solidFill>
                            <a:schemeClr val="dk1"/>
                          </a:solidFill>
                          <a:latin typeface="+mn-lt"/>
                          <a:ea typeface="+mn-ea"/>
                          <a:cs typeface="+mn-cs"/>
                        </a:rPr>
                        <a:t>• Ophthalmoscopy (with pupils dilated) or digital photography</a:t>
                      </a:r>
                      <a:endParaRPr lang="ar-SA" dirty="0"/>
                    </a:p>
                  </a:txBody>
                  <a:tcPr/>
                </a:tc>
                <a:tc>
                  <a:txBody>
                    <a:bodyPr/>
                    <a:lstStyle/>
                    <a:p>
                      <a:pPr algn="l"/>
                      <a:r>
                        <a:rPr lang="en-US" sz="1800" b="1" i="0" u="none" strike="noStrike" kern="1200" baseline="0" dirty="0" smtClean="0">
                          <a:solidFill>
                            <a:schemeClr val="dk1"/>
                          </a:solidFill>
                          <a:latin typeface="+mn-lt"/>
                          <a:ea typeface="+mn-ea"/>
                          <a:cs typeface="+mn-cs"/>
                        </a:rPr>
                        <a:t>Urinalysis</a:t>
                      </a:r>
                    </a:p>
                    <a:p>
                      <a:pPr algn="l"/>
                      <a:r>
                        <a:rPr lang="en-US" sz="1800" b="0" i="0" u="none" strike="noStrike" kern="1200" baseline="0" dirty="0" smtClean="0">
                          <a:solidFill>
                            <a:schemeClr val="dk1"/>
                          </a:solidFill>
                          <a:latin typeface="+mn-lt"/>
                          <a:ea typeface="+mn-ea"/>
                          <a:cs typeface="+mn-cs"/>
                        </a:rPr>
                        <a:t>• for glucose, ketones, albumin (both macro- and micro-albuminuria)</a:t>
                      </a:r>
                      <a:endParaRPr lang="ar-SA" dirty="0"/>
                    </a:p>
                  </a:txBody>
                  <a:tcPr/>
                </a:tc>
              </a:tr>
              <a:tr h="784853">
                <a:tc>
                  <a:txBody>
                    <a:bodyPr/>
                    <a:lstStyle/>
                    <a:p>
                      <a:pPr algn="l"/>
                      <a:r>
                        <a:rPr lang="en-US" sz="1800" b="1" i="0" u="none" strike="noStrike" kern="1200" baseline="0" dirty="0" smtClean="0">
                          <a:solidFill>
                            <a:schemeClr val="dk1"/>
                          </a:solidFill>
                          <a:latin typeface="+mn-lt"/>
                          <a:ea typeface="+mn-ea"/>
                          <a:cs typeface="+mn-cs"/>
                        </a:rPr>
                        <a:t>Examination of lower limbs and feet</a:t>
                      </a:r>
                    </a:p>
                    <a:p>
                      <a:pPr marL="285750" indent="-285750" algn="l" rtl="0">
                        <a:buFont typeface="Arial" pitchFamily="34" charset="0"/>
                        <a:buChar char="•"/>
                      </a:pPr>
                      <a:r>
                        <a:rPr lang="en-US" sz="1800" b="0" i="0" u="none" strike="noStrike" kern="1200" baseline="0" dirty="0" smtClean="0">
                          <a:solidFill>
                            <a:schemeClr val="dk1"/>
                          </a:solidFill>
                          <a:latin typeface="+mn-lt"/>
                          <a:ea typeface="+mn-ea"/>
                          <a:cs typeface="+mn-cs"/>
                        </a:rPr>
                        <a:t>Peripheral pulses palpation  </a:t>
                      </a:r>
                    </a:p>
                    <a:p>
                      <a:pPr marL="285750" indent="-285750" algn="l" rtl="0">
                        <a:buFont typeface="Arial" pitchFamily="34" charset="0"/>
                        <a:buChar char="•"/>
                      </a:pPr>
                      <a:r>
                        <a:rPr lang="en-US" sz="1800" b="0" i="0" u="none" strike="noStrike" kern="1200" baseline="0" dirty="0" smtClean="0">
                          <a:solidFill>
                            <a:schemeClr val="dk1"/>
                          </a:solidFill>
                          <a:latin typeface="+mn-lt"/>
                          <a:ea typeface="+mn-ea"/>
                          <a:cs typeface="+mn-cs"/>
                        </a:rPr>
                        <a:t>Assessment of foot risk</a:t>
                      </a:r>
                    </a:p>
                    <a:p>
                      <a:pPr marL="0" indent="0" algn="l" rtl="0">
                        <a:buFont typeface="+mj-lt"/>
                        <a:buNone/>
                      </a:pPr>
                      <a:endParaRPr lang="ar-SA" dirty="0"/>
                    </a:p>
                  </a:txBody>
                  <a:tcPr/>
                </a:tc>
                <a:tc>
                  <a:txBody>
                    <a:bodyPr/>
                    <a:lstStyle/>
                    <a:p>
                      <a:pPr algn="l"/>
                      <a:r>
                        <a:rPr lang="en-US" sz="1800" b="1" i="0" u="none" strike="noStrike" kern="1200" baseline="0" dirty="0" smtClean="0">
                          <a:solidFill>
                            <a:schemeClr val="dk1"/>
                          </a:solidFill>
                          <a:latin typeface="+mn-lt"/>
                          <a:ea typeface="+mn-ea"/>
                          <a:cs typeface="+mn-cs"/>
                        </a:rPr>
                        <a:t>Biochemistry</a:t>
                      </a:r>
                    </a:p>
                    <a:p>
                      <a:pPr algn="l"/>
                      <a:r>
                        <a:rPr lang="en-US" sz="1800" b="0" i="0" u="none" strike="noStrike" kern="1200" baseline="0" dirty="0" smtClean="0">
                          <a:solidFill>
                            <a:schemeClr val="dk1"/>
                          </a:solidFill>
                          <a:latin typeface="+mn-lt"/>
                          <a:ea typeface="+mn-ea"/>
                          <a:cs typeface="+mn-cs"/>
                        </a:rPr>
                        <a:t>• Renal, liver and thyroid function</a:t>
                      </a:r>
                    </a:p>
                    <a:p>
                      <a:pPr algn="l"/>
                      <a:r>
                        <a:rPr lang="en-US" sz="1800" b="0" i="0" u="none" strike="noStrike" kern="1200" baseline="0" dirty="0" smtClean="0">
                          <a:solidFill>
                            <a:schemeClr val="dk1"/>
                          </a:solidFill>
                          <a:latin typeface="+mn-lt"/>
                          <a:ea typeface="+mn-ea"/>
                          <a:cs typeface="+mn-cs"/>
                        </a:rPr>
                        <a:t>• Lipid profile and estimated 10-yr cardiovascular risk to guide need for lipid-lowering therapy</a:t>
                      </a:r>
                      <a:endParaRPr lang="ar-SA" dirty="0"/>
                    </a:p>
                  </a:txBody>
                  <a:tcPr/>
                </a:tc>
              </a:tr>
            </a:tbl>
          </a:graphicData>
        </a:graphic>
      </p:graphicFrame>
    </p:spTree>
    <p:extLst>
      <p:ext uri="{BB962C8B-B14F-4D97-AF65-F5344CB8AC3E}">
        <p14:creationId xmlns:p14="http://schemas.microsoft.com/office/powerpoint/2010/main" val="10543484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499176" cy="1143000"/>
          </a:xfrm>
        </p:spPr>
        <p:txBody>
          <a:bodyPr>
            <a:noAutofit/>
          </a:bodyPr>
          <a:lstStyle/>
          <a:p>
            <a:pPr rtl="0"/>
            <a:r>
              <a:rPr lang="en-US" sz="2400" dirty="0" smtClean="0"/>
              <a:t>key </a:t>
            </a:r>
            <a:r>
              <a:rPr lang="en-US" sz="2400" dirty="0"/>
              <a:t>components of the diabetic foot </a:t>
            </a:r>
            <a:r>
              <a:rPr lang="en-US" sz="2400" dirty="0" smtClean="0"/>
              <a:t>examination</a:t>
            </a:r>
            <a:r>
              <a:rPr lang="en-US" sz="2400" dirty="0"/>
              <a:t/>
            </a:r>
            <a:br>
              <a:rPr lang="en-US" sz="2400" dirty="0"/>
            </a:br>
            <a:endParaRPr lang="ar-SA" sz="2400" dirty="0"/>
          </a:p>
        </p:txBody>
      </p:sp>
      <p:sp>
        <p:nvSpPr>
          <p:cNvPr id="3" name="عنصر نائب للمحتوى 2"/>
          <p:cNvSpPr>
            <a:spLocks noGrp="1"/>
          </p:cNvSpPr>
          <p:nvPr>
            <p:ph sz="half" idx="1"/>
          </p:nvPr>
        </p:nvSpPr>
        <p:spPr>
          <a:xfrm>
            <a:off x="251520" y="1196752"/>
            <a:ext cx="3726120" cy="5328592"/>
          </a:xfrm>
        </p:spPr>
        <p:txBody>
          <a:bodyPr>
            <a:normAutofit fontScale="77500" lnSpcReduction="20000"/>
          </a:bodyPr>
          <a:lstStyle/>
          <a:p>
            <a:pPr marL="0" indent="0" algn="l" rtl="0">
              <a:buNone/>
            </a:pPr>
            <a:endParaRPr lang="ar-SA" sz="2800" dirty="0"/>
          </a:p>
          <a:p>
            <a:pPr algn="l" rtl="0"/>
            <a:r>
              <a:rPr lang="en-US" sz="2800" u="sng" dirty="0"/>
              <a:t>Inspection</a:t>
            </a:r>
          </a:p>
          <a:p>
            <a:pPr algn="l" rtl="0">
              <a:buFont typeface="Wingdings" pitchFamily="2" charset="2"/>
              <a:buChar char="Ø"/>
            </a:pPr>
            <a:r>
              <a:rPr lang="en-US" sz="2800" dirty="0"/>
              <a:t>Skin status: color, thickness, dryness, cracking, examine the </a:t>
            </a:r>
            <a:r>
              <a:rPr lang="en-US" sz="2800" dirty="0" smtClean="0"/>
              <a:t>nails</a:t>
            </a:r>
            <a:endParaRPr lang="en-US" sz="2800" dirty="0"/>
          </a:p>
          <a:p>
            <a:pPr algn="l" rtl="0">
              <a:buFont typeface="Wingdings" pitchFamily="2" charset="2"/>
              <a:buChar char="Ø"/>
            </a:pPr>
            <a:r>
              <a:rPr lang="en-US" sz="2800" dirty="0"/>
              <a:t>Infection: check between toes for fungal infection</a:t>
            </a:r>
          </a:p>
          <a:p>
            <a:pPr algn="l" rtl="0">
              <a:buFont typeface="Wingdings" pitchFamily="2" charset="2"/>
              <a:buChar char="Ø"/>
            </a:pPr>
            <a:r>
              <a:rPr lang="en-US" sz="2800" dirty="0"/>
              <a:t>Ulceration</a:t>
            </a:r>
          </a:p>
          <a:p>
            <a:pPr algn="l" rtl="0">
              <a:buFont typeface="Wingdings" pitchFamily="2" charset="2"/>
              <a:buChar char="Ø"/>
            </a:pPr>
            <a:r>
              <a:rPr lang="en-US" sz="2800" dirty="0" smtClean="0"/>
              <a:t>Calluses/blistering</a:t>
            </a:r>
            <a:endParaRPr lang="en-US" dirty="0"/>
          </a:p>
          <a:p>
            <a:pPr algn="l" rtl="0">
              <a:buFont typeface="Wingdings" pitchFamily="2" charset="2"/>
              <a:buChar char="Ø"/>
            </a:pPr>
            <a:r>
              <a:rPr lang="en-US" sz="2800" dirty="0" smtClean="0"/>
              <a:t> Deformity</a:t>
            </a:r>
            <a:r>
              <a:rPr lang="en-US" sz="2800" dirty="0"/>
              <a:t>, eg, claw toes, prominent metatarsal heads, Charcot joint</a:t>
            </a:r>
          </a:p>
          <a:p>
            <a:pPr algn="l" rtl="0">
              <a:buFont typeface="Wingdings" pitchFamily="2" charset="2"/>
              <a:buChar char="Ø"/>
            </a:pPr>
            <a:r>
              <a:rPr lang="en-US" sz="2800" dirty="0"/>
              <a:t>Muscle wasting (guttering between metatarsals)</a:t>
            </a:r>
          </a:p>
          <a:p>
            <a:pPr algn="l" rtl="0"/>
            <a:endParaRPr lang="ar-SA" sz="2800" u="sng" dirty="0"/>
          </a:p>
          <a:p>
            <a:pPr algn="l" rtl="0"/>
            <a:endParaRPr lang="ar-SA" dirty="0"/>
          </a:p>
        </p:txBody>
      </p:sp>
      <p:sp>
        <p:nvSpPr>
          <p:cNvPr id="4" name="عنصر نائب للمحتوى 3"/>
          <p:cNvSpPr>
            <a:spLocks noGrp="1"/>
          </p:cNvSpPr>
          <p:nvPr>
            <p:ph sz="half" idx="2"/>
          </p:nvPr>
        </p:nvSpPr>
        <p:spPr>
          <a:xfrm>
            <a:off x="4067944" y="980728"/>
            <a:ext cx="3631304" cy="5688632"/>
          </a:xfrm>
        </p:spPr>
        <p:txBody>
          <a:bodyPr>
            <a:normAutofit fontScale="77500" lnSpcReduction="20000"/>
          </a:bodyPr>
          <a:lstStyle/>
          <a:p>
            <a:pPr algn="l" rtl="0"/>
            <a:endParaRPr lang="en-US" u="sng" dirty="0"/>
          </a:p>
          <a:p>
            <a:pPr lvl="8" algn="l" rtl="0"/>
            <a:endParaRPr lang="ar-SA" u="sng" dirty="0"/>
          </a:p>
          <a:p>
            <a:pPr algn="l" rtl="0"/>
            <a:r>
              <a:rPr lang="en-US" u="sng" dirty="0"/>
              <a:t>Neurological assessment</a:t>
            </a:r>
          </a:p>
          <a:p>
            <a:pPr lvl="3" algn="l" rtl="0"/>
            <a:r>
              <a:rPr lang="en-US" sz="2600" dirty="0">
                <a:solidFill>
                  <a:schemeClr val="tx1">
                    <a:lumMod val="95000"/>
                    <a:lumOff val="5000"/>
                  </a:schemeClr>
                </a:solidFill>
              </a:rPr>
              <a:t>10 g </a:t>
            </a:r>
            <a:r>
              <a:rPr lang="en-US" sz="2600" dirty="0" smtClean="0">
                <a:solidFill>
                  <a:schemeClr val="tx1">
                    <a:lumMod val="95000"/>
                    <a:lumOff val="5000"/>
                  </a:schemeClr>
                </a:solidFill>
              </a:rPr>
              <a:t>monofilament to assess pressure perception</a:t>
            </a:r>
          </a:p>
          <a:p>
            <a:pPr lvl="3" algn="l" rtl="0"/>
            <a:r>
              <a:rPr lang="en-US" sz="2600" dirty="0" smtClean="0">
                <a:solidFill>
                  <a:schemeClr val="tx1">
                    <a:lumMod val="95000"/>
                    <a:lumOff val="5000"/>
                  </a:schemeClr>
                </a:solidFill>
              </a:rPr>
              <a:t>Vibration </a:t>
            </a:r>
            <a:r>
              <a:rPr lang="en-US" sz="2600" dirty="0">
                <a:solidFill>
                  <a:schemeClr val="tx1">
                    <a:lumMod val="95000"/>
                    <a:lumOff val="5000"/>
                  </a:schemeClr>
                </a:solidFill>
              </a:rPr>
              <a:t>using 128 Hz tuning fork</a:t>
            </a:r>
          </a:p>
          <a:p>
            <a:pPr lvl="3" algn="l" rtl="0"/>
            <a:r>
              <a:rPr lang="en-US" sz="2600" dirty="0">
                <a:solidFill>
                  <a:schemeClr val="tx1">
                    <a:lumMod val="95000"/>
                    <a:lumOff val="5000"/>
                  </a:schemeClr>
                </a:solidFill>
              </a:rPr>
              <a:t>Superficial pain (pinprick) </a:t>
            </a:r>
            <a:r>
              <a:rPr lang="en-US" sz="2600" dirty="0" smtClean="0">
                <a:solidFill>
                  <a:schemeClr val="tx1">
                    <a:lumMod val="95000"/>
                    <a:lumOff val="5000"/>
                  </a:schemeClr>
                </a:solidFill>
              </a:rPr>
              <a:t>ortemperature sensation</a:t>
            </a:r>
          </a:p>
          <a:p>
            <a:pPr lvl="3" algn="l" rtl="0"/>
            <a:r>
              <a:rPr lang="en-US" sz="2600" dirty="0" smtClean="0">
                <a:solidFill>
                  <a:schemeClr val="tx1">
                    <a:lumMod val="95000"/>
                    <a:lumOff val="5000"/>
                  </a:schemeClr>
                </a:solidFill>
              </a:rPr>
              <a:t>Position sense</a:t>
            </a:r>
          </a:p>
          <a:p>
            <a:pPr lvl="3" algn="l" rtl="0"/>
            <a:r>
              <a:rPr lang="en-US" sz="2600" dirty="0">
                <a:solidFill>
                  <a:schemeClr val="tx1">
                    <a:lumMod val="95000"/>
                    <a:lumOff val="5000"/>
                  </a:schemeClr>
                </a:solidFill>
              </a:rPr>
              <a:t>Ankle </a:t>
            </a:r>
            <a:r>
              <a:rPr lang="en-US" sz="2600" dirty="0" smtClean="0">
                <a:solidFill>
                  <a:schemeClr val="tx1">
                    <a:lumMod val="95000"/>
                    <a:lumOff val="5000"/>
                  </a:schemeClr>
                </a:solidFill>
              </a:rPr>
              <a:t>reflexes </a:t>
            </a:r>
            <a:endParaRPr lang="en-US" sz="2600" dirty="0">
              <a:solidFill>
                <a:schemeClr val="tx1">
                  <a:lumMod val="95000"/>
                  <a:lumOff val="5000"/>
                </a:schemeClr>
              </a:solidFill>
            </a:endParaRPr>
          </a:p>
          <a:p>
            <a:pPr lvl="3" algn="l" rtl="0"/>
            <a:endParaRPr lang="ar-SA" u="sng" dirty="0"/>
          </a:p>
          <a:p>
            <a:pPr algn="l" rtl="0"/>
            <a:endParaRPr lang="ar-SA" u="sng" dirty="0"/>
          </a:p>
          <a:p>
            <a:pPr algn="l" rtl="0"/>
            <a:r>
              <a:rPr lang="en-US" u="sng" dirty="0"/>
              <a:t>Vascular assessment</a:t>
            </a:r>
          </a:p>
          <a:p>
            <a:pPr lvl="2" algn="l" rtl="0"/>
            <a:r>
              <a:rPr lang="en-US" sz="2600" dirty="0"/>
              <a:t>Foot pulses, capillary </a:t>
            </a:r>
            <a:r>
              <a:rPr lang="en-US" sz="2600" dirty="0" smtClean="0"/>
              <a:t>refilling time</a:t>
            </a:r>
            <a:endParaRPr lang="en-US" sz="2600" dirty="0"/>
          </a:p>
          <a:p>
            <a:pPr lvl="2" algn="l" rtl="0"/>
            <a:r>
              <a:rPr lang="en-US" sz="2600" dirty="0"/>
              <a:t>Ankle brachial </a:t>
            </a:r>
            <a:r>
              <a:rPr lang="en-US" sz="2600" dirty="0" smtClean="0"/>
              <a:t>index</a:t>
            </a:r>
            <a:endParaRPr lang="en-US" sz="2600" dirty="0"/>
          </a:p>
          <a:p>
            <a:pPr algn="l" rtl="0"/>
            <a:endParaRPr lang="ar-SA" sz="4000" dirty="0"/>
          </a:p>
          <a:p>
            <a:pPr algn="l" rtl="0"/>
            <a:endParaRPr lang="ar-SA" dirty="0"/>
          </a:p>
        </p:txBody>
      </p:sp>
    </p:spTree>
    <p:extLst>
      <p:ext uri="{BB962C8B-B14F-4D97-AF65-F5344CB8AC3E}">
        <p14:creationId xmlns:p14="http://schemas.microsoft.com/office/powerpoint/2010/main" val="38253592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539552" y="188640"/>
            <a:ext cx="7170040" cy="720080"/>
          </a:xfrm>
        </p:spPr>
        <p:txBody>
          <a:bodyPr>
            <a:normAutofit/>
          </a:bodyPr>
          <a:lstStyle/>
          <a:p>
            <a:r>
              <a:rPr lang="en-US" sz="2800" dirty="0" smtClean="0">
                <a:solidFill>
                  <a:schemeClr val="tx1">
                    <a:lumMod val="95000"/>
                    <a:lumOff val="5000"/>
                  </a:schemeClr>
                </a:solidFill>
              </a:rPr>
              <a:t>Assessment of Pressure </a:t>
            </a:r>
            <a:r>
              <a:rPr lang="en-US" sz="2800" dirty="0">
                <a:solidFill>
                  <a:schemeClr val="tx1">
                    <a:lumMod val="95000"/>
                    <a:lumOff val="5000"/>
                  </a:schemeClr>
                </a:solidFill>
              </a:rPr>
              <a:t>sensation</a:t>
            </a:r>
            <a:endParaRPr lang="ar-SA" sz="2800" dirty="0">
              <a:solidFill>
                <a:schemeClr val="tx1">
                  <a:lumMod val="95000"/>
                  <a:lumOff val="5000"/>
                </a:schemeClr>
              </a:solidFill>
            </a:endParaRPr>
          </a:p>
        </p:txBody>
      </p:sp>
      <p:pic>
        <p:nvPicPr>
          <p:cNvPr id="2050"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bwMode="auto">
          <a:xfrm>
            <a:off x="4572000" y="1628800"/>
            <a:ext cx="3521075" cy="3988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عنصر نائب للمحتوى 6"/>
          <p:cNvSpPr>
            <a:spLocks noGrp="1"/>
          </p:cNvSpPr>
          <p:nvPr>
            <p:ph sz="quarter" idx="4"/>
          </p:nvPr>
        </p:nvSpPr>
        <p:spPr>
          <a:xfrm>
            <a:off x="395536" y="1556792"/>
            <a:ext cx="3520440" cy="4114800"/>
          </a:xfrm>
        </p:spPr>
        <p:txBody>
          <a:bodyPr>
            <a:normAutofit fontScale="85000" lnSpcReduction="10000"/>
          </a:bodyPr>
          <a:lstStyle/>
          <a:p>
            <a:pPr algn="l" rtl="0"/>
            <a:r>
              <a:rPr lang="en-US" dirty="0" smtClean="0"/>
              <a:t>quantitative </a:t>
            </a:r>
            <a:r>
              <a:rPr lang="en-US" dirty="0"/>
              <a:t>assessment of the cutaneous pressure perception threshold </a:t>
            </a:r>
          </a:p>
          <a:p>
            <a:pPr algn="l" rtl="0"/>
            <a:r>
              <a:rPr lang="en-US" dirty="0"/>
              <a:t>(10 g) monofilament is placed at a right angle to the skin on the plantar surface of the foot; pressure is then increased until the filament </a:t>
            </a:r>
            <a:r>
              <a:rPr lang="en-US" dirty="0" smtClean="0"/>
              <a:t>buckles</a:t>
            </a:r>
          </a:p>
          <a:p>
            <a:pPr algn="l" rtl="0"/>
            <a:r>
              <a:rPr lang="en-US" dirty="0" smtClean="0"/>
              <a:t> patient </a:t>
            </a:r>
            <a:r>
              <a:rPr lang="en-US" dirty="0"/>
              <a:t>is asked if he or she felt </a:t>
            </a:r>
            <a:r>
              <a:rPr lang="en-US" dirty="0" smtClean="0"/>
              <a:t> </a:t>
            </a:r>
            <a:r>
              <a:rPr lang="en-US" dirty="0"/>
              <a:t>pressure induced by the monofilament.</a:t>
            </a:r>
            <a:endParaRPr lang="ar-SA" dirty="0"/>
          </a:p>
          <a:p>
            <a:endParaRPr lang="ar-SA" dirty="0"/>
          </a:p>
        </p:txBody>
      </p:sp>
    </p:spTree>
    <p:extLst>
      <p:ext uri="{BB962C8B-B14F-4D97-AF65-F5344CB8AC3E}">
        <p14:creationId xmlns:p14="http://schemas.microsoft.com/office/powerpoint/2010/main" val="33575932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endParaRPr lang="ar-SA"/>
          </a:p>
        </p:txBody>
      </p:sp>
      <p:sp>
        <p:nvSpPr>
          <p:cNvPr id="8" name="عنصر نائب للمحتوى 7"/>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623" y="332656"/>
            <a:ext cx="8666720"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8881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a:r>
              <a:rPr lang="en-US" dirty="0"/>
              <a:t>Diabetes is a major burden upon health-care </a:t>
            </a:r>
            <a:r>
              <a:rPr lang="en-US" dirty="0" smtClean="0"/>
              <a:t>facilities in </a:t>
            </a:r>
            <a:r>
              <a:rPr lang="en-US" dirty="0"/>
              <a:t>all countries. Globally, diabetes caused 4.6 </a:t>
            </a:r>
            <a:r>
              <a:rPr lang="en-US" dirty="0" smtClean="0"/>
              <a:t>million deaths </a:t>
            </a:r>
            <a:r>
              <a:rPr lang="en-US" dirty="0"/>
              <a:t>in </a:t>
            </a:r>
            <a:r>
              <a:rPr lang="en-US" dirty="0" smtClean="0"/>
              <a:t>2017</a:t>
            </a:r>
          </a:p>
          <a:p>
            <a:pPr algn="l" rtl="0"/>
            <a:r>
              <a:rPr lang="en-US" dirty="0" smtClean="0"/>
              <a:t>health-care </a:t>
            </a:r>
            <a:r>
              <a:rPr lang="en-US" dirty="0"/>
              <a:t>expenditure </a:t>
            </a:r>
            <a:r>
              <a:rPr lang="en-US" dirty="0" smtClean="0"/>
              <a:t>attributed to </a:t>
            </a:r>
            <a:r>
              <a:rPr lang="en-US" dirty="0"/>
              <a:t>diabetes was estimated to be at least </a:t>
            </a:r>
            <a:r>
              <a:rPr lang="en-US" dirty="0" smtClean="0"/>
              <a:t>US$727 billion,or </a:t>
            </a:r>
            <a:r>
              <a:rPr lang="en-US" dirty="0"/>
              <a:t>11% of total health-care expenditure.</a:t>
            </a:r>
            <a:endParaRPr lang="ar-SA" dirty="0"/>
          </a:p>
        </p:txBody>
      </p:sp>
    </p:spTree>
    <p:extLst>
      <p:ext uri="{BB962C8B-B14F-4D97-AF65-F5344CB8AC3E}">
        <p14:creationId xmlns:p14="http://schemas.microsoft.com/office/powerpoint/2010/main" val="8796090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659" y="332656"/>
            <a:ext cx="8768681"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0041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7856"/>
            <a:ext cx="7239000" cy="1143000"/>
          </a:xfrm>
        </p:spPr>
        <p:txBody>
          <a:bodyPr/>
          <a:lstStyle/>
          <a:p>
            <a:pPr lvl="2" algn="l" rtl="1">
              <a:spcBef>
                <a:spcPct val="0"/>
              </a:spcBef>
            </a:pPr>
            <a:r>
              <a:rPr lang="en-US" sz="2600" b="1" dirty="0" smtClean="0"/>
              <a:t>Ankle brachial Pressure index</a:t>
            </a:r>
            <a:r>
              <a:rPr lang="en-US" sz="2600" dirty="0" smtClean="0"/>
              <a:t/>
            </a:r>
            <a:br>
              <a:rPr lang="en-US" sz="2600" dirty="0" smtClean="0"/>
            </a:br>
            <a:endParaRPr lang="ar-SA" dirty="0"/>
          </a:p>
        </p:txBody>
      </p:sp>
      <p:sp>
        <p:nvSpPr>
          <p:cNvPr id="3" name="عنصر نائب للمحتوى 2"/>
          <p:cNvSpPr>
            <a:spLocks noGrp="1"/>
          </p:cNvSpPr>
          <p:nvPr>
            <p:ph idx="1"/>
          </p:nvPr>
        </p:nvSpPr>
        <p:spPr>
          <a:xfrm>
            <a:off x="179512" y="1268759"/>
            <a:ext cx="8712968" cy="5589239"/>
          </a:xfrm>
        </p:spPr>
        <p:txBody>
          <a:bodyPr/>
          <a:lstStyle/>
          <a:p>
            <a:pPr algn="l" rtl="0"/>
            <a:r>
              <a:rPr lang="en-US" dirty="0" smtClean="0"/>
              <a:t>ABPI = </a:t>
            </a:r>
            <a:r>
              <a:rPr lang="en-US" dirty="0"/>
              <a:t>P</a:t>
            </a:r>
            <a:r>
              <a:rPr lang="en-US" baseline="-25000" dirty="0"/>
              <a:t>Leg</a:t>
            </a:r>
            <a:r>
              <a:rPr lang="en-US" dirty="0"/>
              <a:t> </a:t>
            </a:r>
            <a:r>
              <a:rPr lang="en-US" dirty="0" smtClean="0"/>
              <a:t>⁄</a:t>
            </a:r>
            <a:r>
              <a:rPr lang="en-US" dirty="0"/>
              <a:t> </a:t>
            </a:r>
            <a:r>
              <a:rPr lang="en-US" dirty="0" smtClean="0"/>
              <a:t>P</a:t>
            </a:r>
            <a:r>
              <a:rPr lang="en-US" baseline="-25000" dirty="0" smtClean="0"/>
              <a:t>Arm</a:t>
            </a:r>
            <a:endParaRPr lang="en-US" dirty="0"/>
          </a:p>
          <a:p>
            <a:pPr marL="0" indent="0" algn="l" rtl="0">
              <a:buNone/>
            </a:pPr>
            <a:r>
              <a:rPr lang="en-US" sz="2400" dirty="0" smtClean="0"/>
              <a:t>Where </a:t>
            </a:r>
            <a:r>
              <a:rPr lang="en-US" sz="2400" dirty="0"/>
              <a:t>P</a:t>
            </a:r>
            <a:r>
              <a:rPr lang="en-US" sz="2400" baseline="-25000" dirty="0"/>
              <a:t>Leg</a:t>
            </a:r>
            <a:r>
              <a:rPr lang="en-US" sz="2400" dirty="0"/>
              <a:t> is the systolic blood pressure of dorsalis pedis or posterior tibial arteriesand P</a:t>
            </a:r>
            <a:r>
              <a:rPr lang="en-US" sz="2400" baseline="-25000" dirty="0"/>
              <a:t>Arm</a:t>
            </a:r>
            <a:r>
              <a:rPr lang="en-US" sz="2400" dirty="0"/>
              <a:t> is the highest of the left and right arm brachial systolic blood </a:t>
            </a:r>
            <a:r>
              <a:rPr lang="en-US" sz="2400" dirty="0" smtClean="0"/>
              <a:t>pressure</a:t>
            </a:r>
          </a:p>
          <a:p>
            <a:pPr marL="0" indent="0" algn="l" rtl="0">
              <a:buNone/>
            </a:pP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789040"/>
            <a:ext cx="3371850" cy="284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284984"/>
            <a:ext cx="4145285" cy="3479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87430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pPr algn="ctr"/>
            <a:r>
              <a:rPr lang="en-US" dirty="0" smtClean="0"/>
              <a:t>Thanks </a:t>
            </a:r>
            <a:endParaRPr lang="ar-SA" dirty="0"/>
          </a:p>
        </p:txBody>
      </p:sp>
      <p:sp>
        <p:nvSpPr>
          <p:cNvPr id="5" name="عنصر نائب للنص 4"/>
          <p:cNvSpPr>
            <a:spLocks noGrp="1"/>
          </p:cNvSpPr>
          <p:nvPr>
            <p:ph type="body" idx="1"/>
          </p:nvPr>
        </p:nvSpPr>
        <p:spPr/>
        <p:txBody>
          <a:bodyPr/>
          <a:lstStyle/>
          <a:p>
            <a:endParaRPr lang="ar-SA"/>
          </a:p>
        </p:txBody>
      </p:sp>
    </p:spTree>
    <p:extLst>
      <p:ext uri="{BB962C8B-B14F-4D97-AF65-F5344CB8AC3E}">
        <p14:creationId xmlns:p14="http://schemas.microsoft.com/office/powerpoint/2010/main" val="3798416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728"/>
            <a:ext cx="8915381" cy="4291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91561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980728"/>
            <a:ext cx="7239000" cy="1143000"/>
          </a:xfrm>
        </p:spPr>
        <p:txBody>
          <a:bodyPr>
            <a:normAutofit fontScale="90000"/>
          </a:bodyPr>
          <a:lstStyle/>
          <a:p>
            <a:r>
              <a:rPr lang="en-US" dirty="0" smtClean="0"/>
              <a:t> </a:t>
            </a:r>
            <a:r>
              <a:rPr lang="en-US" dirty="0"/>
              <a:t>homeostasis of blood glucose </a:t>
            </a:r>
            <a:br>
              <a:rPr lang="en-US" dirty="0"/>
            </a:br>
            <a:endParaRPr lang="ar-SA" dirty="0"/>
          </a:p>
        </p:txBody>
      </p:sp>
      <p:sp>
        <p:nvSpPr>
          <p:cNvPr id="3" name="عنصر نائب للمحتوى 2"/>
          <p:cNvSpPr>
            <a:spLocks noGrp="1"/>
          </p:cNvSpPr>
          <p:nvPr>
            <p:ph idx="1"/>
          </p:nvPr>
        </p:nvSpPr>
        <p:spPr/>
        <p:txBody>
          <a:bodyPr>
            <a:normAutofit/>
          </a:bodyPr>
          <a:lstStyle/>
          <a:p>
            <a:pPr algn="l" rtl="0"/>
            <a:r>
              <a:rPr lang="en-US" dirty="0"/>
              <a:t>B</a:t>
            </a:r>
            <a:r>
              <a:rPr lang="en-US" dirty="0" smtClean="0"/>
              <a:t>lood glucose is tightly regulated and maintained within narrow range</a:t>
            </a:r>
          </a:p>
          <a:p>
            <a:pPr algn="l" rtl="0"/>
            <a:r>
              <a:rPr lang="en-US" dirty="0" smtClean="0"/>
              <a:t> Essential for ensuring continuous supply of glucose to  CNS. </a:t>
            </a:r>
          </a:p>
          <a:p>
            <a:pPr algn="l" rtl="0"/>
            <a:r>
              <a:rPr lang="en-US" dirty="0"/>
              <a:t>B</a:t>
            </a:r>
            <a:r>
              <a:rPr lang="en-US" dirty="0" smtClean="0"/>
              <a:t>rain has little capacity to store energy in the form of glycogen or triglyceride and the blood–brain barrier largely impermeable to fatty acids, so  brain depends on  liver for constant supply of glucose</a:t>
            </a:r>
            <a:endParaRPr lang="ar-SA" dirty="0"/>
          </a:p>
        </p:txBody>
      </p:sp>
    </p:spTree>
    <p:extLst>
      <p:ext uri="{BB962C8B-B14F-4D97-AF65-F5344CB8AC3E}">
        <p14:creationId xmlns:p14="http://schemas.microsoft.com/office/powerpoint/2010/main" val="2492033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4938</TotalTime>
  <Words>3356</Words>
  <Application>Microsoft Office PowerPoint</Application>
  <PresentationFormat>عرض على الشاشة (3:4)‏</PresentationFormat>
  <Paragraphs>607</Paragraphs>
  <Slides>72</Slides>
  <Notes>13</Notes>
  <HiddenSlides>0</HiddenSlides>
  <MMClips>0</MMClips>
  <ScaleCrop>false</ScaleCrop>
  <HeadingPairs>
    <vt:vector size="4" baseType="variant">
      <vt:variant>
        <vt:lpstr>نسق</vt:lpstr>
      </vt:variant>
      <vt:variant>
        <vt:i4>1</vt:i4>
      </vt:variant>
      <vt:variant>
        <vt:lpstr>عناوين الشرائح</vt:lpstr>
      </vt:variant>
      <vt:variant>
        <vt:i4>72</vt:i4>
      </vt:variant>
    </vt:vector>
  </HeadingPairs>
  <TitlesOfParts>
    <vt:vector size="73" baseType="lpstr">
      <vt:lpstr>وافر</vt:lpstr>
      <vt:lpstr>Dr Mousa Tuwati Alfakhri</vt:lpstr>
      <vt:lpstr>Objectives </vt:lpstr>
      <vt:lpstr>Definition of  DM </vt:lpstr>
      <vt:lpstr> epidemiology </vt:lpstr>
      <vt:lpstr>عرض تقديمي في PowerPoint</vt:lpstr>
      <vt:lpstr>عرض تقديمي في PowerPoint</vt:lpstr>
      <vt:lpstr>عرض تقديمي في PowerPoint</vt:lpstr>
      <vt:lpstr>عرض تقديمي في PowerPoint</vt:lpstr>
      <vt:lpstr> homeostasis of blood glucose  </vt:lpstr>
      <vt:lpstr>homeostasis of blood glucose(Cont’d)</vt:lpstr>
      <vt:lpstr>Incretin eefect </vt:lpstr>
      <vt:lpstr>homeostasis of blood glucose(Cont’d)</vt:lpstr>
      <vt:lpstr>عرض تقديمي في PowerPoint</vt:lpstr>
      <vt:lpstr>عرض تقديمي في PowerPoint</vt:lpstr>
      <vt:lpstr>عرض تقديمي في PowerPoint</vt:lpstr>
      <vt:lpstr>عرض تقديمي في PowerPoint</vt:lpstr>
      <vt:lpstr>Other specific types</vt:lpstr>
      <vt:lpstr>Other genetic syndromes associated with diabetes</vt:lpstr>
      <vt:lpstr>Pathophysiology</vt:lpstr>
      <vt:lpstr>عرض تقديمي في PowerPoint</vt:lpstr>
      <vt:lpstr>Pathophysiology</vt:lpstr>
      <vt:lpstr>Pathophysiology</vt:lpstr>
      <vt:lpstr>Autoimmunity of type 1 DM</vt:lpstr>
      <vt:lpstr>Type 2 DM </vt:lpstr>
      <vt:lpstr>عرض تقديمي في PowerPoint</vt:lpstr>
      <vt:lpstr>Pathophysiology of type 2 DM</vt:lpstr>
      <vt:lpstr>عرض تقديمي في PowerPoint</vt:lpstr>
      <vt:lpstr>Risk Factors for  type 2 DM</vt:lpstr>
      <vt:lpstr>عرض تقديمي في PowerPoint</vt:lpstr>
      <vt:lpstr>عرض تقديمي في PowerPoint</vt:lpstr>
      <vt:lpstr>عرض تقديمي في PowerPoint</vt:lpstr>
      <vt:lpstr>عرض تقديمي في PowerPoint</vt:lpstr>
      <vt:lpstr>عرض تقديمي في PowerPoint</vt:lpstr>
      <vt:lpstr>Symptoms of hyperglycaemia</vt:lpstr>
      <vt:lpstr>عرض تقديمي في PowerPoint</vt:lpstr>
      <vt:lpstr>INVESTIGATIONS</vt:lpstr>
      <vt:lpstr>Urine testing Glucose </vt:lpstr>
      <vt:lpstr>Urine testing ketones </vt:lpstr>
      <vt:lpstr>Urine testing for protien </vt:lpstr>
      <vt:lpstr>Blood testing for glucose</vt:lpstr>
      <vt:lpstr>Measuring ketones in blood</vt:lpstr>
      <vt:lpstr>Interpretation of capillary blood ketone measurements</vt:lpstr>
      <vt:lpstr>Glycated haemoglobin </vt:lpstr>
      <vt:lpstr>The diagnostic criteria for diabetes</vt:lpstr>
      <vt:lpstr>Pre-diabetes</vt:lpstr>
      <vt:lpstr>oral glucose tolerance test (OGTT)</vt:lpstr>
      <vt:lpstr>oral glucose tolerance test (OGTT)</vt:lpstr>
      <vt:lpstr>Treatment</vt:lpstr>
      <vt:lpstr>How to achieve the goals ?</vt:lpstr>
      <vt:lpstr>Educating patients</vt:lpstr>
      <vt:lpstr>Diet and lifestyle</vt:lpstr>
      <vt:lpstr>healthy diet</vt:lpstr>
      <vt:lpstr>Exercise </vt:lpstr>
      <vt:lpstr>Self-assessment of glycaemic control</vt:lpstr>
      <vt:lpstr>Pharmacological treatment of diabetes mellitus </vt:lpstr>
      <vt:lpstr>Noninsulin Agents Available for Treatment of Type 2 Diabetes</vt:lpstr>
      <vt:lpstr>Noninsulin Agents Available for Treatment of Type 2 Diabetes</vt:lpstr>
      <vt:lpstr>Insulins Available for the Treatment of Type 2 Diabetes</vt:lpstr>
      <vt:lpstr>Complications of diabetes</vt:lpstr>
      <vt:lpstr>Microvascular complication</vt:lpstr>
      <vt:lpstr>Macrovascular complication </vt:lpstr>
      <vt:lpstr>Preventing diabetes complications</vt:lpstr>
      <vt:lpstr>Preventing diabetes complications</vt:lpstr>
      <vt:lpstr>Preventing diabetes complications</vt:lpstr>
      <vt:lpstr>Long-term supervision of diabetes</vt:lpstr>
      <vt:lpstr>How to review a patient in the diabetes clinic</vt:lpstr>
      <vt:lpstr>key components of the diabetic foot examination </vt:lpstr>
      <vt:lpstr>Assessment of Pressure sensation</vt:lpstr>
      <vt:lpstr>عرض تقديمي في PowerPoint</vt:lpstr>
      <vt:lpstr>عرض تقديمي في PowerPoint</vt:lpstr>
      <vt:lpstr>Ankle brachial Pressure index </vt:lpstr>
      <vt:lpstr>Thanks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mosa</dc:creator>
  <cp:lastModifiedBy>mosa</cp:lastModifiedBy>
  <cp:revision>96</cp:revision>
  <dcterms:created xsi:type="dcterms:W3CDTF">2018-03-29T15:38:36Z</dcterms:created>
  <dcterms:modified xsi:type="dcterms:W3CDTF">2019-03-02T06:12:06Z</dcterms:modified>
</cp:coreProperties>
</file>