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sldIdLst>
    <p:sldId id="256" r:id="rId2"/>
  </p:sldIdLst>
  <p:sldSz cx="43891200" cy="32918400"/>
  <p:notesSz cx="6858000" cy="9144000"/>
  <p:embeddedFontLst>
    <p:embeddedFont>
      <p:font typeface="Amaranth" panose="020B0604020202020204" charset="0"/>
      <p:regular r:id="rId4"/>
    </p:embeddedFont>
    <p:embeddedFont>
      <p:font typeface="Cambria Math" panose="02040503050406030204" pitchFamily="18" charset="0"/>
      <p:regular r:id="rId5"/>
    </p:embeddedFont>
  </p:embeddedFontLst>
  <p:custDataLst>
    <p:tags r:id="rId6"/>
  </p:custDataLst>
  <p:defaultTextStyle>
    <a:defPPr>
      <a:defRPr lang="en-US"/>
    </a:defPPr>
    <a:lvl1pPr algn="l" rtl="0" fontAlgn="base">
      <a:spcBef>
        <a:spcPct val="0"/>
      </a:spcBef>
      <a:spcAft>
        <a:spcPct val="0"/>
      </a:spcAft>
      <a:defRPr sz="3800" kern="1200">
        <a:solidFill>
          <a:schemeClr val="tx1"/>
        </a:solidFill>
        <a:latin typeface="Arial"/>
        <a:ea typeface="+mn-ea"/>
        <a:cs typeface="+mn-cs"/>
      </a:defRPr>
    </a:lvl1pPr>
    <a:lvl2pPr marL="457200" algn="l" rtl="0" fontAlgn="base">
      <a:spcBef>
        <a:spcPct val="0"/>
      </a:spcBef>
      <a:spcAft>
        <a:spcPct val="0"/>
      </a:spcAft>
      <a:defRPr sz="3800" kern="1200">
        <a:solidFill>
          <a:schemeClr val="tx1"/>
        </a:solidFill>
        <a:latin typeface="Arial"/>
        <a:ea typeface="+mn-ea"/>
        <a:cs typeface="+mn-cs"/>
      </a:defRPr>
    </a:lvl2pPr>
    <a:lvl3pPr marL="914400" algn="l" rtl="0" fontAlgn="base">
      <a:spcBef>
        <a:spcPct val="0"/>
      </a:spcBef>
      <a:spcAft>
        <a:spcPct val="0"/>
      </a:spcAft>
      <a:defRPr sz="3800" kern="1200">
        <a:solidFill>
          <a:schemeClr val="tx1"/>
        </a:solidFill>
        <a:latin typeface="Arial"/>
        <a:ea typeface="+mn-ea"/>
        <a:cs typeface="+mn-cs"/>
      </a:defRPr>
    </a:lvl3pPr>
    <a:lvl4pPr marL="1371600" algn="l" rtl="0" fontAlgn="base">
      <a:spcBef>
        <a:spcPct val="0"/>
      </a:spcBef>
      <a:spcAft>
        <a:spcPct val="0"/>
      </a:spcAft>
      <a:defRPr sz="3800" kern="1200">
        <a:solidFill>
          <a:schemeClr val="tx1"/>
        </a:solidFill>
        <a:latin typeface="Arial"/>
        <a:ea typeface="+mn-ea"/>
        <a:cs typeface="+mn-cs"/>
      </a:defRPr>
    </a:lvl4pPr>
    <a:lvl5pPr marL="1828800" algn="l" rtl="0" fontAlgn="base">
      <a:spcBef>
        <a:spcPct val="0"/>
      </a:spcBef>
      <a:spcAft>
        <a:spcPct val="0"/>
      </a:spcAft>
      <a:defRPr sz="3800" kern="1200">
        <a:solidFill>
          <a:schemeClr val="tx1"/>
        </a:solidFill>
        <a:latin typeface="Arial"/>
        <a:ea typeface="+mn-ea"/>
        <a:cs typeface="+mn-cs"/>
      </a:defRPr>
    </a:lvl5pPr>
    <a:lvl6pPr marL="2286000" algn="l" defTabSz="914400" rtl="0" eaLnBrk="1" latinLnBrk="0" hangingPunct="1">
      <a:defRPr sz="3800" kern="1200">
        <a:solidFill>
          <a:schemeClr val="tx1"/>
        </a:solidFill>
        <a:latin typeface="Arial"/>
        <a:ea typeface="+mn-ea"/>
        <a:cs typeface="+mn-cs"/>
      </a:defRPr>
    </a:lvl6pPr>
    <a:lvl7pPr marL="2743200" algn="l" defTabSz="914400" rtl="0" eaLnBrk="1" latinLnBrk="0" hangingPunct="1">
      <a:defRPr sz="3800" kern="1200">
        <a:solidFill>
          <a:schemeClr val="tx1"/>
        </a:solidFill>
        <a:latin typeface="Arial"/>
        <a:ea typeface="+mn-ea"/>
        <a:cs typeface="+mn-cs"/>
      </a:defRPr>
    </a:lvl7pPr>
    <a:lvl8pPr marL="3200400" algn="l" defTabSz="914400" rtl="0" eaLnBrk="1" latinLnBrk="0" hangingPunct="1">
      <a:defRPr sz="3800" kern="1200">
        <a:solidFill>
          <a:schemeClr val="tx1"/>
        </a:solidFill>
        <a:latin typeface="Arial"/>
        <a:ea typeface="+mn-ea"/>
        <a:cs typeface="+mn-cs"/>
      </a:defRPr>
    </a:lvl8pPr>
    <a:lvl9pPr marL="3657600" algn="l" defTabSz="914400" rtl="0" eaLnBrk="1" latinLnBrk="0" hangingPunct="1">
      <a:defRPr sz="3800" kern="1200">
        <a:solidFill>
          <a:schemeClr val="tx1"/>
        </a:solidFill>
        <a:latin typeface="Arial"/>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 benismail" initials="ab" lastIdx="0" clrIdx="0">
    <p:extLst>
      <p:ext uri="{19B8F6BF-5375-455C-9EA6-DF929625EA0E}">
        <p15:presenceInfo xmlns:p15="http://schemas.microsoft.com/office/powerpoint/2012/main" userId="ali benismai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5F3F"/>
    <a:srgbClr val="4B5D41"/>
    <a:srgbClr val="E6E8DC"/>
    <a:srgbClr val="4E5B43"/>
    <a:srgbClr val="535D41"/>
    <a:srgbClr val="4F5C42"/>
    <a:srgbClr val="46482E"/>
    <a:srgbClr val="3E3B38"/>
    <a:srgbClr val="F10129"/>
    <a:srgbClr val="AB05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3066" autoAdjust="0"/>
  </p:normalViewPr>
  <p:slideViewPr>
    <p:cSldViewPr>
      <p:cViewPr>
        <p:scale>
          <a:sx n="30" d="100"/>
          <a:sy n="30" d="100"/>
        </p:scale>
        <p:origin x="-1872" y="-1458"/>
      </p:cViewPr>
      <p:guideLst>
        <p:guide orient="horz" pos="10368"/>
        <p:guide pos="13824"/>
      </p:guideLst>
    </p:cSldViewPr>
  </p:slideViewPr>
  <p:notesTextViewPr>
    <p:cViewPr>
      <p:scale>
        <a:sx n="100" d="100"/>
        <a:sy n="100" d="100"/>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11" Type="http://schemas.openxmlformats.org/officeDocument/2006/relationships/tableStyles" Target="tableStyles.xml"/><Relationship Id="rId5" Type="http://schemas.openxmlformats.org/officeDocument/2006/relationships/font" Target="fonts/font2.fntdata"/><Relationship Id="rId10"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xtLst/>
        </p:spPr>
        <p:txBody>
          <a:bodyPr vert="horz" wrap="square" lIns="91440" tIns="45720" rIns="91440" bIns="45720" anchor="t" anchorCtr="0" compatLnSpc="1">
            <a:prstTxWarp prst="textNoShape">
              <a:avLst/>
            </a:prstTxWarp>
          </a:bodyPr>
          <a:lstStyle>
            <a:defPPr>
              <a:defRPr kern="1200" smtId="4294967295"/>
            </a:defPPr>
            <a:lvl1pPr>
              <a:defRPr sz="1200"/>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xtLst/>
        </p:spPr>
        <p:txBody>
          <a:bodyPr vert="horz" wrap="square" lIns="91440" tIns="45720" rIns="91440" bIns="45720" anchor="t" anchorCtr="0" compatLnSpc="1">
            <a:prstTxWarp prst="textNoShape">
              <a:avLst/>
            </a:prstTxWarp>
          </a:bodyPr>
          <a:lstStyle>
            <a:defPPr>
              <a:defRPr kern="1200" smtId="4294967295"/>
            </a:defPPr>
            <a:lvl1pPr algn="r">
              <a:defRPr sz="1200"/>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xtLst/>
        </p:spPr>
        <p:txBody>
          <a:bodyPr vert="horz" wrap="square" lIns="91440" tIns="45720" rIns="91440" bIns="45720" anchor="t" anchorCtr="0" compatLnSpc="1">
            <a:prstTxWarp prst="textNoShape">
              <a:avLst/>
            </a:prstTxWarp>
          </a:bodyPr>
          <a:lstStyle>
            <a:defPPr>
              <a:defRPr kern="1200" smtId="4294967295"/>
            </a:def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xtLst/>
        </p:spPr>
        <p:txBody>
          <a:bodyPr vert="horz" wrap="square" lIns="91440" tIns="45720" rIns="91440" bIns="45720" anchor="b" anchorCtr="0" compatLnSpc="1">
            <a:prstTxWarp prst="textNoShape">
              <a:avLst/>
            </a:prstTxWarp>
          </a:bodyPr>
          <a:lstStyle>
            <a:defPPr>
              <a:defRPr kern="1200" smtId="4294967295"/>
            </a:defPPr>
            <a:lvl1pPr>
              <a:defRPr sz="1200"/>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xtLst/>
        </p:spPr>
        <p:txBody>
          <a:bodyPr vert="horz" wrap="square" lIns="91440" tIns="45720" rIns="91440" bIns="45720" anchor="b" anchorCtr="0" compatLnSpc="1">
            <a:prstTxWarp prst="textNoShape">
              <a:avLst/>
            </a:prstTxWarp>
          </a:bodyPr>
          <a:lstStyle>
            <a:defPPr>
              <a:defRPr kern="1200" smtId="4294967295"/>
            </a:defPPr>
            <a:lvl1pPr algn="r">
              <a:defRPr sz="1200"/>
            </a:lvl1pPr>
          </a:lstStyle>
          <a:p>
            <a:pPr>
              <a:defRPr/>
            </a:pPr>
            <a:fld id="{B95F3361-2405-48EE-818C-467D1C2230F9}" type="slidenum">
              <a:rPr lang="en-US"/>
              <a:pPr>
                <a:defRPr/>
              </a:pPr>
              <a:t>‹#›</a:t>
            </a:fld>
            <a:endParaRPr lang="en-US"/>
          </a:p>
        </p:txBody>
      </p:sp>
    </p:spTree>
    <p:extLst>
      <p:ext uri="{BB962C8B-B14F-4D97-AF65-F5344CB8AC3E}">
        <p14:creationId xmlns:p14="http://schemas.microsoft.com/office/powerpoint/2010/main" val="38427364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kern="1200" smtId="4294967295"/>
            </a:defPPr>
            <a:lvl1pPr eaLnBrk="0" hangingPunct="0">
              <a:defRPr sz="3800">
                <a:solidFill>
                  <a:schemeClr val="tx1"/>
                </a:solidFill>
                <a:latin typeface="Arial"/>
              </a:defRPr>
            </a:lvl1pPr>
            <a:lvl2pPr marL="742950" indent="-285750" eaLnBrk="0" hangingPunct="0">
              <a:defRPr sz="3800">
                <a:solidFill>
                  <a:schemeClr val="tx1"/>
                </a:solidFill>
                <a:latin typeface="Arial"/>
              </a:defRPr>
            </a:lvl2pPr>
            <a:lvl3pPr marL="1143000" indent="-228600" eaLnBrk="0" hangingPunct="0">
              <a:defRPr sz="3800">
                <a:solidFill>
                  <a:schemeClr val="tx1"/>
                </a:solidFill>
                <a:latin typeface="Arial"/>
              </a:defRPr>
            </a:lvl3pPr>
            <a:lvl4pPr marL="1600200" indent="-228600" eaLnBrk="0" hangingPunct="0">
              <a:defRPr sz="3800">
                <a:solidFill>
                  <a:schemeClr val="tx1"/>
                </a:solidFill>
                <a:latin typeface="Arial"/>
              </a:defRPr>
            </a:lvl4pPr>
            <a:lvl5pPr marL="2057400" indent="-228600" eaLnBrk="0" hangingPunct="0">
              <a:defRPr sz="3800">
                <a:solidFill>
                  <a:schemeClr val="tx1"/>
                </a:solidFill>
                <a:latin typeface="Arial"/>
              </a:defRPr>
            </a:lvl5pPr>
            <a:lvl6pPr marL="2514600" indent="-228600" eaLnBrk="0" fontAlgn="base" hangingPunct="0">
              <a:spcBef>
                <a:spcPct val="0"/>
              </a:spcBef>
              <a:spcAft>
                <a:spcPct val="0"/>
              </a:spcAft>
              <a:defRPr sz="3800">
                <a:solidFill>
                  <a:schemeClr val="tx1"/>
                </a:solidFill>
                <a:latin typeface="Arial"/>
              </a:defRPr>
            </a:lvl6pPr>
            <a:lvl7pPr marL="2971800" indent="-228600" eaLnBrk="0" fontAlgn="base" hangingPunct="0">
              <a:spcBef>
                <a:spcPct val="0"/>
              </a:spcBef>
              <a:spcAft>
                <a:spcPct val="0"/>
              </a:spcAft>
              <a:defRPr sz="3800">
                <a:solidFill>
                  <a:schemeClr val="tx1"/>
                </a:solidFill>
                <a:latin typeface="Arial"/>
              </a:defRPr>
            </a:lvl7pPr>
            <a:lvl8pPr marL="3429000" indent="-228600" eaLnBrk="0" fontAlgn="base" hangingPunct="0">
              <a:spcBef>
                <a:spcPct val="0"/>
              </a:spcBef>
              <a:spcAft>
                <a:spcPct val="0"/>
              </a:spcAft>
              <a:defRPr sz="3800">
                <a:solidFill>
                  <a:schemeClr val="tx1"/>
                </a:solidFill>
                <a:latin typeface="Arial"/>
              </a:defRPr>
            </a:lvl8pPr>
            <a:lvl9pPr marL="3886200" indent="-228600" eaLnBrk="0" fontAlgn="base" hangingPunct="0">
              <a:spcBef>
                <a:spcPct val="0"/>
              </a:spcBef>
              <a:spcAft>
                <a:spcPct val="0"/>
              </a:spcAft>
              <a:defRPr sz="3800">
                <a:solidFill>
                  <a:schemeClr val="tx1"/>
                </a:solidFill>
                <a:latin typeface="Arial"/>
              </a:defRPr>
            </a:lvl9pPr>
          </a:lstStyle>
          <a:p>
            <a:pPr eaLnBrk="1" hangingPunct="1"/>
            <a:fld id="{78EE7683-CAC2-4B7F-B858-28F016B0AEB9}" type="slidenum">
              <a:rPr lang="en-US" sz="1200" smtClean="0"/>
              <a:pPr eaLnBrk="1" hangingPunct="1"/>
              <a:t>1</a:t>
            </a:fld>
            <a:endParaRPr lang="en-US" sz="1200"/>
          </a:p>
        </p:txBody>
      </p:sp>
      <p:sp>
        <p:nvSpPr>
          <p:cNvPr id="4099" name="Rectangle 2"/>
          <p:cNvSpPr>
            <a:spLocks noGrp="1" noRot="1" noChangeAspect="1" noChangeArrowheads="1" noTextEdit="1"/>
          </p:cNvSpPr>
          <p:nvPr>
            <p:ph type="sldImg"/>
          </p:nvPr>
        </p:nvSpPr>
        <p:spPr/>
      </p:sp>
      <p:sp>
        <p:nvSpPr>
          <p:cNvPr id="41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kern="1200" smtId="4294967295"/>
            </a:defPPr>
          </a:lstStyle>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6583363" y="18653125"/>
            <a:ext cx="30724475" cy="8413750"/>
          </a:xfrm>
        </p:spPr>
        <p:txBody>
          <a:bodyPr/>
          <a:lstStyle>
            <a:defPPr>
              <a:defRPr kern="1200" smtId="4294967295"/>
            </a:defPPr>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CB043562-595C-41E0-A431-AB378AFFB518}" type="slidenum">
              <a:rPr lang="en-US"/>
              <a:pPr>
                <a:defRPr/>
              </a:pPr>
              <a:t>‹#›</a:t>
            </a:fld>
            <a:endParaRPr lang="en-US"/>
          </a:p>
        </p:txBody>
      </p:sp>
    </p:spTree>
    <p:extLst>
      <p:ext uri="{BB962C8B-B14F-4D97-AF65-F5344CB8AC3E}">
        <p14:creationId xmlns:p14="http://schemas.microsoft.com/office/powerpoint/2010/main" val="411955256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11865ABB-973D-4162-96BF-63AD8AB82A90}" type="slidenum">
              <a:rPr lang="en-US"/>
              <a:pPr>
                <a:defRPr/>
              </a:pPr>
              <a:t>‹#›</a:t>
            </a:fld>
            <a:endParaRPr lang="en-US"/>
          </a:p>
        </p:txBody>
      </p:sp>
    </p:spTree>
    <p:extLst>
      <p:ext uri="{BB962C8B-B14F-4D97-AF65-F5344CB8AC3E}">
        <p14:creationId xmlns:p14="http://schemas.microsoft.com/office/powerpoint/2010/main" val="428143995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625"/>
            <a:ext cx="9875837" cy="28089225"/>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2193925" y="1317625"/>
            <a:ext cx="29475112" cy="28089225"/>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638E2FC5-3957-4F45-8892-8AA180862785}" type="slidenum">
              <a:rPr lang="en-US"/>
              <a:pPr>
                <a:defRPr/>
              </a:pPr>
              <a:t>‹#›</a:t>
            </a:fld>
            <a:endParaRPr lang="en-US"/>
          </a:p>
        </p:txBody>
      </p:sp>
    </p:spTree>
    <p:extLst>
      <p:ext uri="{BB962C8B-B14F-4D97-AF65-F5344CB8AC3E}">
        <p14:creationId xmlns:p14="http://schemas.microsoft.com/office/powerpoint/2010/main" val="175926670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p:spPr>
        <p:txBody>
          <a:bodyPr/>
          <a:lstStyle>
            <a:defPPr>
              <a:defRPr kern="1200" smtId="4294967295"/>
            </a:defPPr>
          </a:lstStyle>
          <a:p>
            <a:r>
              <a:rPr lang="en-US"/>
              <a:t>Click to edit Master title style</a:t>
            </a:r>
          </a:p>
        </p:txBody>
      </p:sp>
      <p:sp>
        <p:nvSpPr>
          <p:cNvPr id="3" name="Text Placeholder 2"/>
          <p:cNvSpPr>
            <a:spLocks noGrp="1"/>
          </p:cNvSpPr>
          <p:nvPr>
            <p:ph type="body" sz="half" idx="1"/>
          </p:nvPr>
        </p:nvSpPr>
        <p:spPr>
          <a:xfrm>
            <a:off x="2193925" y="7680325"/>
            <a:ext cx="19675475" cy="21726525"/>
          </a:xfrm>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22021800" y="7680325"/>
            <a:ext cx="19675475" cy="21726525"/>
          </a:xfrm>
        </p:spPr>
        <p:txBody>
          <a:bodyPr/>
          <a:lstStyle>
            <a:defPPr>
              <a:defRPr kern="1200" smtId="4294967295"/>
            </a:defPPr>
          </a:lstStyle>
          <a:p>
            <a:pPr lvl="0"/>
            <a:endParaRPr lang="en-US" noProof="0"/>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4FA04B66-8F62-42BD-B0EA-2923AA341B7B}" type="slidenum">
              <a:rPr lang="en-US"/>
              <a:pPr>
                <a:defRPr/>
              </a:pPr>
              <a:t>‹#›</a:t>
            </a:fld>
            <a:endParaRPr lang="en-US"/>
          </a:p>
        </p:txBody>
      </p:sp>
    </p:spTree>
    <p:extLst>
      <p:ext uri="{BB962C8B-B14F-4D97-AF65-F5344CB8AC3E}">
        <p14:creationId xmlns:p14="http://schemas.microsoft.com/office/powerpoint/2010/main" val="178465889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E844B6AF-379B-4B34-AAC6-97D3032A49C6}" type="slidenum">
              <a:rPr lang="en-US"/>
              <a:pPr>
                <a:defRPr/>
              </a:pPr>
              <a:t>‹#›</a:t>
            </a:fld>
            <a:endParaRPr lang="en-US"/>
          </a:p>
        </p:txBody>
      </p:sp>
    </p:spTree>
    <p:extLst>
      <p:ext uri="{BB962C8B-B14F-4D97-AF65-F5344CB8AC3E}">
        <p14:creationId xmlns:p14="http://schemas.microsoft.com/office/powerpoint/2010/main" val="181661525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p:spPr>
        <p:txBody>
          <a:bodyPr anchor="t"/>
          <a:lstStyle>
            <a:defPPr>
              <a:defRPr kern="1200" smtId="4294967295"/>
            </a:defPPr>
            <a:lvl1pPr algn="l">
              <a:defRPr sz="4000" b="1" cap="all"/>
            </a:lvl1pPr>
          </a:lstStyle>
          <a:p>
            <a:r>
              <a:rPr lang="en-US"/>
              <a:t>Click to edit Master title style</a:t>
            </a:r>
          </a:p>
        </p:txBody>
      </p:sp>
      <p:sp>
        <p:nvSpPr>
          <p:cNvPr id="3" name="Text Placeholder 2"/>
          <p:cNvSpPr>
            <a:spLocks noGrp="1"/>
          </p:cNvSpPr>
          <p:nvPr>
            <p:ph type="body" idx="1"/>
          </p:nvPr>
        </p:nvSpPr>
        <p:spPr>
          <a:xfrm>
            <a:off x="3467100" y="13952538"/>
            <a:ext cx="37307838" cy="7200900"/>
          </a:xfrm>
        </p:spPr>
        <p:txBody>
          <a:bodyPr anchor="b"/>
          <a:lstStyle>
            <a:defPPr>
              <a:defRPr kern="1200" smtId="4294967295"/>
            </a:defPPr>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B44BFBC0-7F94-4CE5-A00D-18BE726F285A}" type="slidenum">
              <a:rPr lang="en-US"/>
              <a:pPr>
                <a:defRPr/>
              </a:pPr>
              <a:t>‹#›</a:t>
            </a:fld>
            <a:endParaRPr lang="en-US"/>
          </a:p>
        </p:txBody>
      </p:sp>
    </p:spTree>
    <p:extLst>
      <p:ext uri="{BB962C8B-B14F-4D97-AF65-F5344CB8AC3E}">
        <p14:creationId xmlns:p14="http://schemas.microsoft.com/office/powerpoint/2010/main" val="416515911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2193925" y="7680325"/>
            <a:ext cx="19675475" cy="21726525"/>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80325"/>
            <a:ext cx="19675475" cy="21726525"/>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CDF645C6-96DC-4F21-9A48-95AFF68A54A2}" type="slidenum">
              <a:rPr lang="en-US"/>
              <a:pPr>
                <a:defRPr/>
              </a:pPr>
              <a:t>‹#›</a:t>
            </a:fld>
            <a:endParaRPr lang="en-US"/>
          </a:p>
        </p:txBody>
      </p:sp>
    </p:spTree>
    <p:extLst>
      <p:ext uri="{BB962C8B-B14F-4D97-AF65-F5344CB8AC3E}">
        <p14:creationId xmlns:p14="http://schemas.microsoft.com/office/powerpoint/2010/main" val="388354793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2193925" y="7369175"/>
            <a:ext cx="19392900"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8" y="7369175"/>
            <a:ext cx="19400838"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38" y="10439400"/>
            <a:ext cx="19400838"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C2B12CE4-144C-4A27-8B3F-7EB79E6B2146}" type="slidenum">
              <a:rPr lang="en-US"/>
              <a:pPr>
                <a:defRPr/>
              </a:pPr>
              <a:t>‹#›</a:t>
            </a:fld>
            <a:endParaRPr lang="en-US"/>
          </a:p>
        </p:txBody>
      </p:sp>
    </p:spTree>
    <p:extLst>
      <p:ext uri="{BB962C8B-B14F-4D97-AF65-F5344CB8AC3E}">
        <p14:creationId xmlns:p14="http://schemas.microsoft.com/office/powerpoint/2010/main" val="18185236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8F1FAA83-0A80-48DF-A2A9-D01CE04D8E50}" type="slidenum">
              <a:rPr lang="en-US"/>
              <a:pPr>
                <a:defRPr/>
              </a:pPr>
              <a:t>‹#›</a:t>
            </a:fld>
            <a:endParaRPr lang="en-US"/>
          </a:p>
        </p:txBody>
      </p:sp>
    </p:spTree>
    <p:extLst>
      <p:ext uri="{BB962C8B-B14F-4D97-AF65-F5344CB8AC3E}">
        <p14:creationId xmlns:p14="http://schemas.microsoft.com/office/powerpoint/2010/main" val="65837894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8203DA95-0AAE-48A7-9DEF-F9FD3932C4A9}" type="slidenum">
              <a:rPr lang="en-US"/>
              <a:pPr>
                <a:defRPr/>
              </a:pPr>
              <a:t>‹#›</a:t>
            </a:fld>
            <a:endParaRPr lang="en-US"/>
          </a:p>
        </p:txBody>
      </p:sp>
    </p:spTree>
    <p:extLst>
      <p:ext uri="{BB962C8B-B14F-4D97-AF65-F5344CB8AC3E}">
        <p14:creationId xmlns:p14="http://schemas.microsoft.com/office/powerpoint/2010/main" val="74586203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defPPr>
              <a:defRPr kern="1200" smtId="4294967295"/>
            </a:defPPr>
            <a:lvl1pPr algn="l">
              <a:defRPr sz="2000" b="1"/>
            </a:lvl1pPr>
          </a:lstStyle>
          <a:p>
            <a:r>
              <a:rPr lang="en-US"/>
              <a:t>Click to edit Master title style</a:t>
            </a:r>
          </a:p>
        </p:txBody>
      </p:sp>
      <p:sp>
        <p:nvSpPr>
          <p:cNvPr id="3" name="Content Placeholder 2"/>
          <p:cNvSpPr>
            <a:spLocks noGrp="1"/>
          </p:cNvSpPr>
          <p:nvPr>
            <p:ph idx="1"/>
          </p:nvPr>
        </p:nvSpPr>
        <p:spPr>
          <a:xfrm>
            <a:off x="17160875" y="1311275"/>
            <a:ext cx="24536400" cy="28093988"/>
          </a:xfrm>
        </p:spPr>
        <p:txBody>
          <a:bodyPr/>
          <a:lstStyle>
            <a:defPPr>
              <a:defRPr kern="1200" smtId="4294967295"/>
            </a:defPPr>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8163"/>
            <a:ext cx="14439900" cy="22517100"/>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D77038B2-2801-40BE-BC48-C628781FF49E}" type="slidenum">
              <a:rPr lang="en-US"/>
              <a:pPr>
                <a:defRPr/>
              </a:pPr>
              <a:t>‹#›</a:t>
            </a:fld>
            <a:endParaRPr lang="en-US"/>
          </a:p>
        </p:txBody>
      </p:sp>
    </p:spTree>
    <p:extLst>
      <p:ext uri="{BB962C8B-B14F-4D97-AF65-F5344CB8AC3E}">
        <p14:creationId xmlns:p14="http://schemas.microsoft.com/office/powerpoint/2010/main" val="396973015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2"/>
            <a:ext cx="26335038" cy="2720975"/>
          </a:xfrm>
        </p:spPr>
        <p:txBody>
          <a:bodyPr anchor="b"/>
          <a:lstStyle>
            <a:defPPr>
              <a:defRPr kern="1200" smtId="4294967295"/>
            </a:defPPr>
            <a:lvl1pPr algn="l">
              <a:defRPr sz="2000" b="1"/>
            </a:lvl1pPr>
          </a:lstStyle>
          <a:p>
            <a:r>
              <a:rPr lang="en-US"/>
              <a:t>Click to edit Master title style</a:t>
            </a:r>
          </a:p>
        </p:txBody>
      </p:sp>
      <p:sp>
        <p:nvSpPr>
          <p:cNvPr id="3" name="Picture Placeholder 2"/>
          <p:cNvSpPr>
            <a:spLocks noGrp="1"/>
          </p:cNvSpPr>
          <p:nvPr>
            <p:ph type="pic" idx="1"/>
          </p:nvPr>
        </p:nvSpPr>
        <p:spPr>
          <a:xfrm>
            <a:off x="8602663" y="2941638"/>
            <a:ext cx="26335038" cy="19750088"/>
          </a:xfrm>
        </p:spPr>
        <p:txBody>
          <a:bodyPr/>
          <a:lstStyle>
            <a:defPPr>
              <a:defRPr kern="1200" smtId="4294967295"/>
            </a:defPPr>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602663" y="25763538"/>
            <a:ext cx="26335038" cy="3862387"/>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700A3960-9A0E-4A4A-BE72-10B88343DD28}" type="slidenum">
              <a:rPr lang="en-US"/>
              <a:pPr>
                <a:defRPr/>
              </a:pPr>
              <a:t>‹#›</a:t>
            </a:fld>
            <a:endParaRPr lang="en-US"/>
          </a:p>
        </p:txBody>
      </p:sp>
    </p:spTree>
    <p:extLst>
      <p:ext uri="{BB962C8B-B14F-4D97-AF65-F5344CB8AC3E}">
        <p14:creationId xmlns:p14="http://schemas.microsoft.com/office/powerpoint/2010/main" val="258630283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3925" y="1317625"/>
            <a:ext cx="395033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70207" tIns="235104" rIns="470207" bIns="235104"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2193925" y="7680325"/>
            <a:ext cx="39503350" cy="2172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70207" tIns="235104" rIns="470207" bIns="235104"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193925" y="29978350"/>
            <a:ext cx="10242550" cy="2286000"/>
          </a:xfrm>
          <a:prstGeom prst="rect">
            <a:avLst/>
          </a:prstGeom>
          <a:noFill/>
          <a:ln>
            <a:noFill/>
          </a:ln>
          <a:extLst/>
        </p:spPr>
        <p:txBody>
          <a:bodyPr vert="horz" wrap="square" lIns="470207" tIns="235104" rIns="470207" bIns="235104" anchor="t" anchorCtr="0" compatLnSpc="1">
            <a:prstTxWarp prst="textNoShape">
              <a:avLst/>
            </a:prstTxWarp>
          </a:bodyPr>
          <a:lstStyle>
            <a:defPPr>
              <a:defRPr kern="1200" smtId="4294967295"/>
            </a:defPPr>
            <a:lvl1pPr>
              <a:defRPr sz="7100" smtClean="0"/>
            </a:lvl1pPr>
          </a:lstStyle>
          <a:p>
            <a:pPr>
              <a:defRPr/>
            </a:pPr>
            <a:endParaRPr lang="en-US"/>
          </a:p>
        </p:txBody>
      </p:sp>
      <p:sp>
        <p:nvSpPr>
          <p:cNvPr id="1029" name="Rectangle 5"/>
          <p:cNvSpPr>
            <a:spLocks noGrp="1" noChangeArrowheads="1"/>
          </p:cNvSpPr>
          <p:nvPr>
            <p:ph type="ftr" sz="quarter" idx="3"/>
          </p:nvPr>
        </p:nvSpPr>
        <p:spPr bwMode="auto">
          <a:xfrm>
            <a:off x="14995525" y="29978350"/>
            <a:ext cx="13900150" cy="2286000"/>
          </a:xfrm>
          <a:prstGeom prst="rect">
            <a:avLst/>
          </a:prstGeom>
          <a:noFill/>
          <a:ln>
            <a:noFill/>
          </a:ln>
          <a:extLst/>
        </p:spPr>
        <p:txBody>
          <a:bodyPr vert="horz" wrap="square" lIns="470207" tIns="235104" rIns="470207" bIns="235104" anchor="t" anchorCtr="0" compatLnSpc="1">
            <a:prstTxWarp prst="textNoShape">
              <a:avLst/>
            </a:prstTxWarp>
          </a:bodyPr>
          <a:lstStyle>
            <a:defPPr>
              <a:defRPr kern="1200" smtId="4294967295"/>
            </a:defPPr>
            <a:lvl1pPr algn="ctr">
              <a:defRPr sz="7100" smtClean="0"/>
            </a:lvl1pPr>
          </a:lstStyle>
          <a:p>
            <a:pPr>
              <a:defRPr/>
            </a:pPr>
            <a:endParaRPr lang="en-US"/>
          </a:p>
        </p:txBody>
      </p:sp>
      <p:sp>
        <p:nvSpPr>
          <p:cNvPr id="1030" name="Rectangle 6"/>
          <p:cNvSpPr>
            <a:spLocks noGrp="1" noChangeArrowheads="1"/>
          </p:cNvSpPr>
          <p:nvPr>
            <p:ph type="sldNum" sz="quarter" idx="4"/>
          </p:nvPr>
        </p:nvSpPr>
        <p:spPr bwMode="auto">
          <a:xfrm>
            <a:off x="31454725" y="29978350"/>
            <a:ext cx="10242550" cy="2286000"/>
          </a:xfrm>
          <a:prstGeom prst="rect">
            <a:avLst/>
          </a:prstGeom>
          <a:noFill/>
          <a:ln>
            <a:noFill/>
          </a:ln>
          <a:extLst/>
        </p:spPr>
        <p:txBody>
          <a:bodyPr vert="horz" wrap="square" lIns="470207" tIns="235104" rIns="470207" bIns="235104" anchor="t" anchorCtr="0" compatLnSpc="1">
            <a:prstTxWarp prst="textNoShape">
              <a:avLst/>
            </a:prstTxWarp>
          </a:bodyPr>
          <a:lstStyle>
            <a:defPPr>
              <a:defRPr kern="1200" smtId="4294967295"/>
            </a:defPPr>
            <a:lvl1pPr algn="r">
              <a:defRPr sz="7100" smtClean="0"/>
            </a:lvl1pPr>
          </a:lstStyle>
          <a:p>
            <a:pPr>
              <a:defRPr/>
            </a:pPr>
            <a:fld id="{2839560C-692A-406E-AC47-35009443A5A0}" type="slidenum">
              <a:rPr lang="en-US"/>
              <a:pPr>
                <a:defRPr/>
              </a:pPr>
              <a:t>‹#›</a:t>
            </a:fld>
            <a:endParaRPr lang="en-US"/>
          </a:p>
        </p:txBody>
      </p:sp>
      <p:pic>
        <p:nvPicPr>
          <p:cNvPr id="1031" name="New picture"/>
          <p:cNvPicPr/>
          <p:nvPr/>
        </p:nvPicPr>
        <p:blipFill>
          <a:blip r:embed="rId14"/>
          <a:stretch>
            <a:fillRect/>
          </a:stretch>
        </p:blipFill>
        <p:spPr>
          <a:xfrm rot="16200000">
            <a:off x="-11506200" y="16459200"/>
            <a:ext cx="14274800" cy="4368800"/>
          </a:xfrm>
          <a:prstGeom prst="rect">
            <a:avLst/>
          </a:prstGeom>
        </p:spPr>
      </p:pic>
      <p:pic>
        <p:nvPicPr>
          <p:cNvPr id="1032" name="New picture"/>
          <p:cNvPicPr/>
          <p:nvPr/>
        </p:nvPicPr>
        <p:blipFill>
          <a:blip r:embed="rId14"/>
          <a:stretch>
            <a:fillRect/>
          </a:stretch>
        </p:blipFill>
        <p:spPr>
          <a:xfrm rot="5400000">
            <a:off x="41122600" y="16459200"/>
            <a:ext cx="14274800" cy="4368800"/>
          </a:xfrm>
          <a:prstGeom prst="rect">
            <a:avLst/>
          </a:prstGeom>
        </p:spPr>
      </p:pic>
      <p:pic>
        <p:nvPicPr>
          <p:cNvPr id="1033" name="New picture"/>
          <p:cNvPicPr/>
          <p:nvPr/>
        </p:nvPicPr>
        <p:blipFill>
          <a:blip r:embed="rId15"/>
          <a:stretch>
            <a:fillRect/>
          </a:stretch>
        </p:blipFill>
        <p:spPr>
          <a:xfrm>
            <a:off x="6959600" y="33426400"/>
            <a:ext cx="29972000" cy="1549400"/>
          </a:xfrm>
          <a:prstGeom prst="rect">
            <a:avLst/>
          </a:prstGeom>
        </p:spPr>
      </p:pic>
      <p:sp>
        <p:nvSpPr>
          <p:cNvPr id="1034"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a:solidFill>
                  <a:srgbClr val="808080"/>
                </a:solidFill>
              </a:rPr>
              <a:t>Template ID: philosophicalseafoam  Size: 48x36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defPPr>
        <a:defRPr kern="1200" smtId="4294967295"/>
      </a:defPPr>
      <a:lvl1pPr algn="ctr" defTabSz="4703763" rtl="0" eaLnBrk="0" fontAlgn="base" hangingPunct="0">
        <a:spcBef>
          <a:spcPct val="0"/>
        </a:spcBef>
        <a:spcAft>
          <a:spcPct val="0"/>
        </a:spcAft>
        <a:defRPr sz="22700">
          <a:solidFill>
            <a:schemeClr val="tx2"/>
          </a:solidFill>
          <a:latin typeface="+mj-lt"/>
          <a:ea typeface="+mj-ea"/>
          <a:cs typeface="+mj-cs"/>
        </a:defRPr>
      </a:lvl1pPr>
      <a:lvl2pPr algn="ctr" defTabSz="4703763" rtl="0" eaLnBrk="0" fontAlgn="base" hangingPunct="0">
        <a:spcBef>
          <a:spcPct val="0"/>
        </a:spcBef>
        <a:spcAft>
          <a:spcPct val="0"/>
        </a:spcAft>
        <a:defRPr sz="22700">
          <a:solidFill>
            <a:schemeClr val="tx2"/>
          </a:solidFill>
          <a:latin typeface="Arial"/>
        </a:defRPr>
      </a:lvl2pPr>
      <a:lvl3pPr algn="ctr" defTabSz="4703763" rtl="0" eaLnBrk="0" fontAlgn="base" hangingPunct="0">
        <a:spcBef>
          <a:spcPct val="0"/>
        </a:spcBef>
        <a:spcAft>
          <a:spcPct val="0"/>
        </a:spcAft>
        <a:defRPr sz="22700">
          <a:solidFill>
            <a:schemeClr val="tx2"/>
          </a:solidFill>
          <a:latin typeface="Arial"/>
        </a:defRPr>
      </a:lvl3pPr>
      <a:lvl4pPr algn="ctr" defTabSz="4703763" rtl="0" eaLnBrk="0" fontAlgn="base" hangingPunct="0">
        <a:spcBef>
          <a:spcPct val="0"/>
        </a:spcBef>
        <a:spcAft>
          <a:spcPct val="0"/>
        </a:spcAft>
        <a:defRPr sz="22700">
          <a:solidFill>
            <a:schemeClr val="tx2"/>
          </a:solidFill>
          <a:latin typeface="Arial"/>
        </a:defRPr>
      </a:lvl4pPr>
      <a:lvl5pPr algn="ctr" defTabSz="4703763" rtl="0" eaLnBrk="0" fontAlgn="base" hangingPunct="0">
        <a:spcBef>
          <a:spcPct val="0"/>
        </a:spcBef>
        <a:spcAft>
          <a:spcPct val="0"/>
        </a:spcAft>
        <a:defRPr sz="22700">
          <a:solidFill>
            <a:schemeClr val="tx2"/>
          </a:solidFill>
          <a:latin typeface="Arial"/>
        </a:defRPr>
      </a:lvl5pPr>
      <a:lvl6pPr marL="457200" algn="ctr" defTabSz="4703763" rtl="0" fontAlgn="base">
        <a:spcBef>
          <a:spcPct val="0"/>
        </a:spcBef>
        <a:spcAft>
          <a:spcPct val="0"/>
        </a:spcAft>
        <a:defRPr sz="22700">
          <a:solidFill>
            <a:schemeClr val="tx2"/>
          </a:solidFill>
          <a:latin typeface="Arial"/>
        </a:defRPr>
      </a:lvl6pPr>
      <a:lvl7pPr marL="914400" algn="ctr" defTabSz="4703763" rtl="0" fontAlgn="base">
        <a:spcBef>
          <a:spcPct val="0"/>
        </a:spcBef>
        <a:spcAft>
          <a:spcPct val="0"/>
        </a:spcAft>
        <a:defRPr sz="22700">
          <a:solidFill>
            <a:schemeClr val="tx2"/>
          </a:solidFill>
          <a:latin typeface="Arial"/>
        </a:defRPr>
      </a:lvl7pPr>
      <a:lvl8pPr marL="1371600" algn="ctr" defTabSz="4703763" rtl="0" fontAlgn="base">
        <a:spcBef>
          <a:spcPct val="0"/>
        </a:spcBef>
        <a:spcAft>
          <a:spcPct val="0"/>
        </a:spcAft>
        <a:defRPr sz="22700">
          <a:solidFill>
            <a:schemeClr val="tx2"/>
          </a:solidFill>
          <a:latin typeface="Arial"/>
        </a:defRPr>
      </a:lvl8pPr>
      <a:lvl9pPr marL="1828800" algn="ctr" defTabSz="4703763" rtl="0" fontAlgn="base">
        <a:spcBef>
          <a:spcPct val="0"/>
        </a:spcBef>
        <a:spcAft>
          <a:spcPct val="0"/>
        </a:spcAft>
        <a:defRPr sz="22700">
          <a:solidFill>
            <a:schemeClr val="tx2"/>
          </a:solidFill>
          <a:latin typeface="Arial"/>
        </a:defRPr>
      </a:lvl9pPr>
    </p:titleStyle>
    <p:bodyStyle>
      <a:defPPr>
        <a:defRPr kern="1200" smtId="4294967295"/>
      </a:defPPr>
      <a:lvl1pPr marL="1762125" indent="-1762125" algn="l" defTabSz="4703763" rtl="0" eaLnBrk="0" fontAlgn="base" hangingPunct="0">
        <a:spcBef>
          <a:spcPct val="20000"/>
        </a:spcBef>
        <a:spcAft>
          <a:spcPct val="0"/>
        </a:spcAft>
        <a:buChar char="•"/>
        <a:defRPr sz="16500">
          <a:solidFill>
            <a:schemeClr val="tx1"/>
          </a:solidFill>
          <a:latin typeface="+mn-lt"/>
          <a:ea typeface="+mn-ea"/>
          <a:cs typeface="+mn-cs"/>
        </a:defRPr>
      </a:lvl1pPr>
      <a:lvl2pPr marL="3822700" indent="-1471613" algn="l" defTabSz="4703763" rtl="0" eaLnBrk="0" fontAlgn="base" hangingPunct="0">
        <a:spcBef>
          <a:spcPct val="20000"/>
        </a:spcBef>
        <a:spcAft>
          <a:spcPct val="0"/>
        </a:spcAft>
        <a:buChar char="–"/>
        <a:defRPr sz="14400">
          <a:solidFill>
            <a:schemeClr val="tx1"/>
          </a:solidFill>
          <a:latin typeface="+mn-lt"/>
        </a:defRPr>
      </a:lvl2pPr>
      <a:lvl3pPr marL="5875338" indent="-1171575" algn="l" defTabSz="4703763" rtl="0" eaLnBrk="0" fontAlgn="base" hangingPunct="0">
        <a:spcBef>
          <a:spcPct val="20000"/>
        </a:spcBef>
        <a:spcAft>
          <a:spcPct val="0"/>
        </a:spcAft>
        <a:buChar char="•"/>
        <a:defRPr sz="12400">
          <a:solidFill>
            <a:schemeClr val="tx1"/>
          </a:solidFill>
          <a:latin typeface="+mn-lt"/>
        </a:defRPr>
      </a:lvl3pPr>
      <a:lvl4pPr marL="8228013" indent="-1173163" algn="l" defTabSz="4703763" rtl="0" eaLnBrk="0" fontAlgn="base" hangingPunct="0">
        <a:spcBef>
          <a:spcPct val="20000"/>
        </a:spcBef>
        <a:spcAft>
          <a:spcPct val="0"/>
        </a:spcAft>
        <a:buChar char="–"/>
        <a:defRPr sz="10300">
          <a:solidFill>
            <a:schemeClr val="tx1"/>
          </a:solidFill>
          <a:latin typeface="+mn-lt"/>
        </a:defRPr>
      </a:lvl4pPr>
      <a:lvl5pPr marL="10582275" indent="-1176338" algn="l" defTabSz="4703763" rtl="0" eaLnBrk="0" fontAlgn="base" hangingPunct="0">
        <a:spcBef>
          <a:spcPct val="20000"/>
        </a:spcBef>
        <a:spcAft>
          <a:spcPct val="0"/>
        </a:spcAft>
        <a:buChar char="»"/>
        <a:defRPr sz="10300">
          <a:solidFill>
            <a:schemeClr val="tx1"/>
          </a:solidFill>
          <a:latin typeface="+mn-lt"/>
        </a:defRPr>
      </a:lvl5pPr>
      <a:lvl6pPr marL="11039475" indent="-1176338" algn="l" defTabSz="4703763" rtl="0" fontAlgn="base">
        <a:spcBef>
          <a:spcPct val="20000"/>
        </a:spcBef>
        <a:spcAft>
          <a:spcPct val="0"/>
        </a:spcAft>
        <a:buChar char="»"/>
        <a:defRPr sz="10300">
          <a:solidFill>
            <a:schemeClr val="tx1"/>
          </a:solidFill>
          <a:latin typeface="+mn-lt"/>
        </a:defRPr>
      </a:lvl6pPr>
      <a:lvl7pPr marL="11496675" indent="-1176338" algn="l" defTabSz="4703763" rtl="0" fontAlgn="base">
        <a:spcBef>
          <a:spcPct val="20000"/>
        </a:spcBef>
        <a:spcAft>
          <a:spcPct val="0"/>
        </a:spcAft>
        <a:buChar char="»"/>
        <a:defRPr sz="10300">
          <a:solidFill>
            <a:schemeClr val="tx1"/>
          </a:solidFill>
          <a:latin typeface="+mn-lt"/>
        </a:defRPr>
      </a:lvl7pPr>
      <a:lvl8pPr marL="11953875" indent="-1176338" algn="l" defTabSz="4703763" rtl="0" fontAlgn="base">
        <a:spcBef>
          <a:spcPct val="20000"/>
        </a:spcBef>
        <a:spcAft>
          <a:spcPct val="0"/>
        </a:spcAft>
        <a:buChar char="»"/>
        <a:defRPr sz="10300">
          <a:solidFill>
            <a:schemeClr val="tx1"/>
          </a:solidFill>
          <a:latin typeface="+mn-lt"/>
        </a:defRPr>
      </a:lvl8pPr>
      <a:lvl9pPr marL="12411075" indent="-1176338" algn="l" defTabSz="4703763" rtl="0" fontAlgn="base">
        <a:spcBef>
          <a:spcPct val="20000"/>
        </a:spcBef>
        <a:spcAft>
          <a:spcPct val="0"/>
        </a:spcAft>
        <a:buChar char="»"/>
        <a:defRPr sz="103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6" name="Rectangle 13"/>
          <p:cNvSpPr txBox="1">
            <a:spLocks noChangeArrowheads="1"/>
          </p:cNvSpPr>
          <p:nvPr/>
        </p:nvSpPr>
        <p:spPr bwMode="auto">
          <a:xfrm>
            <a:off x="-2458" y="609601"/>
            <a:ext cx="43893659" cy="6168557"/>
          </a:xfrm>
          <a:prstGeom prst="rect">
            <a:avLst/>
          </a:prstGeom>
          <a:solidFill>
            <a:srgbClr val="46482E"/>
          </a:solidFill>
          <a:ln w="60325" cap="flat">
            <a:noFill/>
            <a:miter lim="800000"/>
          </a:ln>
        </p:spPr>
        <p:txBody>
          <a:bodyPr vert="horz" wrap="square" lIns="376203" tIns="188102" rIns="376203" bIns="188102" anchor="ctr" anchorCtr="0" compatLnSpc="1">
            <a:prstTxWarp prst="textNoShape">
              <a:avLst/>
            </a:prstTxWarp>
          </a:bodyPr>
          <a:lstStyle>
            <a:defPPr>
              <a:defRPr kern="1200" smtId="4294967295"/>
            </a:defPPr>
            <a:lvl1pPr algn="ctr" defTabSz="3762375" rtl="0" eaLnBrk="0" fontAlgn="base" hangingPunct="0">
              <a:spcBef>
                <a:spcPct val="0"/>
              </a:spcBef>
              <a:spcAft>
                <a:spcPct val="0"/>
              </a:spcAft>
              <a:defRPr sz="18200">
                <a:solidFill>
                  <a:schemeClr val="tx2"/>
                </a:solidFill>
                <a:latin typeface="+mj-lt"/>
                <a:ea typeface="+mj-ea"/>
                <a:cs typeface="+mj-cs"/>
              </a:defRPr>
            </a:lvl1pPr>
            <a:lvl2pPr algn="ctr" defTabSz="3762375" rtl="0" eaLnBrk="0" fontAlgn="base" hangingPunct="0">
              <a:spcBef>
                <a:spcPct val="0"/>
              </a:spcBef>
              <a:spcAft>
                <a:spcPct val="0"/>
              </a:spcAft>
              <a:defRPr sz="18200">
                <a:solidFill>
                  <a:schemeClr val="tx2"/>
                </a:solidFill>
                <a:latin typeface="Arial"/>
              </a:defRPr>
            </a:lvl2pPr>
            <a:lvl3pPr algn="ctr" defTabSz="3762375" rtl="0" eaLnBrk="0" fontAlgn="base" hangingPunct="0">
              <a:spcBef>
                <a:spcPct val="0"/>
              </a:spcBef>
              <a:spcAft>
                <a:spcPct val="0"/>
              </a:spcAft>
              <a:defRPr sz="18200">
                <a:solidFill>
                  <a:schemeClr val="tx2"/>
                </a:solidFill>
                <a:latin typeface="Arial"/>
              </a:defRPr>
            </a:lvl3pPr>
            <a:lvl4pPr algn="ctr" defTabSz="3762375" rtl="0" eaLnBrk="0" fontAlgn="base" hangingPunct="0">
              <a:spcBef>
                <a:spcPct val="0"/>
              </a:spcBef>
              <a:spcAft>
                <a:spcPct val="0"/>
              </a:spcAft>
              <a:defRPr sz="18200">
                <a:solidFill>
                  <a:schemeClr val="tx2"/>
                </a:solidFill>
                <a:latin typeface="Arial"/>
              </a:defRPr>
            </a:lvl4pPr>
            <a:lvl5pPr algn="ctr" defTabSz="3762375" rtl="0" eaLnBrk="0" fontAlgn="base" hangingPunct="0">
              <a:spcBef>
                <a:spcPct val="0"/>
              </a:spcBef>
              <a:spcAft>
                <a:spcPct val="0"/>
              </a:spcAft>
              <a:defRPr sz="18200">
                <a:solidFill>
                  <a:schemeClr val="tx2"/>
                </a:solidFill>
                <a:latin typeface="Arial"/>
              </a:defRPr>
            </a:lvl5pPr>
            <a:lvl6pPr marL="457200" algn="ctr" defTabSz="3762375" rtl="0" fontAlgn="base">
              <a:spcBef>
                <a:spcPct val="0"/>
              </a:spcBef>
              <a:spcAft>
                <a:spcPct val="0"/>
              </a:spcAft>
              <a:defRPr sz="18200">
                <a:solidFill>
                  <a:schemeClr val="tx2"/>
                </a:solidFill>
                <a:latin typeface="Arial"/>
              </a:defRPr>
            </a:lvl6pPr>
            <a:lvl7pPr marL="914400" algn="ctr" defTabSz="3762375" rtl="0" fontAlgn="base">
              <a:spcBef>
                <a:spcPct val="0"/>
              </a:spcBef>
              <a:spcAft>
                <a:spcPct val="0"/>
              </a:spcAft>
              <a:defRPr sz="18200">
                <a:solidFill>
                  <a:schemeClr val="tx2"/>
                </a:solidFill>
                <a:latin typeface="Arial"/>
              </a:defRPr>
            </a:lvl7pPr>
            <a:lvl8pPr marL="1371600" algn="ctr" defTabSz="3762375" rtl="0" fontAlgn="base">
              <a:spcBef>
                <a:spcPct val="0"/>
              </a:spcBef>
              <a:spcAft>
                <a:spcPct val="0"/>
              </a:spcAft>
              <a:defRPr sz="18200">
                <a:solidFill>
                  <a:schemeClr val="tx2"/>
                </a:solidFill>
                <a:latin typeface="Arial"/>
              </a:defRPr>
            </a:lvl8pPr>
            <a:lvl9pPr marL="1828800" algn="ctr" defTabSz="3762375" rtl="0" fontAlgn="base">
              <a:spcBef>
                <a:spcPct val="0"/>
              </a:spcBef>
              <a:spcAft>
                <a:spcPct val="0"/>
              </a:spcAft>
              <a:defRPr sz="18200">
                <a:solidFill>
                  <a:schemeClr val="tx2"/>
                </a:solidFill>
                <a:latin typeface="Arial"/>
              </a:defRPr>
            </a:lvl9pPr>
          </a:lstStyle>
          <a:p>
            <a:pPr lvl="0">
              <a:spcBef>
                <a:spcPts val="0"/>
              </a:spcBef>
              <a:spcAft>
                <a:spcPts val="0"/>
              </a:spcAft>
            </a:pPr>
            <a:endParaRPr lang="en-US" sz="6800" dirty="0">
              <a:solidFill>
                <a:schemeClr val="lt1"/>
              </a:solidFill>
              <a:latin typeface="Libre Baskerville"/>
              <a:ea typeface="Libre Baskerville"/>
              <a:cs typeface="Libre Baskerville"/>
              <a:sym typeface="Libre Baskerville"/>
            </a:endParaRPr>
          </a:p>
        </p:txBody>
      </p:sp>
      <p:sp>
        <p:nvSpPr>
          <p:cNvPr id="60" name="Title 11">
            <a:extLst>
              <a:ext uri="{FF2B5EF4-FFF2-40B4-BE49-F238E27FC236}">
                <a16:creationId xmlns:a16="http://schemas.microsoft.com/office/drawing/2014/main" id="{EE7A5C51-35F0-4B71-992D-43D344D16C04}"/>
              </a:ext>
            </a:extLst>
          </p:cNvPr>
          <p:cNvSpPr txBox="1"/>
          <p:nvPr/>
        </p:nvSpPr>
        <p:spPr>
          <a:xfrm>
            <a:off x="1371600" y="1348462"/>
            <a:ext cx="41148000" cy="2746935"/>
          </a:xfrm>
          <a:prstGeom prst="rect">
            <a:avLst/>
          </a:prstGeom>
        </p:spPr>
        <p:txBody>
          <a:bodyPr lIns="128016" tIns="64008" rIns="128016" bIns="64008"/>
          <a:ls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a:lstStyle>
          <a:p>
            <a:pPr algn="ctr"/>
            <a:endParaRPr lang="en-US" sz="8500" b="1" dirty="0">
              <a:solidFill>
                <a:schemeClr val="bg1"/>
              </a:solidFill>
              <a:latin typeface="Amaranth" panose="02000503050000020004" pitchFamily="2" charset="0"/>
            </a:endParaRPr>
          </a:p>
        </p:txBody>
      </p:sp>
      <p:sp>
        <p:nvSpPr>
          <p:cNvPr id="41" name="Rectangle 40">
            <a:extLst>
              <a:ext uri="{FF2B5EF4-FFF2-40B4-BE49-F238E27FC236}">
                <a16:creationId xmlns:a16="http://schemas.microsoft.com/office/drawing/2014/main" id="{C24D4BC5-5256-4C2E-B3FB-87EA69B63AF3}"/>
              </a:ext>
            </a:extLst>
          </p:cNvPr>
          <p:cNvSpPr/>
          <p:nvPr/>
        </p:nvSpPr>
        <p:spPr>
          <a:xfrm>
            <a:off x="632174" y="8889980"/>
            <a:ext cx="10083796" cy="70766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r>
              <a:rPr lang="en-US" sz="9600" dirty="0">
                <a:effectLst/>
                <a:latin typeface="+mj-lt"/>
              </a:rPr>
              <a:t>b</a:t>
            </a:r>
          </a:p>
        </p:txBody>
      </p:sp>
      <p:sp>
        <p:nvSpPr>
          <p:cNvPr id="45" name="Rectangle 44">
            <a:extLst>
              <a:ext uri="{FF2B5EF4-FFF2-40B4-BE49-F238E27FC236}">
                <a16:creationId xmlns:a16="http://schemas.microsoft.com/office/drawing/2014/main" id="{0F831EE1-8866-4A3E-8CAB-8624A11FF145}"/>
              </a:ext>
            </a:extLst>
          </p:cNvPr>
          <p:cNvSpPr/>
          <p:nvPr/>
        </p:nvSpPr>
        <p:spPr>
          <a:xfrm>
            <a:off x="33155973" y="19578237"/>
            <a:ext cx="10058400" cy="5307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a:effectLst/>
              <a:latin typeface="+mj-lt"/>
            </a:endParaRPr>
          </a:p>
        </p:txBody>
      </p:sp>
      <p:sp>
        <p:nvSpPr>
          <p:cNvPr id="48" name="Rectangle 47">
            <a:extLst>
              <a:ext uri="{FF2B5EF4-FFF2-40B4-BE49-F238E27FC236}">
                <a16:creationId xmlns:a16="http://schemas.microsoft.com/office/drawing/2014/main" id="{D026A6A3-D6D2-4951-8B04-EF51015D25DB}"/>
              </a:ext>
            </a:extLst>
          </p:cNvPr>
          <p:cNvSpPr/>
          <p:nvPr/>
        </p:nvSpPr>
        <p:spPr>
          <a:xfrm>
            <a:off x="22326600" y="8964579"/>
            <a:ext cx="10058400" cy="22810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dirty="0">
              <a:effectLst/>
              <a:latin typeface="+mj-lt"/>
            </a:endParaRPr>
          </a:p>
        </p:txBody>
      </p:sp>
      <p:sp>
        <p:nvSpPr>
          <p:cNvPr id="54" name="Rectangle 53">
            <a:extLst>
              <a:ext uri="{FF2B5EF4-FFF2-40B4-BE49-F238E27FC236}">
                <a16:creationId xmlns:a16="http://schemas.microsoft.com/office/drawing/2014/main" id="{236036AE-C83F-4AC9-800C-C6574727635F}"/>
              </a:ext>
            </a:extLst>
          </p:cNvPr>
          <p:cNvSpPr/>
          <p:nvPr/>
        </p:nvSpPr>
        <p:spPr>
          <a:xfrm>
            <a:off x="693698" y="18538830"/>
            <a:ext cx="9960747" cy="132365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dirty="0">
              <a:effectLst/>
              <a:latin typeface="+mj-lt"/>
            </a:endParaRPr>
          </a:p>
        </p:txBody>
      </p:sp>
      <p:sp>
        <p:nvSpPr>
          <p:cNvPr id="57" name="Rectangle 56">
            <a:extLst>
              <a:ext uri="{FF2B5EF4-FFF2-40B4-BE49-F238E27FC236}">
                <a16:creationId xmlns:a16="http://schemas.microsoft.com/office/drawing/2014/main" id="{65D5CB20-8752-4D75-A601-0EEB3443D27F}"/>
              </a:ext>
            </a:extLst>
          </p:cNvPr>
          <p:cNvSpPr/>
          <p:nvPr/>
        </p:nvSpPr>
        <p:spPr>
          <a:xfrm>
            <a:off x="33155973" y="26892344"/>
            <a:ext cx="10100285" cy="48512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a:effectLst/>
              <a:latin typeface="+mj-lt"/>
            </a:endParaRPr>
          </a:p>
        </p:txBody>
      </p:sp>
      <p:sp>
        <p:nvSpPr>
          <p:cNvPr id="44" name="Rectangle 43">
            <a:extLst>
              <a:ext uri="{FF2B5EF4-FFF2-40B4-BE49-F238E27FC236}">
                <a16:creationId xmlns:a16="http://schemas.microsoft.com/office/drawing/2014/main" id="{4EDA12B6-07B5-44F9-8F8B-E1BE66469DB6}"/>
              </a:ext>
            </a:extLst>
          </p:cNvPr>
          <p:cNvSpPr>
            <a:spLocks noChangeArrowheads="1"/>
          </p:cNvSpPr>
          <p:nvPr/>
        </p:nvSpPr>
        <p:spPr bwMode="auto">
          <a:xfrm>
            <a:off x="659982" y="7582562"/>
            <a:ext cx="10058400" cy="907317"/>
          </a:xfrm>
          <a:prstGeom prst="rect">
            <a:avLst/>
          </a:prstGeom>
          <a:solidFill>
            <a:srgbClr val="535D41"/>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800" dirty="0">
                <a:solidFill>
                  <a:schemeClr val="bg1"/>
                </a:solidFill>
                <a:effectLst/>
                <a:latin typeface="Amaranth" panose="02000503050000020004" pitchFamily="2" charset="0"/>
              </a:rPr>
              <a:t>Introduction</a:t>
            </a:r>
          </a:p>
        </p:txBody>
      </p:sp>
      <p:grpSp>
        <p:nvGrpSpPr>
          <p:cNvPr id="8" name="Group 7">
            <a:extLst>
              <a:ext uri="{FF2B5EF4-FFF2-40B4-BE49-F238E27FC236}">
                <a16:creationId xmlns:a16="http://schemas.microsoft.com/office/drawing/2014/main" id="{04319A59-8422-415C-8E87-E63783616F86}"/>
              </a:ext>
            </a:extLst>
          </p:cNvPr>
          <p:cNvGrpSpPr/>
          <p:nvPr/>
        </p:nvGrpSpPr>
        <p:grpSpPr>
          <a:xfrm>
            <a:off x="709581" y="16901731"/>
            <a:ext cx="9928982" cy="1071191"/>
            <a:chOff x="577891" y="17888102"/>
            <a:chExt cx="10248900" cy="1316093"/>
          </a:xfrm>
          <a:solidFill>
            <a:srgbClr val="4F5F3F"/>
          </a:solidFill>
        </p:grpSpPr>
        <p:sp>
          <p:nvSpPr>
            <p:cNvPr id="56" name="Rectangle 55">
              <a:extLst>
                <a:ext uri="{FF2B5EF4-FFF2-40B4-BE49-F238E27FC236}">
                  <a16:creationId xmlns:a16="http://schemas.microsoft.com/office/drawing/2014/main" id="{8C463412-CC68-4A0F-AE72-68EF99EB2F46}"/>
                </a:ext>
              </a:extLst>
            </p:cNvPr>
            <p:cNvSpPr>
              <a:spLocks noChangeArrowheads="1"/>
            </p:cNvSpPr>
            <p:nvPr/>
          </p:nvSpPr>
          <p:spPr bwMode="auto">
            <a:xfrm>
              <a:off x="577891" y="17888102"/>
              <a:ext cx="10248900" cy="1316093"/>
            </a:xfrm>
            <a:prstGeom prst="rect">
              <a:avLst/>
            </a:prstGeom>
            <a:grp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dirty="0">
                  <a:solidFill>
                    <a:schemeClr val="bg1"/>
                  </a:solidFill>
                  <a:effectLst/>
                  <a:latin typeface="Amaranth" panose="02000503050000020004" pitchFamily="2" charset="0"/>
                </a:rPr>
                <a:t> </a:t>
              </a:r>
            </a:p>
          </p:txBody>
        </p:sp>
        <p:sp>
          <p:nvSpPr>
            <p:cNvPr id="27" name="Rectangle 26">
              <a:extLst>
                <a:ext uri="{FF2B5EF4-FFF2-40B4-BE49-F238E27FC236}">
                  <a16:creationId xmlns:a16="http://schemas.microsoft.com/office/drawing/2014/main" id="{D2DBFD36-502B-49ED-ACA9-D472DD6402A2}"/>
                </a:ext>
              </a:extLst>
            </p:cNvPr>
            <p:cNvSpPr>
              <a:spLocks noChangeArrowheads="1"/>
            </p:cNvSpPr>
            <p:nvPr/>
          </p:nvSpPr>
          <p:spPr bwMode="auto">
            <a:xfrm>
              <a:off x="9906000" y="18075345"/>
              <a:ext cx="918333" cy="856940"/>
            </a:xfrm>
            <a:prstGeom prst="rect">
              <a:avLst/>
            </a:prstGeom>
            <a:grp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endParaRPr lang="en-US" sz="3600" b="1">
                <a:solidFill>
                  <a:schemeClr val="bg1"/>
                </a:solidFill>
                <a:effectLst/>
              </a:endParaRPr>
            </a:p>
          </p:txBody>
        </p:sp>
      </p:grpSp>
      <p:sp>
        <p:nvSpPr>
          <p:cNvPr id="47" name="Rectangle 46">
            <a:extLst>
              <a:ext uri="{FF2B5EF4-FFF2-40B4-BE49-F238E27FC236}">
                <a16:creationId xmlns:a16="http://schemas.microsoft.com/office/drawing/2014/main" id="{868B6862-5CC5-4906-AC03-EA9661AD1346}"/>
              </a:ext>
            </a:extLst>
          </p:cNvPr>
          <p:cNvSpPr>
            <a:spLocks noChangeArrowheads="1"/>
          </p:cNvSpPr>
          <p:nvPr/>
        </p:nvSpPr>
        <p:spPr bwMode="auto">
          <a:xfrm>
            <a:off x="11497662" y="7647108"/>
            <a:ext cx="9974011" cy="873947"/>
          </a:xfrm>
          <a:prstGeom prst="rect">
            <a:avLst/>
          </a:prstGeom>
          <a:solidFill>
            <a:srgbClr val="4F5C42"/>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dirty="0" smtClean="0">
                <a:solidFill>
                  <a:schemeClr val="bg1"/>
                </a:solidFill>
                <a:effectLst/>
                <a:latin typeface="Amaranth" panose="02000503050000020004" pitchFamily="2" charset="0"/>
              </a:rPr>
              <a:t>How patient should be screened </a:t>
            </a:r>
            <a:endParaRPr lang="en-US" sz="3600" dirty="0">
              <a:solidFill>
                <a:schemeClr val="bg1"/>
              </a:solidFill>
              <a:effectLst/>
              <a:latin typeface="Amaranth" panose="02000503050000020004" pitchFamily="2" charset="0"/>
            </a:endParaRPr>
          </a:p>
        </p:txBody>
      </p:sp>
      <p:sp>
        <p:nvSpPr>
          <p:cNvPr id="53" name="Rectangle 52">
            <a:extLst>
              <a:ext uri="{FF2B5EF4-FFF2-40B4-BE49-F238E27FC236}">
                <a16:creationId xmlns:a16="http://schemas.microsoft.com/office/drawing/2014/main" id="{0BE282AE-183A-4D49-B152-23A5A101BEA6}"/>
              </a:ext>
            </a:extLst>
          </p:cNvPr>
          <p:cNvSpPr>
            <a:spLocks noChangeArrowheads="1"/>
          </p:cNvSpPr>
          <p:nvPr/>
        </p:nvSpPr>
        <p:spPr bwMode="auto">
          <a:xfrm>
            <a:off x="33239927" y="18095297"/>
            <a:ext cx="10016331" cy="1087740"/>
          </a:xfrm>
          <a:prstGeom prst="rect">
            <a:avLst/>
          </a:prstGeom>
          <a:solidFill>
            <a:srgbClr val="4B5D41"/>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a:solidFill>
                  <a:schemeClr val="bg1"/>
                </a:solidFill>
                <a:effectLst/>
                <a:latin typeface="Amaranth" panose="02000503050000020004" pitchFamily="2" charset="0"/>
              </a:rPr>
              <a:t>Conclusion</a:t>
            </a:r>
          </a:p>
        </p:txBody>
      </p:sp>
      <p:sp>
        <p:nvSpPr>
          <p:cNvPr id="59" name="Rectangle 58">
            <a:extLst>
              <a:ext uri="{FF2B5EF4-FFF2-40B4-BE49-F238E27FC236}">
                <a16:creationId xmlns:a16="http://schemas.microsoft.com/office/drawing/2014/main" id="{5EDC1F28-88BB-4DAD-9112-B4904B4A7E46}"/>
              </a:ext>
            </a:extLst>
          </p:cNvPr>
          <p:cNvSpPr>
            <a:spLocks noChangeArrowheads="1"/>
          </p:cNvSpPr>
          <p:nvPr/>
        </p:nvSpPr>
        <p:spPr bwMode="auto">
          <a:xfrm>
            <a:off x="33155973" y="25528616"/>
            <a:ext cx="9886442" cy="760384"/>
          </a:xfrm>
          <a:prstGeom prst="rect">
            <a:avLst/>
          </a:prstGeom>
          <a:solidFill>
            <a:srgbClr val="4E5B43"/>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dirty="0">
                <a:solidFill>
                  <a:schemeClr val="bg1"/>
                </a:solidFill>
                <a:effectLst/>
                <a:latin typeface="Amaranth" panose="02000503050000020004" pitchFamily="2" charset="0"/>
              </a:rPr>
              <a:t>References</a:t>
            </a:r>
          </a:p>
        </p:txBody>
      </p:sp>
      <mc:AlternateContent xmlns:mc="http://schemas.openxmlformats.org/markup-compatibility/2006">
        <mc:Choice xmlns:a14="http://schemas.microsoft.com/office/drawing/2010/main" Requires="a14">
          <p:sp>
            <p:nvSpPr>
              <p:cNvPr id="4" name="TextBox 3"/>
              <p:cNvSpPr txBox="1"/>
              <p:nvPr/>
            </p:nvSpPr>
            <p:spPr>
              <a:xfrm>
                <a:off x="762000" y="9240946"/>
                <a:ext cx="9790062" cy="5923673"/>
              </a:xfrm>
              <a:prstGeom prst="rect">
                <a:avLst/>
              </a:prstGeom>
              <a:noFill/>
            </p:spPr>
            <p:txBody>
              <a:bodyPr wrap="square" rtlCol="0">
                <a:spAutoFit/>
              </a:bodyPr>
              <a:lstStyle/>
              <a:p>
                <a:r>
                  <a:rPr lang="en-US" sz="3700" b="1" dirty="0" smtClean="0"/>
                  <a:t>Endogenous Cushing’s syndrome (hypercortisolism</a:t>
                </a:r>
                <a:r>
                  <a:rPr lang="en-US" sz="3700" dirty="0" smtClean="0"/>
                  <a:t>) is </a:t>
                </a:r>
                <a:r>
                  <a:rPr lang="en-US" sz="3700" dirty="0"/>
                  <a:t>a rare condition that resembles many of the phenotypic features of the modern life: obesity, hypertension, and </a:t>
                </a:r>
                <a:r>
                  <a:rPr lang="en-US" sz="3700" dirty="0" smtClean="0"/>
                  <a:t>depression, which </a:t>
                </a:r>
                <a:r>
                  <a:rPr lang="en-US" sz="3700" dirty="0"/>
                  <a:t>makes it difficult to be diagnosed. Once the diagnosis is made, the accurate differentiation of </a:t>
                </a:r>
                <a:r>
                  <a:rPr lang="en-US" sz="3700" dirty="0" smtClean="0"/>
                  <a:t>Cushing’s syndrome (CS) </a:t>
                </a:r>
                <a:r>
                  <a:rPr lang="en-US" sz="3700" dirty="0"/>
                  <a:t>into its types is </a:t>
                </a:r>
                <a:r>
                  <a:rPr lang="en-US" sz="3700" dirty="0" smtClean="0"/>
                  <a:t>essential, for </a:t>
                </a:r>
                <a:r>
                  <a:rPr lang="en-US" sz="3700" dirty="0"/>
                  <a:t>the appropriate treatment </a:t>
                </a:r>
                <a:r>
                  <a:rPr lang="en-US" sz="3700" dirty="0" smtClean="0"/>
                  <a:t>option to be </a:t>
                </a:r>
                <a:r>
                  <a:rPr lang="en-US" sz="3700" dirty="0"/>
                  <a:t>selected</a:t>
                </a:r>
                <a:r>
                  <a:rPr lang="en-US" sz="3700" dirty="0" smtClean="0"/>
                  <a:t>. </a:t>
                </a:r>
                <a14:m>
                  <m:oMath xmlns:m="http://schemas.openxmlformats.org/officeDocument/2006/math">
                    <m:sSup>
                      <m:sSupPr>
                        <m:ctrlPr>
                          <a:rPr lang="en-US" sz="3700" i="1" smtClean="0">
                            <a:latin typeface="Cambria Math" panose="02040503050406030204" pitchFamily="18" charset="0"/>
                          </a:rPr>
                        </m:ctrlPr>
                      </m:sSupPr>
                      <m:e/>
                      <m:sup>
                        <m:r>
                          <a:rPr lang="en-US" sz="3700" b="0" i="1" smtClean="0">
                            <a:latin typeface="Cambria Math" panose="02040503050406030204" pitchFamily="18" charset="0"/>
                          </a:rPr>
                          <m:t>1</m:t>
                        </m:r>
                      </m:sup>
                    </m:sSup>
                  </m:oMath>
                </a14:m>
                <a:endParaRPr lang="en-US" sz="3500" dirty="0"/>
              </a:p>
            </p:txBody>
          </p:sp>
        </mc:Choice>
        <mc:Fallback>
          <p:sp>
            <p:nvSpPr>
              <p:cNvPr id="4" name="TextBox 3"/>
              <p:cNvSpPr txBox="1">
                <a:spLocks noRot="1" noChangeAspect="1" noMove="1" noResize="1" noEditPoints="1" noAdjustHandles="1" noChangeArrowheads="1" noChangeShapeType="1" noTextEdit="1"/>
              </p:cNvSpPr>
              <p:nvPr/>
            </p:nvSpPr>
            <p:spPr>
              <a:xfrm>
                <a:off x="762000" y="9240946"/>
                <a:ext cx="9790062" cy="5923673"/>
              </a:xfrm>
              <a:prstGeom prst="rect">
                <a:avLst/>
              </a:prstGeom>
              <a:blipFill>
                <a:blip r:embed="rId3"/>
                <a:stretch>
                  <a:fillRect l="-1930" t="-1646" r="-2366" b="-2058"/>
                </a:stretch>
              </a:blipFill>
            </p:spPr>
            <p:txBody>
              <a:bodyPr/>
              <a:lstStyle/>
              <a:p>
                <a:r>
                  <a:rPr lang="en-US">
                    <a:noFill/>
                  </a:rPr>
                  <a:t> </a:t>
                </a:r>
              </a:p>
            </p:txBody>
          </p:sp>
        </mc:Fallback>
      </mc:AlternateContent>
      <p:sp>
        <p:nvSpPr>
          <p:cNvPr id="12" name="TextBox 11"/>
          <p:cNvSpPr txBox="1"/>
          <p:nvPr/>
        </p:nvSpPr>
        <p:spPr>
          <a:xfrm>
            <a:off x="1015680" y="17086032"/>
            <a:ext cx="6199269" cy="677108"/>
          </a:xfrm>
          <a:prstGeom prst="rect">
            <a:avLst/>
          </a:prstGeom>
          <a:noFill/>
        </p:spPr>
        <p:txBody>
          <a:bodyPr wrap="square" rtlCol="0">
            <a:spAutoFit/>
          </a:bodyPr>
          <a:lstStyle/>
          <a:p>
            <a:r>
              <a:rPr lang="en-US" dirty="0" smtClean="0">
                <a:solidFill>
                  <a:schemeClr val="bg1"/>
                </a:solidFill>
                <a:latin typeface="Amaranth" panose="02000503050000020004" pitchFamily="2" charset="0"/>
              </a:rPr>
              <a:t>Who should be screened ? </a:t>
            </a:r>
            <a:endParaRPr lang="en-US" dirty="0"/>
          </a:p>
        </p:txBody>
      </p:sp>
      <mc:AlternateContent xmlns:mc="http://schemas.openxmlformats.org/markup-compatibility/2006">
        <mc:Choice xmlns:a14="http://schemas.microsoft.com/office/drawing/2010/main" Requires="a14">
          <p:sp>
            <p:nvSpPr>
              <p:cNvPr id="13" name="TextBox 12"/>
              <p:cNvSpPr txBox="1"/>
              <p:nvPr/>
            </p:nvSpPr>
            <p:spPr>
              <a:xfrm>
                <a:off x="935956" y="18924469"/>
                <a:ext cx="9700225" cy="5804218"/>
              </a:xfrm>
              <a:prstGeom prst="rect">
                <a:avLst/>
              </a:prstGeom>
              <a:noFill/>
            </p:spPr>
            <p:txBody>
              <a:bodyPr wrap="square" rtlCol="0">
                <a:spAutoFit/>
              </a:bodyPr>
              <a:lstStyle/>
              <a:p>
                <a:r>
                  <a:rPr lang="en-US" sz="3600" dirty="0" smtClean="0"/>
                  <a:t>Signs </a:t>
                </a:r>
                <a:r>
                  <a:rPr lang="en-US" sz="3600" dirty="0"/>
                  <a:t>and symptoms that warrant a screening test for CS include</a:t>
                </a:r>
                <a:r>
                  <a:rPr lang="en-US" sz="3600" dirty="0" smtClean="0"/>
                  <a:t>:</a:t>
                </a:r>
                <a14:m>
                  <m:oMath xmlns:m="http://schemas.openxmlformats.org/officeDocument/2006/math">
                    <m:sSup>
                      <m:sSupPr>
                        <m:ctrlPr>
                          <a:rPr lang="en-US" sz="3600" i="1" smtClean="0">
                            <a:latin typeface="Cambria Math" panose="02040503050406030204" pitchFamily="18" charset="0"/>
                          </a:rPr>
                        </m:ctrlPr>
                      </m:sSupPr>
                      <m:e/>
                      <m:sup>
                        <m:r>
                          <a:rPr lang="en-US" sz="3600" b="0" i="1" smtClean="0">
                            <a:latin typeface="Cambria Math" panose="02040503050406030204" pitchFamily="18" charset="0"/>
                          </a:rPr>
                          <m:t>2</m:t>
                        </m:r>
                      </m:sup>
                    </m:sSup>
                  </m:oMath>
                </a14:m>
                <a:endParaRPr lang="en-US" sz="3600" dirty="0" smtClean="0"/>
              </a:p>
              <a:p>
                <a:endParaRPr lang="en-US" sz="3600" dirty="0" smtClean="0"/>
              </a:p>
              <a:p>
                <a:pPr marL="457200" indent="-457200">
                  <a:buFont typeface="Arial" panose="020B0604020202020204" pitchFamily="34" charset="0"/>
                  <a:buChar char="•"/>
                </a:pPr>
                <a:r>
                  <a:rPr lang="en-US" sz="3600" dirty="0" smtClean="0"/>
                  <a:t>Moon </a:t>
                </a:r>
                <a:r>
                  <a:rPr lang="en-US" sz="3600" dirty="0" err="1" smtClean="0"/>
                  <a:t>facies</a:t>
                </a:r>
                <a:r>
                  <a:rPr lang="en-US" sz="3600" dirty="0" smtClean="0"/>
                  <a:t>.</a:t>
                </a:r>
                <a:endParaRPr lang="en-US" sz="3600" dirty="0"/>
              </a:p>
              <a:p>
                <a:pPr marL="457200" indent="-457200">
                  <a:buFont typeface="Arial" panose="020B0604020202020204" pitchFamily="34" charset="0"/>
                  <a:buChar char="•"/>
                </a:pPr>
                <a:r>
                  <a:rPr lang="en-US" sz="3600" dirty="0" smtClean="0"/>
                  <a:t>Buffalo hump.</a:t>
                </a:r>
              </a:p>
              <a:p>
                <a:pPr marL="457200" indent="-457200">
                  <a:buFont typeface="Arial" panose="020B0604020202020204" pitchFamily="34" charset="0"/>
                  <a:buChar char="•"/>
                </a:pPr>
                <a:r>
                  <a:rPr lang="en-US" sz="3600" dirty="0"/>
                  <a:t>M</a:t>
                </a:r>
                <a:r>
                  <a:rPr lang="en-US" sz="3600" dirty="0" smtClean="0"/>
                  <a:t>uscle weakness.</a:t>
                </a:r>
              </a:p>
              <a:p>
                <a:pPr marL="457200" indent="-457200">
                  <a:buFont typeface="Arial" panose="020B0604020202020204" pitchFamily="34" charset="0"/>
                  <a:buChar char="•"/>
                </a:pPr>
                <a:r>
                  <a:rPr lang="en-US" sz="3600" dirty="0"/>
                  <a:t>T</a:t>
                </a:r>
                <a:r>
                  <a:rPr lang="en-US" sz="3600" dirty="0" smtClean="0"/>
                  <a:t>hinning skin. </a:t>
                </a:r>
              </a:p>
              <a:p>
                <a:pPr marL="457200" indent="-457200">
                  <a:buFont typeface="Arial" panose="020B0604020202020204" pitchFamily="34" charset="0"/>
                  <a:buChar char="•"/>
                </a:pPr>
                <a:r>
                  <a:rPr lang="en-US" sz="3600" dirty="0"/>
                  <a:t>A</a:t>
                </a:r>
                <a:r>
                  <a:rPr lang="en-US" sz="3600" dirty="0" smtClean="0"/>
                  <a:t>bdominal </a:t>
                </a:r>
                <a:r>
                  <a:rPr lang="en-US" sz="3600" dirty="0" err="1" smtClean="0"/>
                  <a:t>striae</a:t>
                </a:r>
                <a:r>
                  <a:rPr lang="en-US" sz="3600" dirty="0" smtClean="0"/>
                  <a:t>. </a:t>
                </a:r>
              </a:p>
              <a:p>
                <a:pPr marL="457200" indent="-457200">
                  <a:buFont typeface="Arial" panose="020B0604020202020204" pitchFamily="34" charset="0"/>
                  <a:buChar char="•"/>
                </a:pPr>
                <a:r>
                  <a:rPr lang="en-US" sz="3600" dirty="0"/>
                  <a:t>I</a:t>
                </a:r>
                <a:r>
                  <a:rPr lang="en-US" sz="3600" dirty="0" smtClean="0"/>
                  <a:t>mmune suppression.</a:t>
                </a:r>
              </a:p>
              <a:p>
                <a:pPr marL="457200" indent="-457200">
                  <a:buFont typeface="Arial" panose="020B0604020202020204" pitchFamily="34" charset="0"/>
                  <a:buChar char="•"/>
                </a:pPr>
                <a:r>
                  <a:rPr lang="en-US" sz="3600" dirty="0" smtClean="0"/>
                  <a:t>Depression</a:t>
                </a:r>
                <a:r>
                  <a:rPr lang="en-US" dirty="0" smtClean="0"/>
                  <a:t>. </a:t>
                </a:r>
                <a:endParaRPr lang="en-US" dirty="0"/>
              </a:p>
            </p:txBody>
          </p:sp>
        </mc:Choice>
        <mc:Fallback>
          <p:sp>
            <p:nvSpPr>
              <p:cNvPr id="13" name="TextBox 12"/>
              <p:cNvSpPr txBox="1">
                <a:spLocks noRot="1" noChangeAspect="1" noMove="1" noResize="1" noEditPoints="1" noAdjustHandles="1" noChangeArrowheads="1" noChangeShapeType="1" noTextEdit="1"/>
              </p:cNvSpPr>
              <p:nvPr/>
            </p:nvSpPr>
            <p:spPr>
              <a:xfrm>
                <a:off x="935956" y="18924469"/>
                <a:ext cx="9700225" cy="5804218"/>
              </a:xfrm>
              <a:prstGeom prst="rect">
                <a:avLst/>
              </a:prstGeom>
              <a:blipFill>
                <a:blip r:embed="rId4"/>
                <a:stretch>
                  <a:fillRect l="-1948" t="-1574" r="-691" b="-2308"/>
                </a:stretch>
              </a:blipFill>
            </p:spPr>
            <p:txBody>
              <a:bodyPr/>
              <a:lstStyle/>
              <a:p>
                <a:r>
                  <a:rPr lang="en-US">
                    <a:noFill/>
                  </a:rPr>
                  <a:t> </a:t>
                </a:r>
              </a:p>
            </p:txBody>
          </p:sp>
        </mc:Fallback>
      </mc:AlternateContent>
      <p:sp>
        <p:nvSpPr>
          <p:cNvPr id="42" name="Rectangle 41">
            <a:extLst>
              <a:ext uri="{FF2B5EF4-FFF2-40B4-BE49-F238E27FC236}">
                <a16:creationId xmlns:a16="http://schemas.microsoft.com/office/drawing/2014/main" id="{0F831EE1-8866-4A3E-8CAB-8624A11FF145}"/>
              </a:ext>
            </a:extLst>
          </p:cNvPr>
          <p:cNvSpPr/>
          <p:nvPr/>
        </p:nvSpPr>
        <p:spPr>
          <a:xfrm>
            <a:off x="11458900" y="8973606"/>
            <a:ext cx="10012773" cy="22801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marL="742950" lvl="0" indent="-742950" eaLnBrk="1" hangingPunct="1">
              <a:buAutoNum type="arabicParenR"/>
            </a:pPr>
            <a:endParaRPr lang="en-US" sz="3700" dirty="0" smtClean="0">
              <a:solidFill>
                <a:prstClr val="black"/>
              </a:solidFill>
              <a:effectLst/>
            </a:endParaRPr>
          </a:p>
          <a:p>
            <a:pPr marL="742950" lvl="0" indent="-742950" eaLnBrk="1" hangingPunct="1">
              <a:buAutoNum type="arabicParenR"/>
            </a:pPr>
            <a:endParaRPr lang="en-US" sz="3700" dirty="0">
              <a:solidFill>
                <a:prstClr val="black"/>
              </a:solidFill>
              <a:effectLst/>
            </a:endParaRPr>
          </a:p>
          <a:p>
            <a:pPr marL="742950" lvl="0" indent="-742950" eaLnBrk="1" hangingPunct="1">
              <a:buAutoNum type="arabicParenR"/>
            </a:pPr>
            <a:endParaRPr lang="en-US" sz="3700" dirty="0" smtClean="0">
              <a:solidFill>
                <a:prstClr val="black"/>
              </a:solidFill>
              <a:effectLst/>
            </a:endParaRPr>
          </a:p>
          <a:p>
            <a:pPr marL="742950" lvl="0" indent="-742950" eaLnBrk="1" hangingPunct="1">
              <a:buAutoNum type="arabicParenR"/>
            </a:pPr>
            <a:endParaRPr lang="en-US" sz="3700" dirty="0">
              <a:solidFill>
                <a:prstClr val="black"/>
              </a:solidFill>
              <a:effectLst/>
            </a:endParaRPr>
          </a:p>
          <a:p>
            <a:pPr marL="742950" lvl="0" indent="-742950" eaLnBrk="1" hangingPunct="1">
              <a:buAutoNum type="arabicParenR"/>
            </a:pPr>
            <a:endParaRPr lang="en-US" sz="3700" dirty="0" smtClean="0">
              <a:solidFill>
                <a:prstClr val="black"/>
              </a:solidFill>
              <a:effectLst/>
            </a:endParaRPr>
          </a:p>
          <a:p>
            <a:pPr marL="742950" lvl="0" indent="-742950" eaLnBrk="1" hangingPunct="1">
              <a:buAutoNum type="arabicParenR"/>
            </a:pPr>
            <a:endParaRPr lang="en-US" sz="3700" dirty="0">
              <a:solidFill>
                <a:prstClr val="black"/>
              </a:solidFill>
              <a:effectLst/>
            </a:endParaRPr>
          </a:p>
          <a:p>
            <a:pPr marL="742950" lvl="0" indent="-742950" eaLnBrk="1" hangingPunct="1">
              <a:buAutoNum type="arabicParenR"/>
            </a:pPr>
            <a:endParaRPr lang="en-US" sz="3700" dirty="0" smtClean="0">
              <a:solidFill>
                <a:prstClr val="black"/>
              </a:solidFill>
              <a:effectLst/>
            </a:endParaRPr>
          </a:p>
          <a:p>
            <a:pPr marL="742950" lvl="0" indent="-742950" eaLnBrk="1" hangingPunct="1">
              <a:buAutoNum type="arabicParenR"/>
            </a:pPr>
            <a:endParaRPr lang="en-US" sz="3700" dirty="0">
              <a:solidFill>
                <a:prstClr val="black"/>
              </a:solidFill>
              <a:effectLst/>
            </a:endParaRPr>
          </a:p>
          <a:p>
            <a:pPr marL="742950" lvl="0" indent="-742950" eaLnBrk="1" hangingPunct="1">
              <a:buAutoNum type="arabicParenR"/>
            </a:pPr>
            <a:endParaRPr lang="en-US" sz="3700" dirty="0" smtClean="0">
              <a:solidFill>
                <a:prstClr val="black"/>
              </a:solidFill>
              <a:effectLst/>
            </a:endParaRPr>
          </a:p>
          <a:p>
            <a:pPr marL="742950" lvl="0" indent="-742950" eaLnBrk="1" hangingPunct="1">
              <a:buAutoNum type="arabicParenR"/>
            </a:pPr>
            <a:endParaRPr lang="en-US" sz="3700" dirty="0">
              <a:solidFill>
                <a:prstClr val="black"/>
              </a:solidFill>
              <a:effectLst/>
            </a:endParaRPr>
          </a:p>
          <a:p>
            <a:pPr marL="742950" lvl="0" indent="-742950" eaLnBrk="1" hangingPunct="1">
              <a:buAutoNum type="arabicParenR"/>
            </a:pPr>
            <a:endParaRPr lang="en-US" sz="3700" dirty="0" smtClean="0">
              <a:solidFill>
                <a:prstClr val="black"/>
              </a:solidFill>
              <a:effectLst/>
            </a:endParaRPr>
          </a:p>
          <a:p>
            <a:pPr marL="742950" lvl="0" indent="-742950" eaLnBrk="1" hangingPunct="1">
              <a:buAutoNum type="arabicParenR"/>
            </a:pPr>
            <a:endParaRPr lang="en-US" sz="3700" dirty="0">
              <a:solidFill>
                <a:prstClr val="black"/>
              </a:solidFill>
              <a:effectLst/>
            </a:endParaRPr>
          </a:p>
          <a:p>
            <a:pPr marL="742950" lvl="0" indent="-742950" eaLnBrk="1" hangingPunct="1">
              <a:buAutoNum type="arabicParenR"/>
            </a:pPr>
            <a:endParaRPr lang="en-US" sz="3700" dirty="0" smtClean="0">
              <a:solidFill>
                <a:prstClr val="black"/>
              </a:solidFill>
              <a:effectLst/>
            </a:endParaRPr>
          </a:p>
          <a:p>
            <a:pPr marL="742950" lvl="0" indent="-742950" eaLnBrk="1" hangingPunct="1">
              <a:buAutoNum type="arabicParenR"/>
            </a:pPr>
            <a:endParaRPr lang="en-US" sz="3700" dirty="0" smtClean="0">
              <a:solidFill>
                <a:prstClr val="black"/>
              </a:solidFill>
              <a:effectLst/>
            </a:endParaRPr>
          </a:p>
          <a:p>
            <a:pPr lvl="0" eaLnBrk="1" hangingPunct="1"/>
            <a:endParaRPr lang="en-US" sz="3700" dirty="0" smtClean="0">
              <a:solidFill>
                <a:prstClr val="black"/>
              </a:solidFill>
              <a:effectLst/>
            </a:endParaRPr>
          </a:p>
          <a:p>
            <a:pPr lvl="0" eaLnBrk="1" hangingPunct="1"/>
            <a:endParaRPr lang="en-US" sz="3700" dirty="0">
              <a:solidFill>
                <a:prstClr val="black"/>
              </a:solidFill>
              <a:effectLst/>
            </a:endParaRPr>
          </a:p>
          <a:p>
            <a:pPr lvl="0" eaLnBrk="1" hangingPunct="1"/>
            <a:endParaRPr lang="en-US" sz="3700" dirty="0" smtClean="0">
              <a:solidFill>
                <a:prstClr val="black"/>
              </a:solidFill>
              <a:effectLst/>
            </a:endParaRPr>
          </a:p>
          <a:p>
            <a:pPr lvl="0" eaLnBrk="1" hangingPunct="1"/>
            <a:endParaRPr lang="en-US" sz="3700" dirty="0">
              <a:solidFill>
                <a:prstClr val="black"/>
              </a:solidFill>
              <a:effectLst/>
            </a:endParaRPr>
          </a:p>
          <a:p>
            <a:pPr lvl="0" eaLnBrk="1" hangingPunct="1"/>
            <a:endParaRPr lang="en-US" sz="3700" dirty="0" smtClean="0">
              <a:solidFill>
                <a:prstClr val="black"/>
              </a:solidFill>
              <a:effectLst/>
            </a:endParaRPr>
          </a:p>
          <a:p>
            <a:pPr marL="742950" lvl="0" indent="-742950" eaLnBrk="1" hangingPunct="1">
              <a:buAutoNum type="arabicParenR"/>
            </a:pPr>
            <a:endParaRPr lang="en-US" sz="3700" dirty="0">
              <a:solidFill>
                <a:prstClr val="black"/>
              </a:solidFill>
              <a:effectLst/>
            </a:endParaRPr>
          </a:p>
          <a:p>
            <a:pPr lvl="0" eaLnBrk="1" hangingPunct="1"/>
            <a:endParaRPr lang="en-US" sz="3700" dirty="0" smtClean="0">
              <a:solidFill>
                <a:prstClr val="black"/>
              </a:solidFill>
              <a:effectLst/>
            </a:endParaRPr>
          </a:p>
          <a:p>
            <a:pPr marL="742950" lvl="0" indent="-742950" eaLnBrk="1" hangingPunct="1">
              <a:buAutoNum type="arabicParenR"/>
            </a:pPr>
            <a:r>
              <a:rPr lang="en-US" sz="3700" b="1" dirty="0" smtClean="0">
                <a:solidFill>
                  <a:prstClr val="black"/>
                </a:solidFill>
                <a:effectLst/>
              </a:rPr>
              <a:t>Late-night/midnight </a:t>
            </a:r>
            <a:r>
              <a:rPr lang="en-US" sz="3700" b="1" dirty="0">
                <a:solidFill>
                  <a:prstClr val="black"/>
                </a:solidFill>
                <a:effectLst/>
              </a:rPr>
              <a:t>serum or salivary cortisol </a:t>
            </a:r>
            <a:r>
              <a:rPr lang="en-US" sz="3700" b="1" dirty="0" smtClean="0">
                <a:solidFill>
                  <a:prstClr val="black"/>
                </a:solidFill>
                <a:effectLst/>
              </a:rPr>
              <a:t>:</a:t>
            </a:r>
          </a:p>
          <a:p>
            <a:pPr lvl="0" eaLnBrk="1" hangingPunct="1"/>
            <a:endParaRPr lang="en-US" sz="3700" b="1" dirty="0" smtClean="0">
              <a:solidFill>
                <a:prstClr val="black"/>
              </a:solidFill>
              <a:effectLst/>
            </a:endParaRPr>
          </a:p>
          <a:p>
            <a:pPr lvl="0" eaLnBrk="1" hangingPunct="1"/>
            <a:r>
              <a:rPr lang="en-US" sz="3800" dirty="0" smtClean="0">
                <a:solidFill>
                  <a:prstClr val="black"/>
                </a:solidFill>
                <a:effectLst/>
              </a:rPr>
              <a:t>One </a:t>
            </a:r>
            <a:r>
              <a:rPr lang="en-US" sz="3800" dirty="0">
                <a:solidFill>
                  <a:prstClr val="black"/>
                </a:solidFill>
                <a:effectLst/>
              </a:rPr>
              <a:t>of the earliest biochemical abnormalities in Cushing’s syndrome of any cause is the failure to fully suppress plasma cortisol at or near its late-night circadian nadir .an elevated late-night or bedtime salivary cortisol sampling is an excellent surrogate for increased midnight serum cortisol in the diagnosis of Cushing’s syndrome Late-night salivary cortisol has also been shown to be useful to identify patients with pseudo-Cushing’s syndrome. </a:t>
            </a:r>
            <a:r>
              <a:rPr lang="en-US" sz="3800" dirty="0" smtClean="0">
                <a:solidFill>
                  <a:prstClr val="black"/>
                </a:solidFill>
                <a:effectLst/>
              </a:rPr>
              <a:t>It's </a:t>
            </a:r>
            <a:r>
              <a:rPr lang="en-US" sz="3800" dirty="0">
                <a:solidFill>
                  <a:prstClr val="black"/>
                </a:solidFill>
                <a:effectLst/>
              </a:rPr>
              <a:t>the best approach: it is simple, can be performed on patients with a very wide age range, has a sensitivity and specificity of greater than 90–95</a:t>
            </a:r>
            <a:r>
              <a:rPr lang="en-US" sz="3800" dirty="0" smtClean="0">
                <a:solidFill>
                  <a:prstClr val="black"/>
                </a:solidFill>
                <a:effectLst/>
              </a:rPr>
              <a:t>%. </a:t>
            </a:r>
          </a:p>
          <a:p>
            <a:pPr lvl="0" eaLnBrk="1" hangingPunct="1"/>
            <a:endParaRPr lang="en-US" sz="3700" dirty="0" smtClean="0">
              <a:solidFill>
                <a:prstClr val="black"/>
              </a:solidFill>
              <a:effectLst/>
            </a:endParaRPr>
          </a:p>
        </p:txBody>
      </p:sp>
      <p:sp>
        <p:nvSpPr>
          <p:cNvPr id="17" name="TextBox 16"/>
          <p:cNvSpPr txBox="1"/>
          <p:nvPr/>
        </p:nvSpPr>
        <p:spPr>
          <a:xfrm>
            <a:off x="22628316" y="9189917"/>
            <a:ext cx="9850469" cy="630942"/>
          </a:xfrm>
          <a:prstGeom prst="rect">
            <a:avLst/>
          </a:prstGeom>
          <a:noFill/>
        </p:spPr>
        <p:txBody>
          <a:bodyPr wrap="square" rtlCol="0">
            <a:spAutoFit/>
          </a:bodyPr>
          <a:lstStyle/>
          <a:p>
            <a:r>
              <a:rPr lang="en-US" sz="3500" dirty="0" smtClean="0"/>
              <a:t>. </a:t>
            </a:r>
            <a:endParaRPr lang="en-US" sz="3500" dirty="0"/>
          </a:p>
        </p:txBody>
      </p:sp>
      <p:pic>
        <p:nvPicPr>
          <p:cNvPr id="46" name="Picture 45"/>
          <p:cNvPicPr>
            <a:picLocks noChangeAspect="1"/>
          </p:cNvPicPr>
          <p:nvPr/>
        </p:nvPicPr>
        <p:blipFill>
          <a:blip r:embed="rId5">
            <a:clrChange>
              <a:clrFrom>
                <a:srgbClr val="64688C"/>
              </a:clrFrom>
              <a:clrTo>
                <a:srgbClr val="64688C">
                  <a:alpha val="0"/>
                </a:srgbClr>
              </a:clrTo>
            </a:clrChange>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801039" y="28914550"/>
            <a:ext cx="2437844" cy="499143"/>
          </a:xfrm>
          <a:prstGeom prst="rect">
            <a:avLst/>
          </a:prstGeom>
          <a:ln>
            <a:solidFill>
              <a:schemeClr val="accent1"/>
            </a:solidFill>
          </a:ln>
          <a:effectLst>
            <a:outerShdw dist="1358900" dir="11520000" sx="1000" sy="1000" algn="ctr" rotWithShape="0">
              <a:srgbClr val="AB0511">
                <a:alpha val="20000"/>
              </a:srgbClr>
            </a:outerShdw>
          </a:effectLst>
        </p:spPr>
      </p:pic>
      <p:pic>
        <p:nvPicPr>
          <p:cNvPr id="49" name="Picture 48"/>
          <p:cNvPicPr>
            <a:picLocks noChangeAspect="1"/>
          </p:cNvPicPr>
          <p:nvPr/>
        </p:nvPicPr>
        <p:blipFill>
          <a:blip r:embed="rId6">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2072902" y="19006999"/>
            <a:ext cx="2574485" cy="571238"/>
          </a:xfrm>
          <a:prstGeom prst="rect">
            <a:avLst/>
          </a:prstGeom>
        </p:spPr>
      </p:pic>
      <p:pic>
        <p:nvPicPr>
          <p:cNvPr id="5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13308" y="866216"/>
            <a:ext cx="5848892" cy="571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23045" y="802232"/>
            <a:ext cx="6346388" cy="5141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25290422" y="19215938"/>
            <a:ext cx="7217623" cy="677108"/>
          </a:xfrm>
          <a:prstGeom prst="rect">
            <a:avLst/>
          </a:prstGeom>
          <a:noFill/>
        </p:spPr>
        <p:txBody>
          <a:bodyPr wrap="square" rtlCol="0">
            <a:spAutoFit/>
          </a:bodyPr>
          <a:lstStyle/>
          <a:p>
            <a:r>
              <a:rPr lang="en-US" dirty="0"/>
              <a:t>	</a:t>
            </a:r>
          </a:p>
        </p:txBody>
      </p:sp>
      <p:sp>
        <p:nvSpPr>
          <p:cNvPr id="19" name="TextBox 18"/>
          <p:cNvSpPr txBox="1"/>
          <p:nvPr/>
        </p:nvSpPr>
        <p:spPr>
          <a:xfrm>
            <a:off x="11452572" y="1184000"/>
            <a:ext cx="20177597" cy="5109091"/>
          </a:xfrm>
          <a:prstGeom prst="rect">
            <a:avLst/>
          </a:prstGeom>
          <a:noFill/>
        </p:spPr>
        <p:txBody>
          <a:bodyPr wrap="square" rtlCol="0">
            <a:spAutoFit/>
          </a:bodyPr>
          <a:lstStyle/>
          <a:p>
            <a:pPr lvl="0" algn="ctr">
              <a:spcBef>
                <a:spcPts val="0"/>
              </a:spcBef>
              <a:spcAft>
                <a:spcPts val="0"/>
              </a:spcAft>
            </a:pPr>
            <a:r>
              <a:rPr lang="en-US" sz="7000" dirty="0">
                <a:solidFill>
                  <a:prstClr val="white"/>
                </a:solidFill>
                <a:latin typeface="Libre Baskerville"/>
                <a:ea typeface="Libre Baskerville"/>
                <a:cs typeface="Libre Baskerville"/>
                <a:sym typeface="Libre Baskerville"/>
              </a:rPr>
              <a:t>Who </a:t>
            </a:r>
            <a:r>
              <a:rPr lang="en-US" sz="7000" dirty="0" smtClean="0">
                <a:solidFill>
                  <a:prstClr val="white"/>
                </a:solidFill>
                <a:latin typeface="Libre Baskerville"/>
                <a:ea typeface="Libre Baskerville"/>
                <a:cs typeface="Libre Baskerville"/>
                <a:sym typeface="Libre Baskerville"/>
              </a:rPr>
              <a:t>Should Be Screened </a:t>
            </a:r>
            <a:r>
              <a:rPr lang="en-US" sz="7000" dirty="0">
                <a:solidFill>
                  <a:prstClr val="white"/>
                </a:solidFill>
                <a:latin typeface="Libre Baskerville"/>
                <a:ea typeface="Libre Baskerville"/>
                <a:cs typeface="Libre Baskerville"/>
                <a:sym typeface="Libre Baskerville"/>
              </a:rPr>
              <a:t>for Cushing’s </a:t>
            </a:r>
            <a:r>
              <a:rPr lang="en-US" sz="7000" dirty="0" smtClean="0">
                <a:solidFill>
                  <a:prstClr val="white"/>
                </a:solidFill>
                <a:latin typeface="Libre Baskerville"/>
                <a:ea typeface="Libre Baskerville"/>
                <a:cs typeface="Libre Baskerville"/>
                <a:sym typeface="Libre Baskerville"/>
              </a:rPr>
              <a:t>Syndrome</a:t>
            </a:r>
            <a:r>
              <a:rPr lang="en-US" sz="7000" dirty="0">
                <a:solidFill>
                  <a:prstClr val="white"/>
                </a:solidFill>
                <a:latin typeface="Libre Baskerville"/>
                <a:ea typeface="Libre Baskerville"/>
                <a:cs typeface="Libre Baskerville"/>
                <a:sym typeface="Libre Baskerville"/>
              </a:rPr>
              <a:t>, and </a:t>
            </a:r>
            <a:r>
              <a:rPr lang="en-US" sz="7000" dirty="0" smtClean="0">
                <a:solidFill>
                  <a:prstClr val="white"/>
                </a:solidFill>
                <a:latin typeface="Libre Baskerville"/>
                <a:ea typeface="Libre Baskerville"/>
                <a:cs typeface="Libre Baskerville"/>
                <a:sym typeface="Libre Baskerville"/>
              </a:rPr>
              <a:t>What’s The Best Approach?</a:t>
            </a:r>
          </a:p>
          <a:p>
            <a:pPr lvl="0" algn="ctr">
              <a:spcBef>
                <a:spcPts val="0"/>
              </a:spcBef>
              <a:spcAft>
                <a:spcPts val="0"/>
              </a:spcAft>
            </a:pPr>
            <a:r>
              <a:rPr lang="en-US" sz="6200" dirty="0" smtClean="0">
                <a:solidFill>
                  <a:prstClr val="white"/>
                </a:solidFill>
                <a:latin typeface="Libre Baskerville"/>
                <a:ea typeface="Libre Baskerville"/>
                <a:cs typeface="Libre Baskerville"/>
                <a:sym typeface="Libre Baskerville"/>
              </a:rPr>
              <a:t>Liza </a:t>
            </a:r>
            <a:r>
              <a:rPr lang="en-US" sz="6200" dirty="0" err="1" smtClean="0">
                <a:solidFill>
                  <a:prstClr val="white"/>
                </a:solidFill>
                <a:latin typeface="Libre Baskerville"/>
                <a:ea typeface="Libre Baskerville"/>
                <a:cs typeface="Libre Baskerville"/>
                <a:sym typeface="Libre Baskerville"/>
              </a:rPr>
              <a:t>Buhalfaya</a:t>
            </a:r>
            <a:r>
              <a:rPr lang="en-US" sz="6200" dirty="0" smtClean="0">
                <a:solidFill>
                  <a:prstClr val="white"/>
                </a:solidFill>
                <a:latin typeface="Libre Baskerville"/>
                <a:ea typeface="Libre Baskerville"/>
                <a:cs typeface="Libre Baskerville"/>
                <a:sym typeface="Libre Baskerville"/>
              </a:rPr>
              <a:t> </a:t>
            </a:r>
            <a:r>
              <a:rPr lang="en-US" sz="6200" dirty="0">
                <a:solidFill>
                  <a:prstClr val="white"/>
                </a:solidFill>
                <a:latin typeface="Libre Baskerville"/>
                <a:ea typeface="Libre Baskerville"/>
                <a:cs typeface="Libre Baskerville"/>
                <a:sym typeface="Libre Baskerville"/>
              </a:rPr>
              <a:t>2</a:t>
            </a:r>
            <a:r>
              <a:rPr lang="en-US" sz="6200" baseline="30000" dirty="0">
                <a:solidFill>
                  <a:prstClr val="white"/>
                </a:solidFill>
                <a:latin typeface="Libre Baskerville"/>
                <a:ea typeface="Libre Baskerville"/>
                <a:cs typeface="Libre Baskerville"/>
                <a:sym typeface="Libre Baskerville"/>
              </a:rPr>
              <a:t>nd</a:t>
            </a:r>
            <a:r>
              <a:rPr lang="en-US" sz="6200" dirty="0">
                <a:solidFill>
                  <a:prstClr val="white"/>
                </a:solidFill>
                <a:latin typeface="Libre Baskerville"/>
                <a:ea typeface="Libre Baskerville"/>
                <a:cs typeface="Libre Baskerville"/>
                <a:sym typeface="Libre Baskerville"/>
              </a:rPr>
              <a:t> Year Medical Student</a:t>
            </a:r>
          </a:p>
          <a:p>
            <a:pPr lvl="0" algn="ctr">
              <a:spcBef>
                <a:spcPts val="0"/>
              </a:spcBef>
              <a:spcAft>
                <a:spcPts val="0"/>
              </a:spcAft>
            </a:pPr>
            <a:r>
              <a:rPr lang="en-US" sz="6200" dirty="0">
                <a:solidFill>
                  <a:prstClr val="white"/>
                </a:solidFill>
                <a:latin typeface="Libre Baskerville"/>
                <a:ea typeface="Libre Baskerville"/>
                <a:cs typeface="Libre Baskerville"/>
                <a:sym typeface="Libre Baskerville"/>
              </a:rPr>
              <a:t>Faculty Of Basic Medical Science </a:t>
            </a:r>
          </a:p>
          <a:p>
            <a:pPr lvl="0" algn="ctr">
              <a:spcBef>
                <a:spcPts val="0"/>
              </a:spcBef>
              <a:spcAft>
                <a:spcPts val="0"/>
              </a:spcAft>
            </a:pPr>
            <a:r>
              <a:rPr lang="en-US" sz="6200" dirty="0">
                <a:solidFill>
                  <a:prstClr val="white"/>
                </a:solidFill>
                <a:latin typeface="Libre Baskerville"/>
                <a:ea typeface="Libre Baskerville"/>
                <a:cs typeface="Libre Baskerville"/>
                <a:sym typeface="Libre Baskerville"/>
              </a:rPr>
              <a:t>Libyan International Medical University </a:t>
            </a:r>
            <a:endParaRPr lang="en-US" sz="6200" dirty="0">
              <a:solidFill>
                <a:prstClr val="white"/>
              </a:solidFill>
              <a:latin typeface="Libre Baskerville"/>
              <a:ea typeface="Libre Baskerville"/>
              <a:cs typeface="Libre Baskerville"/>
              <a:sym typeface="Libre Baskerville"/>
            </a:endParaRPr>
          </a:p>
        </p:txBody>
      </p:sp>
      <p:pic>
        <p:nvPicPr>
          <p:cNvPr id="23" name="Picture 2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89682" y="24609329"/>
            <a:ext cx="5862380" cy="7134259"/>
          </a:xfrm>
          <a:prstGeom prst="rect">
            <a:avLst/>
          </a:prstGeom>
        </p:spPr>
      </p:pic>
      <p:sp>
        <p:nvSpPr>
          <p:cNvPr id="32" name="TextBox 31"/>
          <p:cNvSpPr txBox="1"/>
          <p:nvPr/>
        </p:nvSpPr>
        <p:spPr>
          <a:xfrm>
            <a:off x="11598119" y="9279046"/>
            <a:ext cx="9912315" cy="5262979"/>
          </a:xfrm>
          <a:prstGeom prst="rect">
            <a:avLst/>
          </a:prstGeom>
          <a:noFill/>
        </p:spPr>
        <p:txBody>
          <a:bodyPr wrap="square" rtlCol="0">
            <a:spAutoFit/>
          </a:bodyPr>
          <a:lstStyle/>
          <a:p>
            <a:pPr lvl="0" eaLnBrk="1" hangingPunct="1"/>
            <a:r>
              <a:rPr lang="en-US" sz="3700" dirty="0" smtClean="0">
                <a:solidFill>
                  <a:prstClr val="black"/>
                </a:solidFill>
              </a:rPr>
              <a:t>Three </a:t>
            </a:r>
            <a:r>
              <a:rPr lang="en-US" sz="3700" dirty="0">
                <a:solidFill>
                  <a:prstClr val="black"/>
                </a:solidFill>
              </a:rPr>
              <a:t>diagnostic studies are currently </a:t>
            </a:r>
            <a:r>
              <a:rPr lang="en-US" sz="3700" dirty="0" smtClean="0">
                <a:solidFill>
                  <a:prstClr val="black"/>
                </a:solidFill>
              </a:rPr>
              <a:t>recommended:</a:t>
            </a:r>
          </a:p>
          <a:p>
            <a:pPr lvl="0" eaLnBrk="1" hangingPunct="1"/>
            <a:endParaRPr lang="en-US" sz="3700" dirty="0">
              <a:solidFill>
                <a:prstClr val="black"/>
              </a:solidFill>
            </a:endParaRPr>
          </a:p>
          <a:p>
            <a:pPr marL="514350" lvl="0" indent="-514350" eaLnBrk="1" hangingPunct="1">
              <a:buFont typeface="+mj-lt"/>
              <a:buAutoNum type="arabicPeriod"/>
            </a:pPr>
            <a:r>
              <a:rPr lang="en-US" sz="3700" dirty="0">
                <a:solidFill>
                  <a:prstClr val="black"/>
                </a:solidFill>
              </a:rPr>
              <a:t>Late-night/midnight serum or salivary </a:t>
            </a:r>
            <a:r>
              <a:rPr lang="en-US" sz="3700" dirty="0" smtClean="0">
                <a:solidFill>
                  <a:prstClr val="black"/>
                </a:solidFill>
              </a:rPr>
              <a:t>cortisol.</a:t>
            </a:r>
            <a:endParaRPr lang="en-US" sz="3700" dirty="0">
              <a:solidFill>
                <a:prstClr val="black"/>
              </a:solidFill>
            </a:endParaRPr>
          </a:p>
          <a:p>
            <a:pPr marL="514350" lvl="0" indent="-514350" eaLnBrk="1" hangingPunct="1">
              <a:buFont typeface="+mj-lt"/>
              <a:buAutoNum type="arabicPeriod"/>
            </a:pPr>
            <a:r>
              <a:rPr lang="en-US" sz="3700" dirty="0">
                <a:solidFill>
                  <a:prstClr val="black"/>
                </a:solidFill>
              </a:rPr>
              <a:t>Urine free cortisol (UFC) and low- dose dexamethasone suppression testing (LDDST).</a:t>
            </a:r>
          </a:p>
          <a:p>
            <a:pPr marL="514350" lvl="0" indent="-514350" eaLnBrk="1" hangingPunct="1">
              <a:buFont typeface="+mj-lt"/>
              <a:buAutoNum type="arabicPeriod"/>
            </a:pPr>
            <a:r>
              <a:rPr lang="en-US" sz="3700" dirty="0">
                <a:solidFill>
                  <a:prstClr val="black"/>
                </a:solidFill>
              </a:rPr>
              <a:t>Dexamethasone/CRH </a:t>
            </a:r>
            <a:r>
              <a:rPr lang="en-US" sz="3700" dirty="0" smtClean="0">
                <a:solidFill>
                  <a:prstClr val="black"/>
                </a:solidFill>
              </a:rPr>
              <a:t>test.</a:t>
            </a:r>
            <a:endParaRPr lang="en-US" sz="3700" dirty="0"/>
          </a:p>
        </p:txBody>
      </p:sp>
      <p:pic>
        <p:nvPicPr>
          <p:cNvPr id="33" name="Picture 3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747533" y="15169972"/>
            <a:ext cx="6481464" cy="3653189"/>
          </a:xfrm>
          <a:prstGeom prst="rect">
            <a:avLst/>
          </a:prstGeom>
        </p:spPr>
      </p:pic>
      <p:sp>
        <p:nvSpPr>
          <p:cNvPr id="65" name="Rectangle 64">
            <a:extLst>
              <a:ext uri="{FF2B5EF4-FFF2-40B4-BE49-F238E27FC236}">
                <a16:creationId xmlns:a16="http://schemas.microsoft.com/office/drawing/2014/main" id="{65D5CB20-8752-4D75-A601-0EEB3443D27F}"/>
              </a:ext>
            </a:extLst>
          </p:cNvPr>
          <p:cNvSpPr/>
          <p:nvPr/>
        </p:nvSpPr>
        <p:spPr>
          <a:xfrm>
            <a:off x="33147000" y="8973606"/>
            <a:ext cx="9917672" cy="85034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dirty="0">
              <a:effectLst/>
              <a:latin typeface="+mj-lt"/>
            </a:endParaRPr>
          </a:p>
        </p:txBody>
      </p:sp>
      <p:sp>
        <p:nvSpPr>
          <p:cNvPr id="34" name="TextBox 33"/>
          <p:cNvSpPr txBox="1"/>
          <p:nvPr/>
        </p:nvSpPr>
        <p:spPr>
          <a:xfrm>
            <a:off x="711170" y="29480458"/>
            <a:ext cx="4464690" cy="1938992"/>
          </a:xfrm>
          <a:prstGeom prst="rect">
            <a:avLst/>
          </a:prstGeom>
          <a:noFill/>
        </p:spPr>
        <p:txBody>
          <a:bodyPr wrap="square" rtlCol="0">
            <a:spAutoFit/>
          </a:bodyPr>
          <a:lstStyle/>
          <a:p>
            <a:r>
              <a:rPr lang="en-US" sz="3000" dirty="0" smtClean="0"/>
              <a:t>This diagram </a:t>
            </a:r>
            <a:r>
              <a:rPr lang="en-US" sz="3000" dirty="0"/>
              <a:t>shows </a:t>
            </a:r>
            <a:r>
              <a:rPr lang="en-US" sz="3000" dirty="0" smtClean="0"/>
              <a:t> </a:t>
            </a:r>
            <a:r>
              <a:rPr lang="en-US" sz="3000" dirty="0"/>
              <a:t>the common </a:t>
            </a:r>
            <a:r>
              <a:rPr lang="en-US" sz="3000" dirty="0" smtClean="0"/>
              <a:t>clinical features </a:t>
            </a:r>
            <a:r>
              <a:rPr lang="en-US" sz="3000" dirty="0"/>
              <a:t>of </a:t>
            </a:r>
            <a:r>
              <a:rPr lang="en-US" sz="3000" dirty="0" smtClean="0"/>
              <a:t>individuals with </a:t>
            </a:r>
            <a:r>
              <a:rPr lang="en-US" sz="3000" dirty="0"/>
              <a:t>Cushing's </a:t>
            </a:r>
            <a:r>
              <a:rPr lang="en-US" sz="3000" dirty="0" smtClean="0"/>
              <a:t>syndrome</a:t>
            </a:r>
            <a:r>
              <a:rPr lang="en-US" sz="2800" dirty="0" smtClean="0"/>
              <a:t>.</a:t>
            </a:r>
            <a:endParaRPr lang="en-US" sz="2800" dirty="0"/>
          </a:p>
        </p:txBody>
      </p:sp>
      <mc:AlternateContent xmlns:mc="http://schemas.openxmlformats.org/markup-compatibility/2006">
        <mc:Choice xmlns:a14="http://schemas.microsoft.com/office/drawing/2010/main" Requires="a14">
          <p:sp>
            <p:nvSpPr>
              <p:cNvPr id="35" name="TextBox 34"/>
              <p:cNvSpPr txBox="1"/>
              <p:nvPr/>
            </p:nvSpPr>
            <p:spPr>
              <a:xfrm>
                <a:off x="22631400" y="9296400"/>
                <a:ext cx="9748787" cy="22313801"/>
              </a:xfrm>
              <a:prstGeom prst="rect">
                <a:avLst/>
              </a:prstGeom>
              <a:noFill/>
            </p:spPr>
            <p:txBody>
              <a:bodyPr wrap="square" rtlCol="0">
                <a:spAutoFit/>
              </a:bodyPr>
              <a:lstStyle/>
              <a:p>
                <a:r>
                  <a:rPr lang="en-US" b="1" dirty="0" smtClean="0"/>
                  <a:t>2) Urine </a:t>
                </a:r>
                <a:r>
                  <a:rPr lang="en-US" b="1" dirty="0"/>
                  <a:t>free cortisol (UFC) and low-dose dexamethasone suppression testing (LDDST</a:t>
                </a:r>
                <a:r>
                  <a:rPr lang="en-US" b="1" dirty="0" smtClean="0"/>
                  <a:t>):</a:t>
                </a:r>
              </a:p>
              <a:p>
                <a:endParaRPr lang="en-US" b="1" dirty="0" smtClean="0"/>
              </a:p>
              <a:p>
                <a:r>
                  <a:rPr lang="en-US" b="1" dirty="0" smtClean="0"/>
                  <a:t>UFC</a:t>
                </a:r>
                <a:r>
                  <a:rPr lang="en-US" dirty="0" smtClean="0"/>
                  <a:t> </a:t>
                </a:r>
                <a:r>
                  <a:rPr lang="en-US" dirty="0"/>
                  <a:t>and </a:t>
                </a:r>
                <a:r>
                  <a:rPr lang="en-US" b="1" dirty="0"/>
                  <a:t>LDDST </a:t>
                </a:r>
                <a:r>
                  <a:rPr lang="en-US" dirty="0"/>
                  <a:t>continue to be used to screen for endogenous hypercortisolism. UFC depends on the notion that increases in the daily release of cortisol from the adrenal cortex will be reflected in the free cortisol filtered in the kidney. Morning cortisol levels are not elevated in many patients with Cushing’s syndrome, whereas late-night cortisol is usually increased. Therefore, small increases in cortisol production at the circadian nadir may not be detected as an increase in UFC. </a:t>
                </a:r>
                <a:r>
                  <a:rPr lang="en-US" dirty="0" smtClean="0"/>
                  <a:t>However </a:t>
                </a:r>
                <a:r>
                  <a:rPr lang="en-US" dirty="0"/>
                  <a:t>the sensitivity of UFC for Cushing’s syndrome may be only 45–71% at 100% </a:t>
                </a:r>
                <a:r>
                  <a:rPr lang="en-US" dirty="0" smtClean="0"/>
                  <a:t>specificity.</a:t>
                </a:r>
              </a:p>
              <a:p>
                <a:r>
                  <a:rPr lang="en-US" b="1" dirty="0"/>
                  <a:t>The LDDST </a:t>
                </a:r>
                <a:r>
                  <a:rPr lang="en-US" dirty="0"/>
                  <a:t>depends on the notion that just the correct dose of dexamethasone will suppress ACTH, and hence cortisol release in normal subjects. </a:t>
                </a:r>
                <a:r>
                  <a:rPr lang="en-US" dirty="0" smtClean="0"/>
                  <a:t>Serum </a:t>
                </a:r>
                <a:r>
                  <a:rPr lang="en-US" dirty="0"/>
                  <a:t>cortisol in the overnight LDDST should be less than </a:t>
                </a:r>
                <a:r>
                  <a:rPr lang="en-US" b="1" dirty="0"/>
                  <a:t>1.8 </a:t>
                </a:r>
                <a:r>
                  <a:rPr lang="en-US" b="1" dirty="0" err="1"/>
                  <a:t>μg</a:t>
                </a:r>
                <a:r>
                  <a:rPr lang="en-US" b="1" dirty="0"/>
                  <a:t>/dl</a:t>
                </a:r>
                <a:r>
                  <a:rPr lang="en-US" dirty="0"/>
                  <a:t>,</a:t>
                </a:r>
                <a:r>
                  <a:rPr lang="en-US" b="1" dirty="0"/>
                  <a:t> </a:t>
                </a:r>
                <a:r>
                  <a:rPr lang="en-US" dirty="0"/>
                  <a:t>which should improve the sensitivity to 95% or greater but will greatly reduce the </a:t>
                </a:r>
                <a:r>
                  <a:rPr lang="en-US" dirty="0" smtClean="0"/>
                  <a:t>specificity. </a:t>
                </a:r>
              </a:p>
              <a:p>
                <a:endParaRPr lang="en-US" dirty="0"/>
              </a:p>
              <a:p>
                <a:r>
                  <a:rPr lang="en-US" b="1" dirty="0"/>
                  <a:t>3) Dexamethasone/CRH </a:t>
                </a:r>
                <a:r>
                  <a:rPr lang="en-US" b="1" dirty="0" smtClean="0"/>
                  <a:t>test</a:t>
                </a:r>
                <a:r>
                  <a:rPr lang="en-US" b="1" dirty="0"/>
                  <a:t>:</a:t>
                </a:r>
                <a:endParaRPr lang="en-US" b="1" dirty="0" smtClean="0"/>
              </a:p>
              <a:p>
                <a:endParaRPr lang="en-US" b="1" dirty="0" smtClean="0"/>
              </a:p>
              <a:p>
                <a:r>
                  <a:rPr lang="en-US" dirty="0" smtClean="0"/>
                  <a:t>It's </a:t>
                </a:r>
                <a:r>
                  <a:rPr lang="en-US" dirty="0"/>
                  <a:t>used to distinguish mild pituitary Cushing’s disease from the pseudo-Cushing’s syndrome</a:t>
                </a:r>
                <a:r>
                  <a:rPr lang="en-US" dirty="0" smtClean="0"/>
                  <a:t>. The </a:t>
                </a:r>
                <a:r>
                  <a:rPr lang="en-US" dirty="0"/>
                  <a:t>concept is that the abnormal </a:t>
                </a:r>
                <a:r>
                  <a:rPr lang="en-US" dirty="0" err="1"/>
                  <a:t>corticotroph</a:t>
                </a:r>
                <a:r>
                  <a:rPr lang="en-US" dirty="0"/>
                  <a:t> will still respond to CRH, even under dexamethasone </a:t>
                </a:r>
                <a:r>
                  <a:rPr lang="en-US" dirty="0" smtClean="0"/>
                  <a:t>suppression. There </a:t>
                </a:r>
                <a:r>
                  <a:rPr lang="en-US" dirty="0"/>
                  <a:t>have been only a handful of studies to verify the use of this expensive and time-consuming </a:t>
                </a:r>
                <a:r>
                  <a:rPr lang="en-US" dirty="0" smtClean="0"/>
                  <a:t>test. </a:t>
                </a:r>
                <a14:m>
                  <m:oMath xmlns:m="http://schemas.openxmlformats.org/officeDocument/2006/math">
                    <m:sSup>
                      <m:sSupPr>
                        <m:ctrlPr>
                          <a:rPr lang="en-US" i="1" smtClean="0">
                            <a:latin typeface="Cambria Math" panose="02040503050406030204" pitchFamily="18" charset="0"/>
                          </a:rPr>
                        </m:ctrlPr>
                      </m:sSupPr>
                      <m:e/>
                      <m:sup>
                        <m:r>
                          <a:rPr lang="en-US" b="0" i="1" smtClean="0">
                            <a:latin typeface="Cambria Math" panose="02040503050406030204" pitchFamily="18" charset="0"/>
                          </a:rPr>
                          <m:t>3</m:t>
                        </m:r>
                      </m:sup>
                    </m:sSup>
                  </m:oMath>
                </a14:m>
                <a:endParaRPr lang="en-US" dirty="0"/>
              </a:p>
            </p:txBody>
          </p:sp>
        </mc:Choice>
        <mc:Fallback>
          <p:sp>
            <p:nvSpPr>
              <p:cNvPr id="35" name="TextBox 34"/>
              <p:cNvSpPr txBox="1">
                <a:spLocks noRot="1" noChangeAspect="1" noMove="1" noResize="1" noEditPoints="1" noAdjustHandles="1" noChangeArrowheads="1" noChangeShapeType="1" noTextEdit="1"/>
              </p:cNvSpPr>
              <p:nvPr/>
            </p:nvSpPr>
            <p:spPr>
              <a:xfrm>
                <a:off x="22631400" y="9296400"/>
                <a:ext cx="9748787" cy="22313801"/>
              </a:xfrm>
              <a:prstGeom prst="rect">
                <a:avLst/>
              </a:prstGeom>
              <a:blipFill>
                <a:blip r:embed="rId11"/>
                <a:stretch>
                  <a:fillRect l="-2064" t="-464" r="-3189"/>
                </a:stretch>
              </a:blipFill>
            </p:spPr>
            <p:txBody>
              <a:bodyPr/>
              <a:lstStyle/>
              <a:p>
                <a:r>
                  <a:rPr lang="en-US">
                    <a:noFill/>
                  </a:rPr>
                  <a:t> </a:t>
                </a:r>
              </a:p>
            </p:txBody>
          </p:sp>
        </mc:Fallback>
      </mc:AlternateContent>
      <p:sp>
        <p:nvSpPr>
          <p:cNvPr id="37" name="TextBox 36"/>
          <p:cNvSpPr txBox="1"/>
          <p:nvPr/>
        </p:nvSpPr>
        <p:spPr>
          <a:xfrm>
            <a:off x="33553530" y="19726380"/>
            <a:ext cx="8979248" cy="4770537"/>
          </a:xfrm>
          <a:prstGeom prst="rect">
            <a:avLst/>
          </a:prstGeom>
          <a:noFill/>
        </p:spPr>
        <p:txBody>
          <a:bodyPr wrap="square" rtlCol="0">
            <a:spAutoFit/>
          </a:bodyPr>
          <a:lstStyle/>
          <a:p>
            <a:r>
              <a:rPr lang="en-US" dirty="0"/>
              <a:t>The diagnosis of Cushing’s syndrome is the most challenging problem in </a:t>
            </a:r>
            <a:r>
              <a:rPr lang="en-US" dirty="0" smtClean="0"/>
              <a:t>endocrinology, </a:t>
            </a:r>
            <a:r>
              <a:rPr lang="en-US" dirty="0"/>
              <a:t>and may be difficult for even experienced endocrinologists. </a:t>
            </a:r>
            <a:r>
              <a:rPr lang="en-US" dirty="0" smtClean="0"/>
              <a:t>Measurement </a:t>
            </a:r>
            <a:r>
              <a:rPr lang="en-US" dirty="0"/>
              <a:t>of late-night or bedtime salivary cortisol is a useful and simple approach to screen for Cushing’s </a:t>
            </a:r>
            <a:r>
              <a:rPr lang="en-US" dirty="0" smtClean="0"/>
              <a:t>syndrome.</a:t>
            </a:r>
            <a:endParaRPr lang="en-US" dirty="0"/>
          </a:p>
        </p:txBody>
      </p:sp>
      <p:sp>
        <p:nvSpPr>
          <p:cNvPr id="39" name="TextBox 38"/>
          <p:cNvSpPr txBox="1"/>
          <p:nvPr/>
        </p:nvSpPr>
        <p:spPr>
          <a:xfrm>
            <a:off x="14602418" y="19006999"/>
            <a:ext cx="4631213" cy="553998"/>
          </a:xfrm>
          <a:prstGeom prst="rect">
            <a:avLst/>
          </a:prstGeom>
          <a:noFill/>
        </p:spPr>
        <p:txBody>
          <a:bodyPr wrap="square" rtlCol="0">
            <a:spAutoFit/>
          </a:bodyPr>
          <a:lstStyle/>
          <a:p>
            <a:r>
              <a:rPr lang="en-US" sz="3000" dirty="0" smtClean="0"/>
              <a:t>Confirmatory tests </a:t>
            </a:r>
            <a:endParaRPr lang="en-US" sz="3000" dirty="0"/>
          </a:p>
        </p:txBody>
      </p:sp>
      <p:pic>
        <p:nvPicPr>
          <p:cNvPr id="40" name="Picture 3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3880990" y="9189917"/>
            <a:ext cx="8511441" cy="6577023"/>
          </a:xfrm>
          <a:prstGeom prst="rect">
            <a:avLst/>
          </a:prstGeom>
        </p:spPr>
      </p:pic>
      <p:pic>
        <p:nvPicPr>
          <p:cNvPr id="43" name="Picture 42"/>
          <p:cNvPicPr>
            <a:picLocks noChangeAspect="1"/>
          </p:cNvPicPr>
          <p:nvPr/>
        </p:nvPicPr>
        <p:blipFill>
          <a:blip r:embed="rId13">
            <a:duotone>
              <a:prstClr val="black"/>
              <a:schemeClr val="accent1">
                <a:tint val="45000"/>
                <a:satMod val="400000"/>
              </a:schemeClr>
            </a:duotone>
          </a:blip>
          <a:stretch>
            <a:fillRect/>
          </a:stretch>
        </p:blipFill>
        <p:spPr>
          <a:xfrm>
            <a:off x="33542644" y="15766940"/>
            <a:ext cx="2713912" cy="642657"/>
          </a:xfrm>
          <a:prstGeom prst="rect">
            <a:avLst/>
          </a:prstGeom>
        </p:spPr>
      </p:pic>
      <p:sp>
        <p:nvSpPr>
          <p:cNvPr id="66" name="TextBox 65"/>
          <p:cNvSpPr txBox="1"/>
          <p:nvPr/>
        </p:nvSpPr>
        <p:spPr>
          <a:xfrm>
            <a:off x="33239927" y="27055107"/>
            <a:ext cx="9824745" cy="5109091"/>
          </a:xfrm>
          <a:prstGeom prst="rect">
            <a:avLst/>
          </a:prstGeom>
          <a:noFill/>
        </p:spPr>
        <p:txBody>
          <a:bodyPr wrap="square" rtlCol="0">
            <a:spAutoFit/>
          </a:bodyPr>
          <a:lstStyle/>
          <a:p>
            <a:pPr marL="742950" indent="-742950">
              <a:buFont typeface="+mj-lt"/>
              <a:buAutoNum type="arabicPeriod"/>
            </a:pPr>
            <a:r>
              <a:rPr lang="en-US" sz="3000" dirty="0" smtClean="0"/>
              <a:t>Tran HA, </a:t>
            </a:r>
            <a:r>
              <a:rPr lang="en-US" sz="3000" dirty="0" err="1" smtClean="0"/>
              <a:t>petrovsky</a:t>
            </a:r>
            <a:r>
              <a:rPr lang="en-US" sz="3000" dirty="0" smtClean="0"/>
              <a:t> N 2014 difficulties in excluding </a:t>
            </a:r>
            <a:r>
              <a:rPr lang="en-US" sz="3000" dirty="0" err="1" smtClean="0"/>
              <a:t>cushing</a:t>
            </a:r>
            <a:r>
              <a:rPr lang="en-US" sz="3000" dirty="0" smtClean="0"/>
              <a:t> syndrome in obese subject. Endocrinologist 15-19.</a:t>
            </a:r>
          </a:p>
          <a:p>
            <a:pPr marL="742950" indent="-742950">
              <a:buFont typeface="+mj-lt"/>
              <a:buAutoNum type="arabicPeriod"/>
            </a:pPr>
            <a:r>
              <a:rPr lang="en-US" sz="3000" dirty="0" err="1" smtClean="0"/>
              <a:t>Klatt</a:t>
            </a:r>
            <a:r>
              <a:rPr lang="en-US" sz="3000" dirty="0"/>
              <a:t>, E., Kumar, V. and Robbins, S. (2010). Robbins and </a:t>
            </a:r>
            <a:r>
              <a:rPr lang="en-US" sz="3000" dirty="0" err="1"/>
              <a:t>Cotran</a:t>
            </a:r>
            <a:r>
              <a:rPr lang="en-US" sz="3000" dirty="0"/>
              <a:t> review of pathology. 8th ed. Philadelphia: </a:t>
            </a:r>
            <a:r>
              <a:rPr lang="en-US" sz="3000" dirty="0" smtClean="0"/>
              <a:t>Saunders/Elsevier.</a:t>
            </a:r>
          </a:p>
          <a:p>
            <a:pPr marL="742950" indent="-742950">
              <a:buFont typeface="+mj-lt"/>
              <a:buAutoNum type="arabicPeriod"/>
            </a:pPr>
            <a:r>
              <a:rPr lang="en-US" sz="3000" dirty="0" err="1"/>
              <a:t>Findling</a:t>
            </a:r>
            <a:r>
              <a:rPr lang="en-US" sz="3000" dirty="0"/>
              <a:t> JW, Raff H 2005 Screening and diagnosis of Cushing’s syndrome. </a:t>
            </a:r>
            <a:r>
              <a:rPr lang="en-US" sz="3000" i="1" dirty="0" err="1"/>
              <a:t>Endocrinol</a:t>
            </a:r>
            <a:r>
              <a:rPr lang="en-US" sz="3000" i="1" dirty="0"/>
              <a:t> </a:t>
            </a:r>
            <a:r>
              <a:rPr lang="en-US" sz="3000" i="1" dirty="0" err="1"/>
              <a:t>Metab</a:t>
            </a:r>
            <a:r>
              <a:rPr lang="en-US" sz="3000" i="1" dirty="0"/>
              <a:t> </a:t>
            </a:r>
            <a:r>
              <a:rPr lang="en-US" sz="3000" i="1" dirty="0" err="1"/>
              <a:t>Clin</a:t>
            </a:r>
            <a:r>
              <a:rPr lang="en-US" sz="3000" i="1" dirty="0"/>
              <a:t> North Am  </a:t>
            </a:r>
            <a:r>
              <a:rPr lang="en-US" sz="3000" dirty="0" smtClean="0"/>
              <a:t>34:385–402.</a:t>
            </a:r>
            <a:endParaRPr lang="en-US" sz="3000" dirty="0"/>
          </a:p>
          <a:p>
            <a:pPr marL="742950" indent="-742950">
              <a:buFont typeface="+mj-lt"/>
              <a:buAutoNum type="arabicPeriod"/>
            </a:pPr>
            <a:endParaRPr lang="en-US" sz="2800" dirty="0" smtClean="0"/>
          </a:p>
          <a:p>
            <a:pPr marL="742950" indent="-742950">
              <a:buFont typeface="+mj-lt"/>
              <a:buAutoNum type="arabicPeriod"/>
            </a:pPr>
            <a:endParaRPr lang="en-US" sz="2800" dirty="0"/>
          </a:p>
        </p:txBody>
      </p:sp>
      <p:sp>
        <p:nvSpPr>
          <p:cNvPr id="67" name="TextBox 66"/>
          <p:cNvSpPr txBox="1"/>
          <p:nvPr/>
        </p:nvSpPr>
        <p:spPr>
          <a:xfrm>
            <a:off x="36285864" y="15867514"/>
            <a:ext cx="6808116" cy="1477328"/>
          </a:xfrm>
          <a:prstGeom prst="rect">
            <a:avLst/>
          </a:prstGeom>
          <a:noFill/>
        </p:spPr>
        <p:txBody>
          <a:bodyPr wrap="square" rtlCol="0">
            <a:spAutoFit/>
          </a:bodyPr>
          <a:lstStyle/>
          <a:p>
            <a:r>
              <a:rPr lang="en-US" sz="3000" dirty="0"/>
              <a:t>A simplified paradigm for screening patients for Cushing’s syndrome using late-night salivary </a:t>
            </a:r>
            <a:r>
              <a:rPr lang="en-US" sz="3000" dirty="0" smtClean="0"/>
              <a:t>cortisol.</a:t>
            </a:r>
            <a:endParaRPr lang="en-US" sz="3000" dirty="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philosophicalseafoam|09-2018"/>
</p:tagLst>
</file>

<file path=ppt/theme/theme1.xml><?xml version="1.0" encoding="utf-8"?>
<a:theme xmlns:a="http://schemas.openxmlformats.org/drawingml/2006/main" name="Default Desig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10808</TotalTime>
  <Words>627</Words>
  <Application>Microsoft Office PowerPoint</Application>
  <PresentationFormat>Custom</PresentationFormat>
  <Paragraphs>68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Libre Baskerville</vt:lpstr>
      <vt:lpstr>Arial</vt:lpstr>
      <vt:lpstr>Amaranth</vt:lpstr>
      <vt:lpstr>Times New Roman</vt:lpstr>
      <vt:lpstr>Cambria Math</vt:lpstr>
      <vt:lpstr>Default Design</vt:lpstr>
      <vt:lpstr>PowerPoint Presentation</vt:lpstr>
    </vt:vector>
  </TitlesOfParts>
  <Company>Graphicsland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ali benismail</cp:lastModifiedBy>
  <cp:revision>147</cp:revision>
  <dcterms:modified xsi:type="dcterms:W3CDTF">2019-04-21T12:14:07Z</dcterms:modified>
  <cp:category>science research poster</cp:category>
</cp:coreProperties>
</file>