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7" r:id="rId1"/>
  </p:sldMasterIdLst>
  <p:notesMasterIdLst>
    <p:notesMasterId r:id="rId12"/>
  </p:notesMasterIdLst>
  <p:sldIdLst>
    <p:sldId id="256" r:id="rId2"/>
    <p:sldId id="257" r:id="rId3"/>
    <p:sldId id="269" r:id="rId4"/>
    <p:sldId id="258" r:id="rId5"/>
    <p:sldId id="264" r:id="rId6"/>
    <p:sldId id="261" r:id="rId7"/>
    <p:sldId id="265" r:id="rId8"/>
    <p:sldId id="266" r:id="rId9"/>
    <p:sldId id="267" r:id="rId10"/>
    <p:sldId id="268"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86" autoAdjust="0"/>
    <p:restoredTop sz="94660"/>
  </p:normalViewPr>
  <p:slideViewPr>
    <p:cSldViewPr snapToGrid="0">
      <p:cViewPr varScale="1">
        <p:scale>
          <a:sx n="80" d="100"/>
          <a:sy n="80" d="100"/>
        </p:scale>
        <p:origin x="144" y="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066232-8336-4C5A-98AC-66954997292C}" type="datetimeFigureOut">
              <a:rPr lang="en-US" smtClean="0"/>
              <a:t>11/14/2021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7C1CA7-8716-49C9-897C-0A523228236E}" type="slidenum">
              <a:rPr lang="en-US" smtClean="0"/>
              <a:t>‹#›</a:t>
            </a:fld>
            <a:endParaRPr lang="en-US"/>
          </a:p>
        </p:txBody>
      </p:sp>
    </p:spTree>
    <p:extLst>
      <p:ext uri="{BB962C8B-B14F-4D97-AF65-F5344CB8AC3E}">
        <p14:creationId xmlns:p14="http://schemas.microsoft.com/office/powerpoint/2010/main" val="2202682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flip="none" rotWithShape="1">
          <a:gsLst>
            <a:gs pos="0">
              <a:srgbClr val="B1DDFF"/>
            </a:gs>
            <a:gs pos="100000">
              <a:srgbClr val="B1DDFF">
                <a:lumMod val="64000"/>
                <a:lumOff val="36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3" name="Rectangle 22"/>
          <p:cNvSpPr/>
          <p:nvPr/>
        </p:nvSpPr>
        <p:spPr>
          <a:xfrm>
            <a:off x="0" y="0"/>
            <a:ext cx="12192000" cy="6858000"/>
          </a:xfrm>
          <a:prstGeom prst="rect">
            <a:avLst/>
          </a:prstGeom>
          <a:blipFill dpi="0" rotWithShape="1">
            <a:blip r:embed="rId2">
              <a:alphaModFix amt="12000"/>
              <a:duotone>
                <a:schemeClr val="accent1">
                  <a:shade val="45000"/>
                  <a:satMod val="135000"/>
                </a:schemeClr>
                <a:prstClr val="white"/>
              </a:duotone>
            </a:blip>
            <a:srcRect/>
            <a:tile tx="-368300" ty="203200" sx="64000" sy="64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C</a:t>
            </a:r>
          </a:p>
        </p:txBody>
      </p:sp>
      <p:sp>
        <p:nvSpPr>
          <p:cNvPr id="10" name="Rectangle 9"/>
          <p:cNvSpPr/>
          <p:nvPr/>
        </p:nvSpPr>
        <p:spPr>
          <a:xfrm>
            <a:off x="1307870" y="1267730"/>
            <a:ext cx="9576262" cy="4307950"/>
          </a:xfrm>
          <a:prstGeom prst="rect">
            <a:avLst/>
          </a:prstGeom>
          <a:solidFill>
            <a:schemeClr val="tx2"/>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bg2"/>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bg1"/>
                </a:solidFill>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bg2"/>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067E6040-85CB-436D-885C-2E93B0D5823F}" type="datetime1">
              <a:rPr lang="en-US" smtClean="0"/>
              <a:t>11/14/2021</a:t>
            </a:fld>
            <a:endParaRPr lang="en-US"/>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bg2"/>
                </a:solidFill>
              </a:defRPr>
            </a:lvl1pPr>
          </a:lstStyle>
          <a:p>
            <a:endParaRPr 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bg2"/>
                </a:solidFill>
              </a:defRPr>
            </a:lvl1pPr>
          </a:lstStyle>
          <a:p>
            <a:fld id="{EF8EA8B7-A398-4387-966F-3F90C5E2A83B}" type="slidenum">
              <a:rPr lang="en-US" smtClean="0"/>
              <a:t>‹#›</a:t>
            </a:fld>
            <a:endParaRPr lang="en-US"/>
          </a:p>
        </p:txBody>
      </p:sp>
    </p:spTree>
    <p:extLst>
      <p:ext uri="{BB962C8B-B14F-4D97-AF65-F5344CB8AC3E}">
        <p14:creationId xmlns:p14="http://schemas.microsoft.com/office/powerpoint/2010/main" val="329061555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EBF999B-67DE-4A68-93E3-FF6E375C9DDC}" type="datetime1">
              <a:rPr lang="en-US" smtClean="0"/>
              <a:t>11/14/2021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8EA8B7-A398-4387-966F-3F90C5E2A83B}" type="slidenum">
              <a:rPr lang="en-US" smtClean="0"/>
              <a:t>‹#›</a:t>
            </a:fld>
            <a:endParaRPr lang="en-US"/>
          </a:p>
        </p:txBody>
      </p:sp>
    </p:spTree>
    <p:extLst>
      <p:ext uri="{BB962C8B-B14F-4D97-AF65-F5344CB8AC3E}">
        <p14:creationId xmlns:p14="http://schemas.microsoft.com/office/powerpoint/2010/main" val="927695961"/>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F619BE7-1F36-467E-9152-FA9EA233E314}" type="datetime1">
              <a:rPr lang="en-US" smtClean="0"/>
              <a:t>11/14/2021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8EA8B7-A398-4387-966F-3F90C5E2A83B}" type="slidenum">
              <a:rPr lang="en-US" smtClean="0"/>
              <a:t>‹#›</a:t>
            </a:fld>
            <a:endParaRPr lang="en-US"/>
          </a:p>
        </p:txBody>
      </p:sp>
    </p:spTree>
    <p:extLst>
      <p:ext uri="{BB962C8B-B14F-4D97-AF65-F5344CB8AC3E}">
        <p14:creationId xmlns:p14="http://schemas.microsoft.com/office/powerpoint/2010/main" val="611653206"/>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4DB4F05-086F-4B76-BD08-0D01AC84D719}" type="datetime1">
              <a:rPr lang="en-US" smtClean="0"/>
              <a:t>11/14/2021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8EA8B7-A398-4387-966F-3F90C5E2A83B}" type="slidenum">
              <a:rPr lang="en-US" smtClean="0"/>
              <a:t>‹#›</a:t>
            </a:fld>
            <a:endParaRPr lang="en-US"/>
          </a:p>
        </p:txBody>
      </p:sp>
    </p:spTree>
    <p:extLst>
      <p:ext uri="{BB962C8B-B14F-4D97-AF65-F5344CB8AC3E}">
        <p14:creationId xmlns:p14="http://schemas.microsoft.com/office/powerpoint/2010/main" val="275873521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gradFill flip="none" rotWithShape="1">
          <a:gsLst>
            <a:gs pos="0">
              <a:schemeClr val="bg2">
                <a:tint val="80000"/>
                <a:shade val="100000"/>
                <a:satMod val="300000"/>
              </a:schemeClr>
            </a:gs>
            <a:gs pos="100000">
              <a:srgbClr val="B1DDFF">
                <a:lumMod val="64000"/>
                <a:lumOff val="36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5" name="Rectangle 14"/>
          <p:cNvSpPr/>
          <p:nvPr/>
        </p:nvSpPr>
        <p:spPr>
          <a:xfrm>
            <a:off x="0" y="0"/>
            <a:ext cx="12192000" cy="6858000"/>
          </a:xfrm>
          <a:prstGeom prst="rect">
            <a:avLst/>
          </a:prstGeom>
          <a:blipFill dpi="0" rotWithShape="1">
            <a:blip r:embed="rId2">
              <a:alphaModFix amt="12000"/>
              <a:duotone>
                <a:schemeClr val="accent2">
                  <a:shade val="45000"/>
                  <a:satMod val="135000"/>
                </a:schemeClr>
                <a:prstClr val="white"/>
              </a:duotone>
            </a:blip>
            <a:srcRect/>
            <a:tile tx="-368300" ty="203200" sx="64000" sy="64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C</a:t>
            </a:r>
          </a:p>
        </p:txBody>
      </p:sp>
      <p:sp>
        <p:nvSpPr>
          <p:cNvPr id="23" name="Rectangle 22"/>
          <p:cNvSpPr/>
          <p:nvPr/>
        </p:nvSpPr>
        <p:spPr>
          <a:xfrm>
            <a:off x="1307870" y="1267730"/>
            <a:ext cx="9576262" cy="4307950"/>
          </a:xfrm>
          <a:prstGeom prst="rect">
            <a:avLst/>
          </a:prstGeom>
          <a:solidFill>
            <a:schemeClr val="tx2"/>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bg2"/>
            </a:solidFill>
            <a:prstDash val="solid"/>
            <a:miter lim="800000"/>
          </a:ln>
          <a:effectLst/>
        </p:spPr>
      </p:sp>
      <p:sp>
        <p:nvSpPr>
          <p:cNvPr id="30" name="Rectangle 29"/>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bg1"/>
                </a:solidFill>
                <a:effectLst/>
                <a:latin typeface="+mj-lt"/>
                <a:ea typeface="+mn-ea"/>
                <a:cs typeface="+mn-cs"/>
              </a:defRPr>
            </a:lvl1pPr>
          </a:lstStyle>
          <a:p>
            <a:r>
              <a:rPr lang="en-US" smtClean="0"/>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bg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975DD8C7-8556-4E22-822F-105CE4B7D957}" type="datetime1">
              <a:rPr lang="en-US" smtClean="0"/>
              <a:t>11/14/2021</a:t>
            </a:fld>
            <a:endParaRPr lang="en-US"/>
          </a:p>
        </p:txBody>
      </p:sp>
      <p:sp>
        <p:nvSpPr>
          <p:cNvPr id="5" name="Footer Placeholder 4"/>
          <p:cNvSpPr>
            <a:spLocks noGrp="1"/>
          </p:cNvSpPr>
          <p:nvPr>
            <p:ph type="ftr" sz="quarter" idx="11"/>
          </p:nvPr>
        </p:nvSpPr>
        <p:spPr>
          <a:xfrm>
            <a:off x="1453896" y="5212080"/>
            <a:ext cx="5907024" cy="228600"/>
          </a:xfrm>
        </p:spPr>
        <p:txBody>
          <a:bodyPr/>
          <a:lstStyle>
            <a:lvl1pPr algn="l">
              <a:defRPr>
                <a:solidFill>
                  <a:schemeClr val="bg2"/>
                </a:solidFill>
              </a:defRPr>
            </a:lvl1pPr>
          </a:lstStyle>
          <a:p>
            <a:endParaRPr lang="en-US"/>
          </a:p>
        </p:txBody>
      </p:sp>
      <p:sp>
        <p:nvSpPr>
          <p:cNvPr id="6" name="Slide Number Placeholder 5"/>
          <p:cNvSpPr>
            <a:spLocks noGrp="1"/>
          </p:cNvSpPr>
          <p:nvPr>
            <p:ph type="sldNum" sz="quarter" idx="12"/>
          </p:nvPr>
        </p:nvSpPr>
        <p:spPr>
          <a:xfrm>
            <a:off x="8604504" y="5212080"/>
            <a:ext cx="2112264" cy="228600"/>
          </a:xfrm>
        </p:spPr>
        <p:txBody>
          <a:bodyPr/>
          <a:lstStyle>
            <a:lvl1pPr>
              <a:defRPr>
                <a:solidFill>
                  <a:schemeClr val="bg2"/>
                </a:solidFill>
              </a:defRPr>
            </a:lvl1pPr>
          </a:lstStyle>
          <a:p>
            <a:fld id="{EF8EA8B7-A398-4387-966F-3F90C5E2A83B}" type="slidenum">
              <a:rPr lang="en-US" smtClean="0"/>
              <a:t>‹#›</a:t>
            </a:fld>
            <a:endParaRPr lang="en-US"/>
          </a:p>
        </p:txBody>
      </p:sp>
    </p:spTree>
    <p:extLst>
      <p:ext uri="{BB962C8B-B14F-4D97-AF65-F5344CB8AC3E}">
        <p14:creationId xmlns:p14="http://schemas.microsoft.com/office/powerpoint/2010/main" val="15384800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E40644B-BB61-4D28-BC0D-11D54A2FEB71}" type="datetime1">
              <a:rPr lang="en-US" smtClean="0"/>
              <a:t>11/14/2021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8EA8B7-A398-4387-966F-3F90C5E2A83B}" type="slidenum">
              <a:rPr lang="en-US" smtClean="0"/>
              <a:t>‹#›</a:t>
            </a:fld>
            <a:endParaRPr lang="en-US"/>
          </a:p>
        </p:txBody>
      </p:sp>
    </p:spTree>
    <p:extLst>
      <p:ext uri="{BB962C8B-B14F-4D97-AF65-F5344CB8AC3E}">
        <p14:creationId xmlns:p14="http://schemas.microsoft.com/office/powerpoint/2010/main" val="630274208"/>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E1A5CF2-1C5D-4AF5-A4F3-BE79C3B30DB6}" type="datetime1">
              <a:rPr lang="en-US" smtClean="0"/>
              <a:t>11/14/2021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8EA8B7-A398-4387-966F-3F90C5E2A83B}" type="slidenum">
              <a:rPr lang="en-US" smtClean="0"/>
              <a:t>‹#›</a:t>
            </a:fld>
            <a:endParaRPr lang="en-US"/>
          </a:p>
        </p:txBody>
      </p:sp>
    </p:spTree>
    <p:extLst>
      <p:ext uri="{BB962C8B-B14F-4D97-AF65-F5344CB8AC3E}">
        <p14:creationId xmlns:p14="http://schemas.microsoft.com/office/powerpoint/2010/main" val="314117289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CDDA736-5A78-4763-B8EC-1B7400D5771F}" type="datetime1">
              <a:rPr lang="en-US" smtClean="0"/>
              <a:t>11/14/2021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8EA8B7-A398-4387-966F-3F90C5E2A83B}" type="slidenum">
              <a:rPr lang="en-US" smtClean="0"/>
              <a:t>‹#›</a:t>
            </a:fld>
            <a:endParaRPr lang="en-US"/>
          </a:p>
        </p:txBody>
      </p:sp>
    </p:spTree>
    <p:extLst>
      <p:ext uri="{BB962C8B-B14F-4D97-AF65-F5344CB8AC3E}">
        <p14:creationId xmlns:p14="http://schemas.microsoft.com/office/powerpoint/2010/main" val="97436193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23EEE7-357B-4327-9E99-3C091B0213E4}" type="datetime1">
              <a:rPr lang="en-US" smtClean="0"/>
              <a:t>11/14/2021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8EA8B7-A398-4387-966F-3F90C5E2A83B}" type="slidenum">
              <a:rPr lang="en-US" smtClean="0"/>
              <a:t>‹#›</a:t>
            </a:fld>
            <a:endParaRPr lang="en-US"/>
          </a:p>
        </p:txBody>
      </p:sp>
    </p:spTree>
    <p:extLst>
      <p:ext uri="{BB962C8B-B14F-4D97-AF65-F5344CB8AC3E}">
        <p14:creationId xmlns:p14="http://schemas.microsoft.com/office/powerpoint/2010/main" val="214966947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ectangle 14"/>
          <p:cNvSpPr/>
          <p:nvPr/>
        </p:nvSpPr>
        <p:spPr>
          <a:xfrm>
            <a:off x="9020386" y="237744"/>
            <a:ext cx="2926080" cy="6382512"/>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n-US" smtClean="0"/>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5" name="Date Placeholder 4"/>
          <p:cNvSpPr>
            <a:spLocks noGrp="1"/>
          </p:cNvSpPr>
          <p:nvPr>
            <p:ph type="dt" sz="half" idx="10"/>
          </p:nvPr>
        </p:nvSpPr>
        <p:spPr/>
        <p:txBody>
          <a:bodyPr/>
          <a:lstStyle/>
          <a:p>
            <a:fld id="{2705D23F-80A0-4C37-8513-B8C37666826B}" type="datetime1">
              <a:rPr lang="en-US" smtClean="0"/>
              <a:t>11/14/2021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EF8EA8B7-A398-4387-966F-3F90C5E2A83B}" type="slidenum">
              <a:rPr lang="en-US" smtClean="0"/>
              <a:t>‹#›</a:t>
            </a:fld>
            <a:endParaRPr lang="en-US"/>
          </a:p>
        </p:txBody>
      </p:sp>
    </p:spTree>
    <p:extLst>
      <p:ext uri="{BB962C8B-B14F-4D97-AF65-F5344CB8AC3E}">
        <p14:creationId xmlns:p14="http://schemas.microsoft.com/office/powerpoint/2010/main" val="3891785486"/>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0" name="Rectangle 9"/>
          <p:cNvSpPr/>
          <p:nvPr/>
        </p:nvSpPr>
        <p:spPr>
          <a:xfrm>
            <a:off x="9020386" y="237744"/>
            <a:ext cx="2926080" cy="6382512"/>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rgbClr val="969696"/>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8" name="Date Placeholder 7"/>
          <p:cNvSpPr>
            <a:spLocks noGrp="1"/>
          </p:cNvSpPr>
          <p:nvPr>
            <p:ph type="dt" sz="half" idx="10"/>
          </p:nvPr>
        </p:nvSpPr>
        <p:spPr/>
        <p:txBody>
          <a:bodyPr/>
          <a:lstStyle>
            <a:lvl1pPr>
              <a:defRPr>
                <a:effectLst>
                  <a:outerShdw blurRad="12700" dist="3810" dir="2700000" algn="tl" rotWithShape="0">
                    <a:prstClr val="black">
                      <a:alpha val="40000"/>
                    </a:prstClr>
                  </a:outerShdw>
                </a:effectLst>
              </a:defRPr>
            </a:lvl1pPr>
          </a:lstStyle>
          <a:p>
            <a:fld id="{5965E050-F524-4A4D-828C-0C5750263E6D}" type="datetime1">
              <a:rPr lang="en-US" smtClean="0"/>
              <a:t>11/14/2021</a:t>
            </a:fld>
            <a:endParaRPr lang="en-US"/>
          </a:p>
        </p:txBody>
      </p:sp>
      <p:sp>
        <p:nvSpPr>
          <p:cNvPr id="12" name="Footer Placeholder 11"/>
          <p:cNvSpPr>
            <a:spLocks noGrp="1"/>
          </p:cNvSpPr>
          <p:nvPr>
            <p:ph type="ftr" sz="quarter" idx="11"/>
          </p:nvPr>
        </p:nvSpPr>
        <p:spPr/>
        <p:txBody>
          <a:bodyPr/>
          <a:lstStyle>
            <a:lvl1pPr algn="r">
              <a:defRPr lang="en-US" sz="1000" kern="1200" dirty="0">
                <a:solidFill>
                  <a:schemeClr val="tx1">
                    <a:lumMod val="75000"/>
                    <a:lumOff val="25000"/>
                  </a:schemeClr>
                </a:solidFill>
                <a:effectLst>
                  <a:outerShdw blurRad="12700" dist="3810" dir="2700000" algn="tl" rotWithShape="0">
                    <a:prstClr val="black">
                      <a:alpha val="40000"/>
                    </a:prstClr>
                  </a:outerShdw>
                </a:effectLst>
                <a:latin typeface="+mn-lt"/>
                <a:ea typeface="+mn-ea"/>
                <a:cs typeface="+mn-cs"/>
              </a:defRPr>
            </a:lvl1pPr>
          </a:lstStyle>
          <a:p>
            <a:endParaRPr lang="en-US"/>
          </a:p>
        </p:txBody>
      </p:sp>
      <p:sp>
        <p:nvSpPr>
          <p:cNvPr id="13" name="Slide Number Placeholder 12"/>
          <p:cNvSpPr>
            <a:spLocks noGrp="1"/>
          </p:cNvSpPr>
          <p:nvPr>
            <p:ph type="sldNum" sz="quarter" idx="12"/>
          </p:nvPr>
        </p:nvSpPr>
        <p:spPr/>
        <p:txBody>
          <a:bodyPr/>
          <a:lstStyle>
            <a:lvl1pPr>
              <a:defRPr>
                <a:solidFill>
                  <a:srgbClr val="FFFFFF"/>
                </a:solidFill>
              </a:defRPr>
            </a:lvl1pPr>
          </a:lstStyle>
          <a:p>
            <a:fld id="{EF8EA8B7-A398-4387-966F-3F90C5E2A83B}" type="slidenum">
              <a:rPr lang="en-US" smtClean="0"/>
              <a:t>‹#›</a:t>
            </a:fld>
            <a:endParaRPr lang="en-US"/>
          </a:p>
        </p:txBody>
      </p:sp>
    </p:spTree>
    <p:extLst>
      <p:ext uri="{BB962C8B-B14F-4D97-AF65-F5344CB8AC3E}">
        <p14:creationId xmlns:p14="http://schemas.microsoft.com/office/powerpoint/2010/main" val="1020914138"/>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C3EC2EFB-085F-49AB-B8C8-3C17ADBDD809}" type="datetime1">
              <a:rPr lang="en-US" smtClean="0"/>
              <a:t>11/14/2021</a:t>
            </a:fld>
            <a:endParaRPr lang="en-US"/>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10314667" y="6214535"/>
            <a:ext cx="1463040" cy="256032"/>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EF8EA8B7-A398-4387-966F-3F90C5E2A83B}" type="slidenum">
              <a:rPr lang="en-US" smtClean="0"/>
              <a:t>‹#›</a:t>
            </a:fld>
            <a:endParaRPr lang="en-US"/>
          </a:p>
        </p:txBody>
      </p:sp>
      <p:sp>
        <p:nvSpPr>
          <p:cNvPr id="8" name="Rectangle 7"/>
          <p:cNvSpPr/>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sp>
    </p:spTree>
    <p:extLst>
      <p:ext uri="{BB962C8B-B14F-4D97-AF65-F5344CB8AC3E}">
        <p14:creationId xmlns:p14="http://schemas.microsoft.com/office/powerpoint/2010/main" val="599922649"/>
      </p:ext>
    </p:extLst>
  </p:cSld>
  <p:clrMap bg1="dk1" tx1="lt1" bg2="dk2" tx2="lt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hf hdr="0" ftr="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2"/>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hyperlink" Target="https://www.toppr.com/guides/business-law-cs/introduction-to-law/"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101174"/>
            <a:ext cx="9144000" cy="856712"/>
          </a:xfrm>
        </p:spPr>
        <p:txBody>
          <a:bodyPr>
            <a:normAutofit fontScale="90000"/>
          </a:bodyPr>
          <a:lstStyle/>
          <a:p>
            <a:r>
              <a:rPr lang="en-US" sz="2000" dirty="0" smtClean="0"/>
              <a:t>Libyan international medical university </a:t>
            </a:r>
            <a:br>
              <a:rPr lang="en-US" sz="2000" dirty="0" smtClean="0"/>
            </a:br>
            <a:r>
              <a:rPr lang="en-US" sz="2000" dirty="0" smtClean="0"/>
              <a:t>faculty of business administration</a:t>
            </a:r>
            <a:br>
              <a:rPr lang="en-US" sz="2000" dirty="0" smtClean="0"/>
            </a:br>
            <a:r>
              <a:rPr lang="en-US" sz="2000" dirty="0"/>
              <a:t/>
            </a:r>
            <a:br>
              <a:rPr lang="en-US" sz="2000" dirty="0"/>
            </a:br>
            <a:endParaRPr lang="en-US" sz="2000" dirty="0"/>
          </a:p>
        </p:txBody>
      </p:sp>
      <p:sp>
        <p:nvSpPr>
          <p:cNvPr id="3" name="Subtitle 2"/>
          <p:cNvSpPr>
            <a:spLocks noGrp="1"/>
          </p:cNvSpPr>
          <p:nvPr>
            <p:ph type="subTitle" idx="1"/>
          </p:nvPr>
        </p:nvSpPr>
        <p:spPr>
          <a:xfrm>
            <a:off x="1524000" y="3924414"/>
            <a:ext cx="9144000" cy="1333385"/>
          </a:xfrm>
        </p:spPr>
        <p:txBody>
          <a:bodyPr/>
          <a:lstStyle/>
          <a:p>
            <a:r>
              <a:rPr lang="en-US" dirty="0" err="1" smtClean="0"/>
              <a:t>Alaa</a:t>
            </a:r>
            <a:r>
              <a:rPr lang="en-US" dirty="0" smtClean="0"/>
              <a:t> said </a:t>
            </a:r>
            <a:r>
              <a:rPr lang="en-US" dirty="0" err="1"/>
              <a:t>R</a:t>
            </a:r>
            <a:r>
              <a:rPr lang="en-US" dirty="0" err="1" smtClean="0"/>
              <a:t>ashwan</a:t>
            </a:r>
            <a:endParaRPr lang="en-US" dirty="0" smtClean="0"/>
          </a:p>
          <a:p>
            <a:r>
              <a:rPr lang="en-US" dirty="0" smtClean="0"/>
              <a:t>ID</a:t>
            </a:r>
            <a:r>
              <a:rPr lang="ar-LY" dirty="0" smtClean="0"/>
              <a:t>:</a:t>
            </a:r>
            <a:r>
              <a:rPr lang="en-GB" dirty="0" smtClean="0"/>
              <a:t>3313</a:t>
            </a:r>
            <a:endParaRPr lang="en-US" dirty="0"/>
          </a:p>
        </p:txBody>
      </p:sp>
      <p:sp>
        <p:nvSpPr>
          <p:cNvPr id="6" name="Date Placeholder 5"/>
          <p:cNvSpPr>
            <a:spLocks noGrp="1"/>
          </p:cNvSpPr>
          <p:nvPr>
            <p:ph type="dt" sz="half" idx="10"/>
          </p:nvPr>
        </p:nvSpPr>
        <p:spPr/>
        <p:txBody>
          <a:bodyPr/>
          <a:lstStyle/>
          <a:p>
            <a:fld id="{7DFC9C17-E041-442B-A0CF-71F2F1D72D8E}" type="datetime1">
              <a:rPr lang="en-US" smtClean="0"/>
              <a:t>11/14/2021</a:t>
            </a:fld>
            <a:endParaRPr lang="en-US"/>
          </a:p>
        </p:txBody>
      </p:sp>
      <p:pic>
        <p:nvPicPr>
          <p:cNvPr id="4" name="Picture 3"/>
          <p:cNvPicPr>
            <a:picLocks noChangeAspect="1"/>
          </p:cNvPicPr>
          <p:nvPr/>
        </p:nvPicPr>
        <p:blipFill rotWithShape="1">
          <a:blip r:embed="rId2">
            <a:extLst>
              <a:ext uri="{BEBA8EAE-BF5A-486C-A8C5-ECC9F3942E4B}">
                <a14:imgProps xmlns:a14="http://schemas.microsoft.com/office/drawing/2010/main">
                  <a14:imgLayer r:embed="rId3">
                    <a14:imgEffect>
                      <a14:backgroundRemoval t="7732" b="97423" l="5385" r="89231"/>
                    </a14:imgEffect>
                  </a14:imgLayer>
                </a14:imgProps>
              </a:ext>
              <a:ext uri="{28A0092B-C50C-407E-A947-70E740481C1C}">
                <a14:useLocalDpi xmlns:a14="http://schemas.microsoft.com/office/drawing/2010/main" val="0"/>
              </a:ext>
            </a:extLst>
          </a:blip>
          <a:srcRect l="602" t="12908" r="669" b="-538"/>
          <a:stretch/>
        </p:blipFill>
        <p:spPr>
          <a:xfrm>
            <a:off x="9952081" y="-230003"/>
            <a:ext cx="2445027" cy="161925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
            <a:ext cx="1994496" cy="1341254"/>
          </a:xfrm>
          <a:prstGeom prst="ellipse">
            <a:avLst/>
          </a:prstGeom>
          <a:ln>
            <a:noFill/>
          </a:ln>
          <a:effectLst>
            <a:softEdge rad="112500"/>
          </a:effectLst>
        </p:spPr>
      </p:pic>
      <p:sp>
        <p:nvSpPr>
          <p:cNvPr id="8" name="TextBox 7"/>
          <p:cNvSpPr txBox="1"/>
          <p:nvPr/>
        </p:nvSpPr>
        <p:spPr>
          <a:xfrm>
            <a:off x="3085105" y="2957886"/>
            <a:ext cx="7871792" cy="461665"/>
          </a:xfrm>
          <a:prstGeom prst="rect">
            <a:avLst/>
          </a:prstGeom>
          <a:noFill/>
        </p:spPr>
        <p:txBody>
          <a:bodyPr wrap="square" rtlCol="0">
            <a:spAutoFit/>
          </a:bodyPr>
          <a:lstStyle/>
          <a:p>
            <a:r>
              <a:rPr lang="en-US" sz="2400" dirty="0">
                <a:solidFill>
                  <a:schemeClr val="bg1"/>
                </a:solidFill>
              </a:rPr>
              <a:t>Definition of Ethics, Law and Morality Sense</a:t>
            </a:r>
          </a:p>
        </p:txBody>
      </p:sp>
    </p:spTree>
    <p:extLst>
      <p:ext uri="{BB962C8B-B14F-4D97-AF65-F5344CB8AC3E}">
        <p14:creationId xmlns:p14="http://schemas.microsoft.com/office/powerpoint/2010/main" val="137760318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42594"/>
            <a:ext cx="10058400" cy="1090412"/>
          </a:xfrm>
        </p:spPr>
        <p:txBody>
          <a:bodyPr/>
          <a:lstStyle/>
          <a:p>
            <a:r>
              <a:rPr lang="en-US" dirty="0" smtClean="0"/>
              <a:t>Reference</a:t>
            </a:r>
            <a:r>
              <a:rPr lang="ar-LY" dirty="0" smtClean="0"/>
              <a:t>:</a:t>
            </a:r>
            <a:endParaRPr lang="en-US" dirty="0"/>
          </a:p>
        </p:txBody>
      </p:sp>
      <p:sp>
        <p:nvSpPr>
          <p:cNvPr id="3" name="Content Placeholder 2"/>
          <p:cNvSpPr>
            <a:spLocks noGrp="1"/>
          </p:cNvSpPr>
          <p:nvPr>
            <p:ph idx="1"/>
          </p:nvPr>
        </p:nvSpPr>
        <p:spPr>
          <a:xfrm>
            <a:off x="478971" y="1915887"/>
            <a:ext cx="10646229" cy="4554680"/>
          </a:xfrm>
        </p:spPr>
        <p:txBody>
          <a:bodyPr>
            <a:normAutofit/>
          </a:bodyPr>
          <a:lstStyle/>
          <a:p>
            <a:pPr algn="just"/>
            <a:r>
              <a:rPr lang="en-US" dirty="0" err="1"/>
              <a:t>Mujtaba</a:t>
            </a:r>
            <a:r>
              <a:rPr lang="en-US" dirty="0"/>
              <a:t>, B. B. (2015, November 19). Understanding ethics and morality in </a:t>
            </a:r>
            <a:r>
              <a:rPr lang="en-US" dirty="0" smtClean="0"/>
              <a:t>business.</a:t>
            </a:r>
            <a:endParaRPr lang="en-US" dirty="0" smtClean="0">
              <a:hlinkClick r:id="rId2"/>
            </a:endParaRPr>
          </a:p>
          <a:p>
            <a:pPr algn="just"/>
            <a:r>
              <a:rPr lang="en-US" i="1" dirty="0"/>
              <a:t>Introduction to law - TOPPR-guides</a:t>
            </a:r>
            <a:r>
              <a:rPr lang="en-US" dirty="0"/>
              <a:t>. (</a:t>
            </a:r>
            <a:r>
              <a:rPr lang="en-US" dirty="0" err="1"/>
              <a:t>n.d.</a:t>
            </a:r>
            <a:r>
              <a:rPr lang="en-US" dirty="0"/>
              <a:t>). </a:t>
            </a:r>
          </a:p>
          <a:p>
            <a:pPr algn="just"/>
            <a:r>
              <a:rPr lang="en-US" dirty="0" smtClean="0"/>
              <a:t>University</a:t>
            </a:r>
            <a:r>
              <a:rPr lang="en-US" dirty="0"/>
              <a:t>, S. C. (</a:t>
            </a:r>
            <a:r>
              <a:rPr lang="en-US" dirty="0" err="1"/>
              <a:t>n.d.</a:t>
            </a:r>
            <a:r>
              <a:rPr lang="en-US" dirty="0"/>
              <a:t>). </a:t>
            </a:r>
            <a:r>
              <a:rPr lang="en-US" i="1" dirty="0"/>
              <a:t>What is ethics?</a:t>
            </a:r>
            <a:r>
              <a:rPr lang="en-US" dirty="0"/>
              <a:t> </a:t>
            </a:r>
            <a:r>
              <a:rPr lang="en-US" dirty="0" err="1"/>
              <a:t>Markkula</a:t>
            </a:r>
            <a:r>
              <a:rPr lang="en-US" dirty="0"/>
              <a:t> Center for Applied Ethics. </a:t>
            </a:r>
            <a:endParaRPr lang="en-US" dirty="0" smtClean="0"/>
          </a:p>
          <a:p>
            <a:pPr algn="just"/>
            <a:r>
              <a:rPr lang="en-US" dirty="0"/>
              <a:t>HarperCollins Publishers Ltd. (</a:t>
            </a:r>
            <a:r>
              <a:rPr lang="en-US" dirty="0" err="1"/>
              <a:t>n.d.</a:t>
            </a:r>
            <a:r>
              <a:rPr lang="en-US" dirty="0"/>
              <a:t>). </a:t>
            </a:r>
            <a:r>
              <a:rPr lang="en-US" i="1" dirty="0"/>
              <a:t>Law definition and meaning: Collins </a:t>
            </a:r>
            <a:r>
              <a:rPr lang="en-US" i="1" dirty="0" err="1"/>
              <a:t>english</a:t>
            </a:r>
            <a:r>
              <a:rPr lang="en-US" i="1" dirty="0"/>
              <a:t> dictionary</a:t>
            </a:r>
            <a:r>
              <a:rPr lang="en-US" dirty="0"/>
              <a:t>. Law definition and </a:t>
            </a:r>
            <a:r>
              <a:rPr lang="en-US" dirty="0" smtClean="0"/>
              <a:t>meaning. </a:t>
            </a:r>
            <a:endParaRPr lang="en-US" dirty="0"/>
          </a:p>
          <a:p>
            <a:pPr algn="just"/>
            <a:r>
              <a:rPr lang="en-US" dirty="0" smtClean="0"/>
              <a:t>Perez</a:t>
            </a:r>
            <a:r>
              <a:rPr lang="en-US" dirty="0"/>
              <a:t>, D. A. (2021, February 9). </a:t>
            </a:r>
            <a:r>
              <a:rPr lang="en-US" i="1" dirty="0"/>
              <a:t>Ethics vs morals vs law</a:t>
            </a:r>
            <a:r>
              <a:rPr lang="en-US" dirty="0"/>
              <a:t>. LinkedIn</a:t>
            </a:r>
            <a:r>
              <a:rPr lang="en-US" dirty="0" smtClean="0"/>
              <a:t>.</a:t>
            </a:r>
            <a:endParaRPr lang="en-US" dirty="0"/>
          </a:p>
          <a:p>
            <a:pPr algn="just"/>
            <a:endParaRPr lang="en-US" dirty="0">
              <a:solidFill>
                <a:srgbClr val="FF0000"/>
              </a:solidFill>
            </a:endParaRPr>
          </a:p>
        </p:txBody>
      </p:sp>
      <p:sp>
        <p:nvSpPr>
          <p:cNvPr id="4" name="Date Placeholder 3"/>
          <p:cNvSpPr>
            <a:spLocks noGrp="1"/>
          </p:cNvSpPr>
          <p:nvPr>
            <p:ph type="dt" sz="half" idx="10"/>
          </p:nvPr>
        </p:nvSpPr>
        <p:spPr/>
        <p:txBody>
          <a:bodyPr/>
          <a:lstStyle/>
          <a:p>
            <a:fld id="{A4DB4F05-086F-4B76-BD08-0D01AC84D719}" type="datetime1">
              <a:rPr lang="en-US" smtClean="0"/>
              <a:t>11/14/2021</a:t>
            </a:fld>
            <a:endParaRPr lang="en-US"/>
          </a:p>
        </p:txBody>
      </p:sp>
      <p:sp>
        <p:nvSpPr>
          <p:cNvPr id="5" name="Slide Number Placeholder 4"/>
          <p:cNvSpPr>
            <a:spLocks noGrp="1"/>
          </p:cNvSpPr>
          <p:nvPr>
            <p:ph type="sldNum" sz="quarter" idx="12"/>
          </p:nvPr>
        </p:nvSpPr>
        <p:spPr/>
        <p:txBody>
          <a:bodyPr/>
          <a:lstStyle/>
          <a:p>
            <a:fld id="{EF8EA8B7-A398-4387-966F-3F90C5E2A83B}" type="slidenum">
              <a:rPr lang="en-US" smtClean="0"/>
              <a:t>10</a:t>
            </a:fld>
            <a:endParaRPr lang="en-US"/>
          </a:p>
        </p:txBody>
      </p:sp>
    </p:spTree>
    <p:extLst>
      <p:ext uri="{BB962C8B-B14F-4D97-AF65-F5344CB8AC3E}">
        <p14:creationId xmlns:p14="http://schemas.microsoft.com/office/powerpoint/2010/main" val="4291087481"/>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419497"/>
            <a:ext cx="10058400" cy="1140955"/>
          </a:xfrm>
        </p:spPr>
        <p:txBody>
          <a:bodyPr/>
          <a:lstStyle/>
          <a:p>
            <a:r>
              <a:rPr lang="en-US" dirty="0" smtClean="0"/>
              <a:t> content</a:t>
            </a:r>
            <a:r>
              <a:rPr lang="ar-LY" dirty="0" smtClean="0"/>
              <a:t>:</a:t>
            </a:r>
            <a:endParaRPr lang="en-US" dirty="0"/>
          </a:p>
        </p:txBody>
      </p:sp>
      <p:sp>
        <p:nvSpPr>
          <p:cNvPr id="3" name="Content Placeholder 2"/>
          <p:cNvSpPr>
            <a:spLocks noGrp="1"/>
          </p:cNvSpPr>
          <p:nvPr>
            <p:ph idx="1"/>
          </p:nvPr>
        </p:nvSpPr>
        <p:spPr>
          <a:xfrm>
            <a:off x="1066800" y="2865120"/>
            <a:ext cx="10058400" cy="3169919"/>
          </a:xfrm>
        </p:spPr>
        <p:txBody>
          <a:bodyPr/>
          <a:lstStyle/>
          <a:p>
            <a:pPr algn="just"/>
            <a:r>
              <a:rPr lang="en-US" dirty="0" smtClean="0"/>
              <a:t>Introduction</a:t>
            </a:r>
          </a:p>
          <a:p>
            <a:pPr algn="just"/>
            <a:r>
              <a:rPr lang="en-US" dirty="0" smtClean="0"/>
              <a:t>Definition of Ethics</a:t>
            </a:r>
          </a:p>
          <a:p>
            <a:pPr algn="just"/>
            <a:r>
              <a:rPr lang="en-US" dirty="0" smtClean="0"/>
              <a:t>Definition of law</a:t>
            </a:r>
          </a:p>
          <a:p>
            <a:pPr algn="just"/>
            <a:r>
              <a:rPr lang="en-US" dirty="0" smtClean="0"/>
              <a:t>Definition of morality sense</a:t>
            </a:r>
          </a:p>
          <a:p>
            <a:pPr algn="just"/>
            <a:r>
              <a:rPr lang="en-US" dirty="0" smtClean="0"/>
              <a:t>The </a:t>
            </a:r>
            <a:r>
              <a:rPr lang="en-US" dirty="0"/>
              <a:t>D</a:t>
            </a:r>
            <a:r>
              <a:rPr lang="en-US" dirty="0" smtClean="0"/>
              <a:t>ifferences  between Ethics, Law and morality sense</a:t>
            </a:r>
          </a:p>
          <a:p>
            <a:pPr algn="just"/>
            <a:r>
              <a:rPr lang="en-US" dirty="0" smtClean="0"/>
              <a:t>Conclusion</a:t>
            </a:r>
          </a:p>
          <a:p>
            <a:pPr algn="just"/>
            <a:r>
              <a:rPr lang="en-US" dirty="0" smtClean="0"/>
              <a:t>Reference</a:t>
            </a:r>
          </a:p>
          <a:p>
            <a:pPr marL="0" indent="0" algn="just">
              <a:buNone/>
            </a:pPr>
            <a:endParaRPr lang="en-US" dirty="0"/>
          </a:p>
        </p:txBody>
      </p:sp>
      <p:sp>
        <p:nvSpPr>
          <p:cNvPr id="4" name="Date Placeholder 3"/>
          <p:cNvSpPr>
            <a:spLocks noGrp="1"/>
          </p:cNvSpPr>
          <p:nvPr>
            <p:ph type="dt" sz="half" idx="10"/>
          </p:nvPr>
        </p:nvSpPr>
        <p:spPr/>
        <p:txBody>
          <a:bodyPr/>
          <a:lstStyle/>
          <a:p>
            <a:fld id="{2F77B2B1-4684-4E1E-887B-FC2896652CB9}" type="datetime1">
              <a:rPr lang="en-US" smtClean="0"/>
              <a:t>11/14/2021</a:t>
            </a:fld>
            <a:endParaRPr lang="en-US"/>
          </a:p>
        </p:txBody>
      </p:sp>
      <p:sp>
        <p:nvSpPr>
          <p:cNvPr id="5" name="Slide Number Placeholder 4"/>
          <p:cNvSpPr>
            <a:spLocks noGrp="1"/>
          </p:cNvSpPr>
          <p:nvPr>
            <p:ph type="sldNum" sz="quarter" idx="12"/>
          </p:nvPr>
        </p:nvSpPr>
        <p:spPr/>
        <p:txBody>
          <a:bodyPr/>
          <a:lstStyle/>
          <a:p>
            <a:fld id="{EF8EA8B7-A398-4387-966F-3F90C5E2A83B}" type="slidenum">
              <a:rPr lang="en-US" smtClean="0"/>
              <a:t>2</a:t>
            </a:fld>
            <a:endParaRPr lang="en-US"/>
          </a:p>
        </p:txBody>
      </p:sp>
    </p:spTree>
    <p:extLst>
      <p:ext uri="{BB962C8B-B14F-4D97-AF65-F5344CB8AC3E}">
        <p14:creationId xmlns:p14="http://schemas.microsoft.com/office/powerpoint/2010/main" val="124802316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r>
              <a:rPr lang="en-GB" dirty="0" smtClean="0"/>
              <a:t>:</a:t>
            </a:r>
            <a:endParaRPr lang="en-US" dirty="0"/>
          </a:p>
        </p:txBody>
      </p:sp>
      <p:sp>
        <p:nvSpPr>
          <p:cNvPr id="3" name="Content Placeholder 2"/>
          <p:cNvSpPr>
            <a:spLocks noGrp="1"/>
          </p:cNvSpPr>
          <p:nvPr>
            <p:ph idx="1"/>
          </p:nvPr>
        </p:nvSpPr>
        <p:spPr/>
        <p:txBody>
          <a:bodyPr/>
          <a:lstStyle/>
          <a:p>
            <a:pPr algn="just"/>
            <a:r>
              <a:rPr lang="en-GB" dirty="0" smtClean="0"/>
              <a:t>What is definition of </a:t>
            </a:r>
            <a:r>
              <a:rPr lang="en-GB" dirty="0" err="1" smtClean="0"/>
              <a:t>ethics,law</a:t>
            </a:r>
            <a:r>
              <a:rPr lang="en-GB" dirty="0" smtClean="0"/>
              <a:t> and morality sense.</a:t>
            </a:r>
            <a:endParaRPr lang="en-US" dirty="0"/>
          </a:p>
        </p:txBody>
      </p:sp>
      <p:sp>
        <p:nvSpPr>
          <p:cNvPr id="4" name="Date Placeholder 3"/>
          <p:cNvSpPr>
            <a:spLocks noGrp="1"/>
          </p:cNvSpPr>
          <p:nvPr>
            <p:ph type="dt" sz="half" idx="10"/>
          </p:nvPr>
        </p:nvSpPr>
        <p:spPr/>
        <p:txBody>
          <a:bodyPr/>
          <a:lstStyle/>
          <a:p>
            <a:fld id="{A4DB4F05-086F-4B76-BD08-0D01AC84D719}" type="datetime1">
              <a:rPr lang="en-US" smtClean="0"/>
              <a:t>11/14/2021</a:t>
            </a:fld>
            <a:endParaRPr lang="en-US"/>
          </a:p>
        </p:txBody>
      </p:sp>
      <p:sp>
        <p:nvSpPr>
          <p:cNvPr id="5" name="Slide Number Placeholder 4"/>
          <p:cNvSpPr>
            <a:spLocks noGrp="1"/>
          </p:cNvSpPr>
          <p:nvPr>
            <p:ph type="sldNum" sz="quarter" idx="12"/>
          </p:nvPr>
        </p:nvSpPr>
        <p:spPr/>
        <p:txBody>
          <a:bodyPr/>
          <a:lstStyle/>
          <a:p>
            <a:fld id="{EF8EA8B7-A398-4387-966F-3F90C5E2A83B}" type="slidenum">
              <a:rPr lang="en-US" smtClean="0"/>
              <a:t>3</a:t>
            </a:fld>
            <a:endParaRPr lang="en-US"/>
          </a:p>
        </p:txBody>
      </p:sp>
    </p:spTree>
    <p:extLst>
      <p:ext uri="{BB962C8B-B14F-4D97-AF65-F5344CB8AC3E}">
        <p14:creationId xmlns:p14="http://schemas.microsoft.com/office/powerpoint/2010/main" val="3182116422"/>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509244"/>
            <a:ext cx="10058400" cy="1024950"/>
          </a:xfrm>
        </p:spPr>
        <p:txBody>
          <a:bodyPr/>
          <a:lstStyle/>
          <a:p>
            <a:r>
              <a:rPr lang="en-US" dirty="0" smtClean="0"/>
              <a:t>Introduction</a:t>
            </a:r>
            <a:r>
              <a:rPr lang="ar-LY" dirty="0" smtClean="0"/>
              <a:t>:</a:t>
            </a:r>
            <a:endParaRPr lang="en-US" dirty="0"/>
          </a:p>
        </p:txBody>
      </p:sp>
      <p:sp>
        <p:nvSpPr>
          <p:cNvPr id="3" name="Content Placeholder 2"/>
          <p:cNvSpPr>
            <a:spLocks noGrp="1"/>
          </p:cNvSpPr>
          <p:nvPr>
            <p:ph idx="1"/>
          </p:nvPr>
        </p:nvSpPr>
        <p:spPr>
          <a:xfrm>
            <a:off x="1066800" y="2534194"/>
            <a:ext cx="10058400" cy="3500846"/>
          </a:xfrm>
        </p:spPr>
        <p:txBody>
          <a:bodyPr>
            <a:normAutofit/>
          </a:bodyPr>
          <a:lstStyle/>
          <a:p>
            <a:pPr marL="0" indent="0" algn="just">
              <a:buNone/>
            </a:pPr>
            <a:r>
              <a:rPr lang="en-US" sz="2800" dirty="0" smtClean="0"/>
              <a:t>Business ethics deals with the application of moral standards in the business environment. Morals are judgments and rules of good conduct in the society, while law is rule of conduct developed  by government or society.</a:t>
            </a:r>
            <a:endParaRPr lang="en-US" sz="2800" dirty="0"/>
          </a:p>
        </p:txBody>
      </p:sp>
      <p:sp>
        <p:nvSpPr>
          <p:cNvPr id="4" name="Date Placeholder 3"/>
          <p:cNvSpPr>
            <a:spLocks noGrp="1"/>
          </p:cNvSpPr>
          <p:nvPr>
            <p:ph type="dt" sz="half" idx="10"/>
          </p:nvPr>
        </p:nvSpPr>
        <p:spPr/>
        <p:txBody>
          <a:bodyPr/>
          <a:lstStyle/>
          <a:p>
            <a:fld id="{9EE83B4E-0790-49F4-833A-3316291766B9}" type="datetime1">
              <a:rPr lang="en-US" smtClean="0"/>
              <a:t>11/14/2021</a:t>
            </a:fld>
            <a:endParaRPr lang="en-US"/>
          </a:p>
        </p:txBody>
      </p:sp>
      <p:sp>
        <p:nvSpPr>
          <p:cNvPr id="5" name="Slide Number Placeholder 4"/>
          <p:cNvSpPr>
            <a:spLocks noGrp="1"/>
          </p:cNvSpPr>
          <p:nvPr>
            <p:ph type="sldNum" sz="quarter" idx="12"/>
          </p:nvPr>
        </p:nvSpPr>
        <p:spPr/>
        <p:txBody>
          <a:bodyPr/>
          <a:lstStyle/>
          <a:p>
            <a:fld id="{EF8EA8B7-A398-4387-966F-3F90C5E2A83B}" type="slidenum">
              <a:rPr lang="en-US" smtClean="0"/>
              <a:t>4</a:t>
            </a:fld>
            <a:endParaRPr lang="en-US"/>
          </a:p>
        </p:txBody>
      </p:sp>
    </p:spTree>
    <p:extLst>
      <p:ext uri="{BB962C8B-B14F-4D97-AF65-F5344CB8AC3E}">
        <p14:creationId xmlns:p14="http://schemas.microsoft.com/office/powerpoint/2010/main" val="271252009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Ethics</a:t>
            </a:r>
            <a:r>
              <a:rPr lang="ar-LY" dirty="0" smtClean="0"/>
              <a:t>:</a:t>
            </a:r>
            <a:endParaRPr lang="en-US" dirty="0"/>
          </a:p>
        </p:txBody>
      </p:sp>
      <p:sp>
        <p:nvSpPr>
          <p:cNvPr id="3" name="Content Placeholder 2"/>
          <p:cNvSpPr>
            <a:spLocks noGrp="1"/>
          </p:cNvSpPr>
          <p:nvPr>
            <p:ph sz="half" idx="1"/>
          </p:nvPr>
        </p:nvSpPr>
        <p:spPr>
          <a:xfrm>
            <a:off x="1066800" y="2103120"/>
            <a:ext cx="4754880" cy="3393008"/>
          </a:xfrm>
        </p:spPr>
        <p:txBody>
          <a:bodyPr/>
          <a:lstStyle/>
          <a:p>
            <a:pPr algn="just"/>
            <a:r>
              <a:rPr lang="en-US" dirty="0"/>
              <a:t>Ethics is based on well-founded standards of right and wrong that prescribe what humans ought to do, usually in terms of rights, obligations, benefits to society, fairness, or specific virtues</a:t>
            </a:r>
            <a:r>
              <a:rPr lang="en-US" dirty="0" smtClean="0"/>
              <a:t>.</a:t>
            </a:r>
          </a:p>
          <a:p>
            <a:pPr algn="just"/>
            <a:r>
              <a:rPr lang="en-US" dirty="0" smtClean="0"/>
              <a:t>Ethics also called moral philosophy.</a:t>
            </a: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70638" y="2257081"/>
            <a:ext cx="4754562" cy="3440801"/>
          </a:xfrm>
        </p:spPr>
      </p:pic>
      <p:sp>
        <p:nvSpPr>
          <p:cNvPr id="5" name="Date Placeholder 4"/>
          <p:cNvSpPr>
            <a:spLocks noGrp="1"/>
          </p:cNvSpPr>
          <p:nvPr>
            <p:ph type="dt" sz="half" idx="10"/>
          </p:nvPr>
        </p:nvSpPr>
        <p:spPr/>
        <p:txBody>
          <a:bodyPr/>
          <a:lstStyle/>
          <a:p>
            <a:fld id="{6E40644B-BB61-4D28-BC0D-11D54A2FEB71}" type="datetime1">
              <a:rPr lang="en-US" smtClean="0"/>
              <a:t>11/14/2021</a:t>
            </a:fld>
            <a:endParaRPr lang="en-US"/>
          </a:p>
        </p:txBody>
      </p:sp>
      <p:sp>
        <p:nvSpPr>
          <p:cNvPr id="6" name="Slide Number Placeholder 5"/>
          <p:cNvSpPr>
            <a:spLocks noGrp="1"/>
          </p:cNvSpPr>
          <p:nvPr>
            <p:ph type="sldNum" sz="quarter" idx="12"/>
          </p:nvPr>
        </p:nvSpPr>
        <p:spPr/>
        <p:txBody>
          <a:bodyPr/>
          <a:lstStyle/>
          <a:p>
            <a:fld id="{EF8EA8B7-A398-4387-966F-3F90C5E2A83B}" type="slidenum">
              <a:rPr lang="en-US" smtClean="0"/>
              <a:t>5</a:t>
            </a:fld>
            <a:endParaRPr lang="en-US"/>
          </a:p>
        </p:txBody>
      </p:sp>
    </p:spTree>
    <p:extLst>
      <p:ext uri="{BB962C8B-B14F-4D97-AF65-F5344CB8AC3E}">
        <p14:creationId xmlns:p14="http://schemas.microsoft.com/office/powerpoint/2010/main" val="160614193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Law</a:t>
            </a:r>
            <a:endParaRPr lang="en-US" dirty="0"/>
          </a:p>
        </p:txBody>
      </p:sp>
      <p:sp>
        <p:nvSpPr>
          <p:cNvPr id="3" name="Content Placeholder 2"/>
          <p:cNvSpPr>
            <a:spLocks noGrp="1"/>
          </p:cNvSpPr>
          <p:nvPr>
            <p:ph idx="1"/>
          </p:nvPr>
        </p:nvSpPr>
        <p:spPr>
          <a:xfrm>
            <a:off x="1066800" y="2103120"/>
            <a:ext cx="5012987" cy="3931920"/>
          </a:xfrm>
        </p:spPr>
        <p:txBody>
          <a:bodyPr/>
          <a:lstStyle/>
          <a:p>
            <a:pPr algn="just"/>
            <a:r>
              <a:rPr lang="en-US" b="1" dirty="0"/>
              <a:t>The law</a:t>
            </a:r>
            <a:r>
              <a:rPr lang="en-US" dirty="0"/>
              <a:t> is a system of rules that a society or government develops in order to deal with crime, business agreements, and social relationships. You can also use the </a:t>
            </a:r>
            <a:r>
              <a:rPr lang="en-US" b="1" dirty="0"/>
              <a:t>law</a:t>
            </a:r>
            <a:r>
              <a:rPr lang="en-US" dirty="0"/>
              <a:t> to refer to the people who work in this system.</a:t>
            </a:r>
          </a:p>
        </p:txBody>
      </p:sp>
      <p:sp>
        <p:nvSpPr>
          <p:cNvPr id="4" name="Date Placeholder 3"/>
          <p:cNvSpPr>
            <a:spLocks noGrp="1"/>
          </p:cNvSpPr>
          <p:nvPr>
            <p:ph type="dt" sz="half" idx="10"/>
          </p:nvPr>
        </p:nvSpPr>
        <p:spPr/>
        <p:txBody>
          <a:bodyPr/>
          <a:lstStyle/>
          <a:p>
            <a:fld id="{C08254D6-EC46-44A5-9F4C-88EEAAFD5D1D}" type="datetime1">
              <a:rPr lang="en-US" smtClean="0"/>
              <a:t>11/14/2021</a:t>
            </a:fld>
            <a:endParaRPr lang="en-US"/>
          </a:p>
        </p:txBody>
      </p:sp>
      <p:sp>
        <p:nvSpPr>
          <p:cNvPr id="5" name="Slide Number Placeholder 4"/>
          <p:cNvSpPr>
            <a:spLocks noGrp="1"/>
          </p:cNvSpPr>
          <p:nvPr>
            <p:ph type="sldNum" sz="quarter" idx="12"/>
          </p:nvPr>
        </p:nvSpPr>
        <p:spPr/>
        <p:txBody>
          <a:bodyPr/>
          <a:lstStyle/>
          <a:p>
            <a:fld id="{EF8EA8B7-A398-4387-966F-3F90C5E2A83B}" type="slidenum">
              <a:rPr lang="en-US" smtClean="0"/>
              <a:t>6</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27730" y="1857983"/>
            <a:ext cx="4897470" cy="4082484"/>
          </a:xfrm>
          <a:prstGeom prst="rect">
            <a:avLst/>
          </a:prstGeom>
        </p:spPr>
      </p:pic>
    </p:spTree>
    <p:extLst>
      <p:ext uri="{BB962C8B-B14F-4D97-AF65-F5344CB8AC3E}">
        <p14:creationId xmlns:p14="http://schemas.microsoft.com/office/powerpoint/2010/main" val="173867924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Morality </a:t>
            </a:r>
            <a:r>
              <a:rPr lang="en-US" dirty="0"/>
              <a:t>S</a:t>
            </a:r>
            <a:r>
              <a:rPr lang="en-US" dirty="0" smtClean="0"/>
              <a:t>ense</a:t>
            </a:r>
            <a:r>
              <a:rPr lang="en-GB" dirty="0" smtClean="0"/>
              <a:t>:</a:t>
            </a:r>
            <a:endParaRPr lang="en-US" dirty="0"/>
          </a:p>
        </p:txBody>
      </p:sp>
      <p:sp>
        <p:nvSpPr>
          <p:cNvPr id="3" name="Content Placeholder 2"/>
          <p:cNvSpPr>
            <a:spLocks noGrp="1"/>
          </p:cNvSpPr>
          <p:nvPr>
            <p:ph sz="half" idx="1"/>
          </p:nvPr>
        </p:nvSpPr>
        <p:spPr/>
        <p:txBody>
          <a:bodyPr/>
          <a:lstStyle/>
          <a:p>
            <a:pPr algn="just"/>
            <a:r>
              <a:rPr lang="en-US" dirty="0"/>
              <a:t>concern with the distinction between good and evil or right and wrong; right or good </a:t>
            </a:r>
            <a:r>
              <a:rPr lang="en-US" dirty="0" smtClean="0"/>
              <a:t>conduct.</a:t>
            </a:r>
          </a:p>
          <a:p>
            <a:pPr algn="just"/>
            <a:r>
              <a:rPr lang="en-GB" dirty="0" smtClean="0"/>
              <a:t>For example</a:t>
            </a:r>
            <a:r>
              <a:rPr lang="ar-LY" dirty="0" smtClean="0"/>
              <a:t>:</a:t>
            </a:r>
            <a:r>
              <a:rPr lang="en-US" dirty="0"/>
              <a:t>Your sense of </a:t>
            </a:r>
            <a:r>
              <a:rPr lang="en-US" i="1" dirty="0"/>
              <a:t>morality</a:t>
            </a:r>
            <a:r>
              <a:rPr lang="en-US" dirty="0"/>
              <a:t> prevents you from cheating on your school exams, on your taxes, or on your spouse.</a:t>
            </a: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414419" y="2103120"/>
            <a:ext cx="3636202" cy="3188727"/>
          </a:xfrm>
        </p:spPr>
      </p:pic>
      <p:sp>
        <p:nvSpPr>
          <p:cNvPr id="5" name="Date Placeholder 4"/>
          <p:cNvSpPr>
            <a:spLocks noGrp="1"/>
          </p:cNvSpPr>
          <p:nvPr>
            <p:ph type="dt" sz="half" idx="10"/>
          </p:nvPr>
        </p:nvSpPr>
        <p:spPr/>
        <p:txBody>
          <a:bodyPr/>
          <a:lstStyle/>
          <a:p>
            <a:fld id="{6E40644B-BB61-4D28-BC0D-11D54A2FEB71}" type="datetime1">
              <a:rPr lang="en-US" smtClean="0"/>
              <a:t>11/14/2021</a:t>
            </a:fld>
            <a:endParaRPr lang="en-US"/>
          </a:p>
        </p:txBody>
      </p:sp>
      <p:sp>
        <p:nvSpPr>
          <p:cNvPr id="6" name="Slide Number Placeholder 5"/>
          <p:cNvSpPr>
            <a:spLocks noGrp="1"/>
          </p:cNvSpPr>
          <p:nvPr>
            <p:ph type="sldNum" sz="quarter" idx="12"/>
          </p:nvPr>
        </p:nvSpPr>
        <p:spPr/>
        <p:txBody>
          <a:bodyPr/>
          <a:lstStyle/>
          <a:p>
            <a:fld id="{EF8EA8B7-A398-4387-966F-3F90C5E2A83B}" type="slidenum">
              <a:rPr lang="en-US" smtClean="0"/>
              <a:t>7</a:t>
            </a:fld>
            <a:endParaRPr lang="en-US"/>
          </a:p>
        </p:txBody>
      </p:sp>
    </p:spTree>
    <p:extLst>
      <p:ext uri="{BB962C8B-B14F-4D97-AF65-F5344CB8AC3E}">
        <p14:creationId xmlns:p14="http://schemas.microsoft.com/office/powerpoint/2010/main" val="263597034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58757"/>
            <a:ext cx="10058400" cy="1809345"/>
          </a:xfrm>
        </p:spPr>
        <p:txBody>
          <a:bodyPr>
            <a:noAutofit/>
          </a:bodyPr>
          <a:lstStyle/>
          <a:p>
            <a:r>
              <a:rPr lang="en-US" sz="3600" dirty="0"/>
              <a:t>The </a:t>
            </a:r>
            <a:r>
              <a:rPr lang="en-US" sz="3600" dirty="0" smtClean="0"/>
              <a:t>Differences </a:t>
            </a:r>
            <a:r>
              <a:rPr lang="en-US" sz="3600" dirty="0"/>
              <a:t>B</a:t>
            </a:r>
            <a:r>
              <a:rPr lang="en-US" sz="3600" dirty="0" smtClean="0"/>
              <a:t>etween </a:t>
            </a:r>
            <a:r>
              <a:rPr lang="en-US" sz="3600" dirty="0" err="1"/>
              <a:t>Ethics,Law</a:t>
            </a:r>
            <a:r>
              <a:rPr lang="en-US" sz="3600" dirty="0"/>
              <a:t> and </a:t>
            </a:r>
            <a:r>
              <a:rPr lang="en-US" sz="3600" dirty="0" smtClean="0"/>
              <a:t>Morality sense</a:t>
            </a:r>
            <a:r>
              <a:rPr lang="ar-LY" sz="3600" dirty="0" smtClean="0"/>
              <a:t>:</a:t>
            </a:r>
            <a:r>
              <a:rPr lang="en-US" sz="3600" dirty="0"/>
              <a:t/>
            </a:r>
            <a:br>
              <a:rPr lang="en-US" sz="3600" dirty="0"/>
            </a:br>
            <a:endParaRPr lang="en-US" sz="3600" dirty="0"/>
          </a:p>
        </p:txBody>
      </p:sp>
      <p:sp>
        <p:nvSpPr>
          <p:cNvPr id="3" name="Content Placeholder 2"/>
          <p:cNvSpPr>
            <a:spLocks noGrp="1"/>
          </p:cNvSpPr>
          <p:nvPr>
            <p:ph idx="1"/>
          </p:nvPr>
        </p:nvSpPr>
        <p:spPr>
          <a:xfrm>
            <a:off x="1066800" y="2859932"/>
            <a:ext cx="10058400" cy="3175108"/>
          </a:xfrm>
        </p:spPr>
        <p:txBody>
          <a:bodyPr numCol="1"/>
          <a:lstStyle/>
          <a:p>
            <a:pPr algn="just"/>
            <a:r>
              <a:rPr lang="en-US" b="1" dirty="0"/>
              <a:t>Ethics</a:t>
            </a:r>
            <a:r>
              <a:rPr lang="en-US" dirty="0"/>
              <a:t> is the moral principles that govern a person's behavior or the conducting of an activity. </a:t>
            </a:r>
            <a:r>
              <a:rPr lang="en-US" b="1" dirty="0"/>
              <a:t>Morals</a:t>
            </a:r>
            <a:r>
              <a:rPr lang="en-US" dirty="0"/>
              <a:t> are concerned with the principles of right and wrong behavior and the goodness or badness of human character. </a:t>
            </a:r>
            <a:r>
              <a:rPr lang="en-US" b="1" dirty="0"/>
              <a:t>Law</a:t>
            </a:r>
            <a:r>
              <a:rPr lang="en-US" dirty="0"/>
              <a:t> is the system of rules that a particular country or community recognizes as regulating the actions of its members and may enforce by the imposition of </a:t>
            </a:r>
            <a:r>
              <a:rPr lang="en-US" dirty="0" smtClean="0"/>
              <a:t>penalties.</a:t>
            </a:r>
            <a:endParaRPr lang="en-US" dirty="0"/>
          </a:p>
        </p:txBody>
      </p:sp>
      <p:sp>
        <p:nvSpPr>
          <p:cNvPr id="4" name="Date Placeholder 3"/>
          <p:cNvSpPr>
            <a:spLocks noGrp="1"/>
          </p:cNvSpPr>
          <p:nvPr>
            <p:ph type="dt" sz="half" idx="10"/>
          </p:nvPr>
        </p:nvSpPr>
        <p:spPr/>
        <p:txBody>
          <a:bodyPr/>
          <a:lstStyle/>
          <a:p>
            <a:fld id="{A4DB4F05-086F-4B76-BD08-0D01AC84D719}" type="datetime1">
              <a:rPr lang="en-US" smtClean="0"/>
              <a:t>11/14/2021</a:t>
            </a:fld>
            <a:endParaRPr lang="en-US"/>
          </a:p>
        </p:txBody>
      </p:sp>
      <p:sp>
        <p:nvSpPr>
          <p:cNvPr id="5" name="Slide Number Placeholder 4"/>
          <p:cNvSpPr>
            <a:spLocks noGrp="1"/>
          </p:cNvSpPr>
          <p:nvPr>
            <p:ph type="sldNum" sz="quarter" idx="12"/>
          </p:nvPr>
        </p:nvSpPr>
        <p:spPr/>
        <p:txBody>
          <a:bodyPr/>
          <a:lstStyle/>
          <a:p>
            <a:fld id="{EF8EA8B7-A398-4387-966F-3F90C5E2A83B}" type="slidenum">
              <a:rPr lang="en-US" smtClean="0"/>
              <a:t>8</a:t>
            </a:fld>
            <a:endParaRPr lang="en-US"/>
          </a:p>
        </p:txBody>
      </p:sp>
    </p:spTree>
    <p:extLst>
      <p:ext uri="{BB962C8B-B14F-4D97-AF65-F5344CB8AC3E}">
        <p14:creationId xmlns:p14="http://schemas.microsoft.com/office/powerpoint/2010/main" val="121596757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060314"/>
            <a:ext cx="10058400" cy="953879"/>
          </a:xfrm>
        </p:spPr>
        <p:txBody>
          <a:bodyPr/>
          <a:lstStyle/>
          <a:p>
            <a:r>
              <a:rPr lang="en-US" dirty="0" smtClean="0"/>
              <a:t>Conclusion</a:t>
            </a:r>
            <a:r>
              <a:rPr lang="ar-LY" dirty="0" smtClean="0"/>
              <a:t>:</a:t>
            </a:r>
            <a:endParaRPr lang="en-US" dirty="0"/>
          </a:p>
        </p:txBody>
      </p:sp>
      <p:sp>
        <p:nvSpPr>
          <p:cNvPr id="3" name="Content Placeholder 2"/>
          <p:cNvSpPr>
            <a:spLocks noGrp="1"/>
          </p:cNvSpPr>
          <p:nvPr>
            <p:ph idx="1"/>
          </p:nvPr>
        </p:nvSpPr>
        <p:spPr>
          <a:xfrm>
            <a:off x="1066800" y="2480552"/>
            <a:ext cx="10058400" cy="3554487"/>
          </a:xfrm>
        </p:spPr>
        <p:txBody>
          <a:bodyPr/>
          <a:lstStyle/>
          <a:p>
            <a:pPr algn="just"/>
            <a:r>
              <a:rPr lang="en-US" sz="3200" dirty="0"/>
              <a:t>Morality governs private, personal interactions. Ethics governs professional interactions. Law governs society as a whole, often dealing with interactions between total strangers</a:t>
            </a:r>
            <a:r>
              <a:rPr lang="en-US" dirty="0"/>
              <a:t>.</a:t>
            </a:r>
          </a:p>
        </p:txBody>
      </p:sp>
      <p:sp>
        <p:nvSpPr>
          <p:cNvPr id="4" name="Date Placeholder 3"/>
          <p:cNvSpPr>
            <a:spLocks noGrp="1"/>
          </p:cNvSpPr>
          <p:nvPr>
            <p:ph type="dt" sz="half" idx="10"/>
          </p:nvPr>
        </p:nvSpPr>
        <p:spPr/>
        <p:txBody>
          <a:bodyPr/>
          <a:lstStyle/>
          <a:p>
            <a:fld id="{A4DB4F05-086F-4B76-BD08-0D01AC84D719}" type="datetime1">
              <a:rPr lang="en-US" smtClean="0"/>
              <a:t>11/14/2021</a:t>
            </a:fld>
            <a:endParaRPr lang="en-US"/>
          </a:p>
        </p:txBody>
      </p:sp>
      <p:sp>
        <p:nvSpPr>
          <p:cNvPr id="5" name="Slide Number Placeholder 4"/>
          <p:cNvSpPr>
            <a:spLocks noGrp="1"/>
          </p:cNvSpPr>
          <p:nvPr>
            <p:ph type="sldNum" sz="quarter" idx="12"/>
          </p:nvPr>
        </p:nvSpPr>
        <p:spPr/>
        <p:txBody>
          <a:bodyPr/>
          <a:lstStyle/>
          <a:p>
            <a:fld id="{EF8EA8B7-A398-4387-966F-3F90C5E2A83B}" type="slidenum">
              <a:rPr lang="en-US" smtClean="0"/>
              <a:t>9</a:t>
            </a:fld>
            <a:endParaRPr lang="en-US"/>
          </a:p>
        </p:txBody>
      </p:sp>
    </p:spTree>
    <p:extLst>
      <p:ext uri="{BB962C8B-B14F-4D97-AF65-F5344CB8AC3E}">
        <p14:creationId xmlns:p14="http://schemas.microsoft.com/office/powerpoint/2010/main" val="329240772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373545"/>
      </a:dk2>
      <a:lt2>
        <a:srgbClr val="BCD0E0"/>
      </a:lt2>
      <a:accent1>
        <a:srgbClr val="3494BA"/>
      </a:accent1>
      <a:accent2>
        <a:srgbClr val="58B6C0"/>
      </a:accent2>
      <a:accent3>
        <a:srgbClr val="75BDA7"/>
      </a:accent3>
      <a:accent4>
        <a:srgbClr val="7A8C8E"/>
      </a:accent4>
      <a:accent5>
        <a:srgbClr val="84ACB6"/>
      </a:accent5>
      <a:accent6>
        <a:srgbClr val="6793CD"/>
      </a:accent6>
      <a:hlink>
        <a:srgbClr val="6B9F25"/>
      </a:hlink>
      <a:folHlink>
        <a:srgbClr val="9F6715"/>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913DB040-6816-4415-960D-8178C785755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Savon</Template>
  <TotalTime>1001</TotalTime>
  <Words>321</Words>
  <Application>Microsoft Office PowerPoint</Application>
  <PresentationFormat>Widescreen</PresentationFormat>
  <Paragraphs>53</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Century Gothic</vt:lpstr>
      <vt:lpstr>Tahoma</vt:lpstr>
      <vt:lpstr>Savon</vt:lpstr>
      <vt:lpstr>Libyan international medical university  faculty of business administration  </vt:lpstr>
      <vt:lpstr> content:</vt:lpstr>
      <vt:lpstr>Objective:</vt:lpstr>
      <vt:lpstr>Introduction:</vt:lpstr>
      <vt:lpstr>Definition of Ethics:</vt:lpstr>
      <vt:lpstr>Definition of Law</vt:lpstr>
      <vt:lpstr>Definition of Morality Sense:</vt:lpstr>
      <vt:lpstr>The Differences Between Ethics,Law and Morality sense: </vt:lpstr>
      <vt:lpstr>Conclusion:</vt:lpstr>
      <vt:lpstr>Reference: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rsalmboo rsalmboo</dc:creator>
  <cp:lastModifiedBy>Maher Fattouh</cp:lastModifiedBy>
  <cp:revision>36</cp:revision>
  <dcterms:created xsi:type="dcterms:W3CDTF">2021-10-17T19:18:43Z</dcterms:created>
  <dcterms:modified xsi:type="dcterms:W3CDTF">2021-11-14T07:33:04Z</dcterms:modified>
</cp:coreProperties>
</file>