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0C317-F6AD-4CC0-90A0-946CCBB34D12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7E29E-DDC8-45A8-8C34-6C7642E52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4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1493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149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5580D61-8B82-42C3-9A37-58134866DD67}" type="slidenum">
              <a:rPr lang="zh-CN" altLang="en-US" sz="1500"/>
              <a:t>1</a:t>
            </a:fld>
            <a:endParaRPr lang="en-US" altLang="zh-CN" sz="15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73088" y="889000"/>
            <a:ext cx="8078787" cy="4545013"/>
          </a:xfrm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519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9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5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5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02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32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0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6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49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9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2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1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9BAB4-8FB4-43A6-AFE1-63D71BB5646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0CC63-8C00-4600-B97B-B7B9F5B1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0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t.co/os50mXLlp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hia.org&#160;" TargetMode="External"/><Relationship Id="rId5" Type="http://schemas.openxmlformats.org/officeDocument/2006/relationships/hyperlink" Target="https://ghr.nlm.nih.gov/condition/methemoglobinemia-beta-globin-type#definition&#160;&#8230;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41"/>
          <p:cNvSpPr txBox="1">
            <a:spLocks noChangeArrowheads="1"/>
          </p:cNvSpPr>
          <p:nvPr/>
        </p:nvSpPr>
        <p:spPr bwMode="auto">
          <a:xfrm>
            <a:off x="1144223" y="101012"/>
            <a:ext cx="10001250" cy="1212347"/>
          </a:xfrm>
          <a:prstGeom prst="snip2DiagRect">
            <a:avLst/>
          </a:prstGeom>
          <a:solidFill>
            <a:srgbClr val="E64B3C"/>
          </a:solidFill>
          <a:ln w="25400">
            <a:noFill/>
            <a:miter lim="800000"/>
          </a:ln>
        </p:spPr>
        <p:txBody>
          <a:bodyPr lIns="12744" tIns="6372" rIns="12744" bIns="6372" anchor="ctr"/>
          <a:lstStyle>
            <a:defPPr>
              <a:defRPr kern="1200" smtId="4294967295"/>
            </a:defPPr>
            <a:lvl1pPr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US" altLang="zh-CN" sz="875" b="1" i="1" u="sng">
              <a:solidFill>
                <a:schemeClr val="bg1"/>
              </a:solidFill>
              <a:latin typeface="Arial"/>
              <a:ea typeface="SimSun" pitchFamily="2" charset="-122"/>
            </a:endParaRPr>
          </a:p>
        </p:txBody>
      </p:sp>
      <p:sp>
        <p:nvSpPr>
          <p:cNvPr id="70" name="Text Placeholder 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425621FB-070F-446E-BA36-4A66EBF8DEF2}"/>
              </a:ext>
            </a:extLst>
          </p:cNvPr>
          <p:cNvSpPr txBox="1"/>
          <p:nvPr/>
        </p:nvSpPr>
        <p:spPr>
          <a:xfrm>
            <a:off x="2272963" y="167273"/>
            <a:ext cx="7620000" cy="6119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 smtId="4294967295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83599">
              <a:spcBef>
                <a:spcPct val="20000"/>
              </a:spcBef>
              <a:defRPr/>
            </a:pPr>
            <a:r>
              <a:rPr lang="en-US" sz="2063" b="1" dirty="0">
                <a:solidFill>
                  <a:schemeClr val="bg1"/>
                </a:solidFill>
                <a:latin typeface="Quattrocento" panose="02020802030000000404" pitchFamily="18" charset="0"/>
              </a:rPr>
              <a:t>My Baby Looks Blue! Is This Sign Of Serious Health Issues? </a:t>
            </a:r>
            <a:endParaRPr lang="en-US" sz="2063" b="1" dirty="0">
              <a:solidFill>
                <a:schemeClr val="bg1"/>
              </a:solidFill>
              <a:latin typeface="Quattrocento" panose="02020802030000000404" pitchFamily="18" charset="0"/>
            </a:endParaRPr>
          </a:p>
        </p:txBody>
      </p:sp>
      <p:sp>
        <p:nvSpPr>
          <p:cNvPr id="71" name="Text Placeholder 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A3E55C8-5130-4258-80B1-064CE3FDB621}"/>
              </a:ext>
            </a:extLst>
          </p:cNvPr>
          <p:cNvSpPr txBox="1"/>
          <p:nvPr/>
        </p:nvSpPr>
        <p:spPr>
          <a:xfrm>
            <a:off x="1985438" y="494603"/>
            <a:ext cx="7927746" cy="719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kern="1200" smtId="4294967295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75" dirty="0">
                <a:solidFill>
                  <a:schemeClr val="bg1"/>
                </a:solidFill>
                <a:latin typeface="Quattrocento" panose="02020802030000000404" pitchFamily="18" charset="0"/>
                <a:cs typeface="Arial" panose="020B0604020202020204" pitchFamily="34" charset="0"/>
              </a:rPr>
              <a:t>Retaj Ramadan Alfaitory 2</a:t>
            </a:r>
            <a:r>
              <a:rPr lang="en-US" sz="1375" baseline="30000" dirty="0">
                <a:solidFill>
                  <a:schemeClr val="bg1"/>
                </a:solidFill>
                <a:latin typeface="Quattrocento" panose="02020802030000000404" pitchFamily="18" charset="0"/>
                <a:cs typeface="Arial" panose="020B0604020202020204" pitchFamily="34" charset="0"/>
              </a:rPr>
              <a:t>nd</a:t>
            </a:r>
            <a:r>
              <a:rPr lang="en-US" sz="1375" dirty="0">
                <a:solidFill>
                  <a:schemeClr val="bg1"/>
                </a:solidFill>
                <a:latin typeface="Quattrocento" panose="02020802030000000404" pitchFamily="18" charset="0"/>
                <a:cs typeface="Arial" panose="020B0604020202020204" pitchFamily="34" charset="0"/>
              </a:rPr>
              <a:t> Year Medical Student</a:t>
            </a:r>
          </a:p>
          <a:p>
            <a:pPr algn="ctr">
              <a:defRPr/>
            </a:pPr>
            <a:r>
              <a:rPr lang="en-US" sz="1375" dirty="0">
                <a:solidFill>
                  <a:schemeClr val="bg1"/>
                </a:solidFill>
                <a:latin typeface="Quattrocento" panose="02020802030000000404" pitchFamily="18" charset="0"/>
                <a:cs typeface="Arial" panose="020B0604020202020204" pitchFamily="34" charset="0"/>
              </a:rPr>
              <a:t>Faculty Of Basic Medical Science </a:t>
            </a:r>
          </a:p>
          <a:p>
            <a:pPr algn="ctr">
              <a:defRPr/>
            </a:pPr>
            <a:r>
              <a:rPr lang="en-US" sz="1375" dirty="0">
                <a:solidFill>
                  <a:schemeClr val="bg1"/>
                </a:solidFill>
                <a:latin typeface="Quattrocento" panose="02020802030000000404" pitchFamily="18" charset="0"/>
                <a:cs typeface="Arial" panose="020B0604020202020204" pitchFamily="34" charset="0"/>
              </a:rPr>
              <a:t>Libyan International Medical University</a:t>
            </a:r>
            <a:endParaRPr lang="en-US" sz="1375" dirty="0">
              <a:solidFill>
                <a:schemeClr val="bg1"/>
              </a:solidFill>
              <a:latin typeface="Quattrocento" panose="02020802030000000404" pitchFamily="18" charset="0"/>
              <a:cs typeface="Arial" panose="020B0604020202020204" pitchFamily="34" charset="0"/>
            </a:endParaRPr>
          </a:p>
        </p:txBody>
      </p:sp>
      <p:sp>
        <p:nvSpPr>
          <p:cNvPr id="73" name="TextBox 19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5A32123-7974-4A0F-B8DF-6C82FB22F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222" y="1793875"/>
            <a:ext cx="2257482" cy="10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5" tIns="9523" rIns="19045" bIns="9523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500">
                <a:latin typeface="Quattrocento Sans" panose="020B0502050000020003" pitchFamily="34" charset="0"/>
                <a:cs typeface="Arial" panose="020B0604020202020204" pitchFamily="34" charset="0"/>
              </a:rPr>
              <a:t>Add your information, graphs and images to this section.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F831EE1-8866-4A3E-8CAB-8624A11FF145}"/>
              </a:ext>
            </a:extLst>
          </p:cNvPr>
          <p:cNvSpPr/>
          <p:nvPr/>
        </p:nvSpPr>
        <p:spPr>
          <a:xfrm>
            <a:off x="3860882" y="4858227"/>
            <a:ext cx="4620603" cy="1913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ctr"/>
            <a:endParaRPr lang="en-US" sz="2000">
              <a:latin typeface="+mj-lt"/>
            </a:endParaRPr>
          </a:p>
        </p:txBody>
      </p:sp>
      <p:sp>
        <p:nvSpPr>
          <p:cNvPr id="80" name="TextBox 19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45A199C6-0BDE-461E-8044-A335463A4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0962" y="1793875"/>
            <a:ext cx="2257482" cy="10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5" tIns="9523" rIns="19045" bIns="9523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500">
                <a:latin typeface="Quattrocento Sans" panose="020B0502050000020003" pitchFamily="34" charset="0"/>
                <a:cs typeface="Arial" panose="020B0604020202020204" pitchFamily="34" charset="0"/>
              </a:rPr>
              <a:t>Add your information, graphs and images to this section.</a:t>
            </a:r>
          </a:p>
        </p:txBody>
      </p:sp>
      <p:sp>
        <p:nvSpPr>
          <p:cNvPr id="81" name="Rectangle 1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68B6862-5CC5-4906-AC03-EA9661AD1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5583" y="4611100"/>
            <a:ext cx="4618463" cy="417736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57150" tIns="15240" rIns="57150" bIns="14284" anchor="ctr" anchorCtr="0"/>
          <a:lstStyle>
            <a:defPPr>
              <a:defRPr kern="1200" smtId="4294967295"/>
            </a:defPPr>
          </a:lstStyle>
          <a:p>
            <a:pPr algn="ctr" defTabSz="979755">
              <a:defRPr/>
            </a:pPr>
            <a:r>
              <a:rPr lang="en-US" sz="1875" dirty="0">
                <a:solidFill>
                  <a:schemeClr val="bg1"/>
                </a:solidFill>
                <a:latin typeface="Quattrocento" panose="020B0604020202020204" charset="0"/>
                <a:cs typeface="Courier New" panose="02070309020205020404" pitchFamily="49" charset="0"/>
              </a:rPr>
              <a:t>Pathogenesis of methemoglobinemia</a:t>
            </a:r>
            <a:endParaRPr lang="en-US" sz="1875" b="1" dirty="0">
              <a:solidFill>
                <a:schemeClr val="bg1"/>
              </a:solidFill>
              <a:latin typeface="Quattrocento" panose="020B0604020202020204" charset="0"/>
              <a:cs typeface="Courier New" panose="02070309020205020404" pitchFamily="49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026A6A3-D6D2-4951-8B04-EF51015D25DB}"/>
              </a:ext>
            </a:extLst>
          </p:cNvPr>
          <p:cNvSpPr/>
          <p:nvPr/>
        </p:nvSpPr>
        <p:spPr>
          <a:xfrm>
            <a:off x="1019841" y="5219415"/>
            <a:ext cx="2750988" cy="1529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83" name="TextBox 19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6D6CE1D-7E3F-42CA-A7BD-5FA191CFE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7702" y="1793875"/>
            <a:ext cx="2257482" cy="10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5" tIns="9523" rIns="19045" bIns="9523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500">
                <a:latin typeface="Quattrocento Sans" panose="020B0502050000020003" pitchFamily="34" charset="0"/>
                <a:cs typeface="Arial" panose="020B0604020202020204" pitchFamily="34" charset="0"/>
              </a:rPr>
              <a:t>Add your information, graphs and images to this section.</a:t>
            </a:r>
          </a:p>
        </p:txBody>
      </p:sp>
      <p:sp>
        <p:nvSpPr>
          <p:cNvPr id="84" name="Rectangle 1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D96BB99-3F6E-4E73-BA6B-A122D83B1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683" y="4788057"/>
            <a:ext cx="2741090" cy="334365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57150" tIns="15240" rIns="57150" bIns="14284" anchor="ctr" anchorCtr="0"/>
          <a:lstStyle>
            <a:defPPr>
              <a:defRPr kern="1200" smtId="4294967295"/>
            </a:defPPr>
          </a:lstStyle>
          <a:p>
            <a:pPr algn="ctr" defTabSz="979755">
              <a:defRPr/>
            </a:pPr>
            <a:r>
              <a:rPr lang="en-US" sz="1875" b="1" dirty="0">
                <a:solidFill>
                  <a:schemeClr val="bg1"/>
                </a:solidFill>
                <a:latin typeface="Quattrocento" panose="02020802030000000404" pitchFamily="18" charset="0"/>
              </a:rPr>
              <a:t>Causes</a:t>
            </a:r>
            <a:endParaRPr lang="en-US" sz="1875" b="1" dirty="0">
              <a:solidFill>
                <a:schemeClr val="bg1"/>
              </a:solidFill>
              <a:latin typeface="Quattrocento" panose="02020802030000000404" pitchFamily="18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9BFD724-D51D-4DD6-A93A-40ABEA405C90}"/>
              </a:ext>
            </a:extLst>
          </p:cNvPr>
          <p:cNvSpPr/>
          <p:nvPr/>
        </p:nvSpPr>
        <p:spPr>
          <a:xfrm>
            <a:off x="8628021" y="1755319"/>
            <a:ext cx="2517452" cy="1282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ctr"/>
            <a:endParaRPr lang="en-US" sz="2000">
              <a:latin typeface="+mj-lt"/>
            </a:endParaRPr>
          </a:p>
        </p:txBody>
      </p:sp>
      <p:sp>
        <p:nvSpPr>
          <p:cNvPr id="86" name="TextBox 19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43D130FF-027B-433C-BF4F-A381B032C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4443" y="1793875"/>
            <a:ext cx="2257482" cy="10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5" tIns="9523" rIns="19045" bIns="9523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500" dirty="0">
                <a:latin typeface="Quattrocento Sans" panose="020B0502050000020003" pitchFamily="34" charset="0"/>
                <a:cs typeface="Arial" panose="020B0604020202020204" pitchFamily="34" charset="0"/>
              </a:rPr>
              <a:t>Add your information, graphs and images to this section.</a:t>
            </a:r>
          </a:p>
        </p:txBody>
      </p:sp>
      <p:sp>
        <p:nvSpPr>
          <p:cNvPr id="87" name="Rectangle 1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BE282AE-183A-4D49-B152-23A5A101B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9047" y="1558581"/>
            <a:ext cx="2517396" cy="333848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3684A0"/>
          </a:solidFill>
          <a:ln w="12700">
            <a:noFill/>
            <a:miter lim="800000"/>
          </a:ln>
        </p:spPr>
        <p:txBody>
          <a:bodyPr wrap="none" lIns="57150" tIns="15240" rIns="57150" bIns="14284" anchor="ctr" anchorCtr="0"/>
          <a:lstStyle>
            <a:defPPr>
              <a:defRPr kern="1200" smtId="4294967295"/>
            </a:defPPr>
          </a:lstStyle>
          <a:p>
            <a:pPr algn="ctr" defTabSz="979755">
              <a:defRPr/>
            </a:pPr>
            <a:r>
              <a:rPr lang="en-US" sz="1875" b="1" dirty="0">
                <a:solidFill>
                  <a:schemeClr val="bg1"/>
                </a:solidFill>
                <a:latin typeface="Quattrocento" panose="02020802030000000404" pitchFamily="18" charset="0"/>
              </a:rPr>
              <a:t>Conclusion</a:t>
            </a:r>
            <a:endParaRPr lang="en-US" sz="1875" b="1" dirty="0">
              <a:solidFill>
                <a:schemeClr val="bg1"/>
              </a:solidFill>
              <a:latin typeface="Quattrocento" panose="02020802030000000404" pitchFamily="18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36036AE-C83F-4AC9-800C-C6574727635F}"/>
              </a:ext>
            </a:extLst>
          </p:cNvPr>
          <p:cNvSpPr/>
          <p:nvPr/>
        </p:nvSpPr>
        <p:spPr>
          <a:xfrm>
            <a:off x="1011454" y="1792619"/>
            <a:ext cx="2679508" cy="2987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ctr"/>
            <a:endParaRPr lang="en-US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TextBox 19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9742DD1E-D7E3-4AB1-8A17-D5B59B6AB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222" y="3937000"/>
            <a:ext cx="2257482" cy="10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5" tIns="9523" rIns="19045" bIns="9523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500" dirty="0">
                <a:latin typeface="Quattrocento Sans" panose="020B0502050000020003" pitchFamily="34" charset="0"/>
                <a:cs typeface="Arial" panose="020B0604020202020204" pitchFamily="34" charset="0"/>
              </a:rPr>
              <a:t>Add your information, graphs and images to this section.</a:t>
            </a:r>
          </a:p>
        </p:txBody>
      </p:sp>
      <p:sp>
        <p:nvSpPr>
          <p:cNvPr id="90" name="Rectangle 1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C463412-CC68-4A0F-AE72-68EF99EB2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841" y="1433124"/>
            <a:ext cx="2671122" cy="338114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664F93"/>
          </a:solidFill>
          <a:ln w="12700">
            <a:noFill/>
            <a:miter lim="800000"/>
          </a:ln>
        </p:spPr>
        <p:txBody>
          <a:bodyPr wrap="none" lIns="57150" tIns="15240" rIns="57150" bIns="14284" anchor="ctr" anchorCtr="0"/>
          <a:lstStyle>
            <a:defPPr>
              <a:defRPr kern="1200" smtId="4294967295"/>
            </a:defPPr>
          </a:lstStyle>
          <a:p>
            <a:pPr algn="ctr" defTabSz="979755">
              <a:defRPr/>
            </a:pPr>
            <a:r>
              <a:rPr lang="en-US" sz="1875" b="1" dirty="0">
                <a:solidFill>
                  <a:schemeClr val="bg1"/>
                </a:solidFill>
                <a:latin typeface="Quattrocento" panose="02020802030000000404" pitchFamily="18" charset="0"/>
              </a:rPr>
              <a:t>Introduction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5D5CB20-8752-4D75-A601-0EEB3443D27F}"/>
              </a:ext>
            </a:extLst>
          </p:cNvPr>
          <p:cNvSpPr/>
          <p:nvPr/>
        </p:nvSpPr>
        <p:spPr>
          <a:xfrm>
            <a:off x="8589822" y="3425290"/>
            <a:ext cx="2571715" cy="3346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ctr"/>
            <a:endParaRPr lang="en-US" sz="2000">
              <a:latin typeface="+mj-lt"/>
            </a:endParaRPr>
          </a:p>
        </p:txBody>
      </p:sp>
      <p:sp>
        <p:nvSpPr>
          <p:cNvPr id="92" name="TextBox 19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B4F3D693-DA0F-454D-94C0-CEAA07C14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5022" y="5842000"/>
            <a:ext cx="2257482" cy="10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5" tIns="9523" rIns="19045" bIns="9523">
            <a:spAutoFit/>
          </a:bodyPr>
          <a:lstStyle>
            <a:defPPr>
              <a:defRPr kern="1200" smtId="4294967295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500">
                <a:latin typeface="Quattrocento Sans" panose="020B0502050000020003" pitchFamily="34" charset="0"/>
                <a:cs typeface="Arial" panose="020B0604020202020204" pitchFamily="34" charset="0"/>
              </a:rPr>
              <a:t>Add your information, graphs and images to this section.</a:t>
            </a:r>
          </a:p>
        </p:txBody>
      </p:sp>
      <p:sp>
        <p:nvSpPr>
          <p:cNvPr id="93" name="Rectangle 10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5EDC1F28-88BB-4DAD-9112-B4904B4A7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9047" y="3342239"/>
            <a:ext cx="2553264" cy="276895"/>
          </a:xfrm>
          <a:prstGeom prst="snipRoundRect">
            <a:avLst>
              <a:gd name="adj1" fmla="val 0"/>
              <a:gd name="adj2" fmla="val 46622"/>
            </a:avLst>
          </a:prstGeom>
          <a:solidFill>
            <a:schemeClr val="bg1">
              <a:lumMod val="50000"/>
            </a:schemeClr>
          </a:solidFill>
          <a:ln w="12700">
            <a:noFill/>
            <a:miter lim="800000"/>
          </a:ln>
        </p:spPr>
        <p:txBody>
          <a:bodyPr wrap="none" lIns="57150" tIns="15240" rIns="57150" bIns="14284" anchor="ctr" anchorCtr="0"/>
          <a:lstStyle>
            <a:defPPr>
              <a:defRPr kern="1200" smtId="4294967295"/>
            </a:defPPr>
          </a:lstStyle>
          <a:p>
            <a:pPr algn="ctr" defTabSz="979755">
              <a:defRPr/>
            </a:pPr>
            <a:r>
              <a:rPr lang="en-GB" sz="1875" dirty="0">
                <a:solidFill>
                  <a:schemeClr val="bg1"/>
                </a:solidFill>
                <a:latin typeface="Quattrocento" panose="020B0604020202020204" charset="0"/>
              </a:rPr>
              <a:t>References</a:t>
            </a:r>
            <a:endParaRPr lang="en-US" sz="1875" b="1" dirty="0">
              <a:solidFill>
                <a:schemeClr val="bg1"/>
              </a:solidFill>
              <a:latin typeface="Quattrocento" panose="020B060402020202020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184" y="319732"/>
            <a:ext cx="844008" cy="63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7290" y="1852150"/>
            <a:ext cx="28149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Blue </a:t>
            </a:r>
            <a:r>
              <a:rPr lang="en-GB" sz="1500" dirty="0"/>
              <a:t>baby syndrome, is termed used to describe infants with cyanosis, or blue-tinted skin. The condition develops when the organs, cells and tissue do not receive adequate oxygen, and the tissue begins to turn blue in </a:t>
            </a:r>
            <a:r>
              <a:rPr lang="en-GB" sz="1500" dirty="0" err="1"/>
              <a:t>color</a:t>
            </a:r>
            <a:r>
              <a:rPr lang="en-GB" sz="1500" dirty="0"/>
              <a:t> instead of pink, and this indicated poor oxygen level, the infants presented with skin discoloration, breathing difficulty and Failure to thrive (2).</a:t>
            </a:r>
            <a:endParaRPr lang="en-US" sz="1500" dirty="0"/>
          </a:p>
        </p:txBody>
      </p:sp>
      <p:sp>
        <p:nvSpPr>
          <p:cNvPr id="3" name="TextBox 2"/>
          <p:cNvSpPr txBox="1"/>
          <p:nvPr/>
        </p:nvSpPr>
        <p:spPr>
          <a:xfrm>
            <a:off x="1011454" y="5270687"/>
            <a:ext cx="279382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1.Tetralogy </a:t>
            </a:r>
            <a:r>
              <a:rPr lang="en-GB" sz="1500" dirty="0"/>
              <a:t>of </a:t>
            </a:r>
            <a:r>
              <a:rPr lang="en-GB" sz="1500" dirty="0" err="1"/>
              <a:t>fallot</a:t>
            </a:r>
            <a:r>
              <a:rPr lang="en-GB" sz="1500" dirty="0"/>
              <a:t> . </a:t>
            </a:r>
            <a:endParaRPr lang="en-GB" sz="1500" dirty="0"/>
          </a:p>
          <a:p>
            <a:endParaRPr lang="en-GB" sz="1500" dirty="0"/>
          </a:p>
          <a:p>
            <a:r>
              <a:rPr lang="en-GB" sz="1500" dirty="0"/>
              <a:t>2.Methemoglobinemia </a:t>
            </a:r>
            <a:r>
              <a:rPr lang="en-GB" sz="1500" dirty="0"/>
              <a:t>. </a:t>
            </a:r>
            <a:endParaRPr lang="en-GB" sz="1500" dirty="0"/>
          </a:p>
          <a:p>
            <a:endParaRPr lang="en-GB" sz="1500" dirty="0"/>
          </a:p>
          <a:p>
            <a:r>
              <a:rPr lang="en-GB" sz="1500" dirty="0"/>
              <a:t>3</a:t>
            </a:r>
            <a:r>
              <a:rPr lang="en-GB" sz="1500" dirty="0"/>
              <a:t>. Other congenital heart defect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272" y="1602181"/>
            <a:ext cx="4691515" cy="2832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4991" y="5079039"/>
            <a:ext cx="448542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Methemoglobinemia, beta-globin, it alters a molecule called hemoglobin within n red blood cells hemoglobin, within red blood cells attaches to oxygen molecule in the lungs , which it carries through the bloodstream then releases in tissues throughout the body . in Methemoglobinemia beta-globin type , the abnormal hemoglobin gives the blood brown color </a:t>
            </a:r>
            <a:r>
              <a:rPr lang="en-US" sz="563" dirty="0"/>
              <a:t>.</a:t>
            </a:r>
            <a:endParaRPr lang="en-US" sz="563" dirty="0"/>
          </a:p>
        </p:txBody>
      </p:sp>
      <p:sp>
        <p:nvSpPr>
          <p:cNvPr id="6" name="TextBox 5"/>
          <p:cNvSpPr txBox="1"/>
          <p:nvPr/>
        </p:nvSpPr>
        <p:spPr>
          <a:xfrm>
            <a:off x="8673177" y="1823043"/>
            <a:ext cx="2488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Many reasons cause blue baby syndrome, which is a condition of decrease level of oxygen in infants characteristic in change of tissue from pink to blue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8614524" y="3572485"/>
            <a:ext cx="2533516" cy="328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75" dirty="0"/>
              <a:t>1. . </a:t>
            </a:r>
            <a:r>
              <a:rPr lang="en-GB" sz="1375" dirty="0"/>
              <a:t>Reference </a:t>
            </a:r>
            <a:r>
              <a:rPr lang="en-GB" sz="1375" dirty="0"/>
              <a:t>G. Methemoglobinemia</a:t>
            </a:r>
            <a:r>
              <a:rPr lang="en-GB" sz="1375" dirty="0"/>
              <a:t>, beta-globin type. Genetics Home </a:t>
            </a:r>
            <a:r>
              <a:rPr lang="en-GB" sz="1375" dirty="0" err="1"/>
              <a:t>Reference.</a:t>
            </a:r>
            <a:r>
              <a:rPr lang="en-GB" sz="1375" dirty="0" err="1">
                <a:hlinkClick r:id="rId5" tooltip="https://ghr.nlm.nih.gov/condition/methemoglobinemia-beta-globin-type#definition"/>
              </a:rPr>
              <a:t>https</a:t>
            </a:r>
            <a:r>
              <a:rPr lang="en-GB" sz="1375" dirty="0">
                <a:hlinkClick r:id="rId5" tooltip="https://ghr.nlm.nih.gov/condition/methemoglobinemia-beta-globin-type#definition"/>
              </a:rPr>
              <a:t>://</a:t>
            </a:r>
            <a:r>
              <a:rPr lang="en-GB" sz="1375" dirty="0">
                <a:hlinkClick r:id="rId5" tooltip="https://ghr.nlm.nih.gov/condition/methemoglobinemia-beta-globin-type#definition"/>
              </a:rPr>
              <a:t>ghr.nlm.nih.gov/condition/methemoglobinemia-beta-globin </a:t>
            </a:r>
            <a:r>
              <a:rPr lang="en-GB" sz="1375" dirty="0" err="1">
                <a:hlinkClick r:id="rId5" tooltip="https://ghr.nlm.nih.gov/condition/methemoglobinemia-beta-globin-type#definition"/>
              </a:rPr>
              <a:t>type#definition</a:t>
            </a:r>
            <a:r>
              <a:rPr lang="en-GB" sz="1375" dirty="0">
                <a:hlinkClick r:id="rId5" tooltip="https://ghr.nlm.nih.gov/condition/methemoglobinemia-beta-globin-type#definition"/>
              </a:rPr>
              <a:t> …</a:t>
            </a:r>
            <a:r>
              <a:rPr lang="en-GB" sz="1375" dirty="0"/>
              <a:t>. Published 2019. Accessed March 8, 2019 . </a:t>
            </a:r>
            <a:endParaRPr lang="en-GB" sz="1375" dirty="0"/>
          </a:p>
          <a:p>
            <a:r>
              <a:rPr lang="en-GB" sz="1375" dirty="0"/>
              <a:t>2</a:t>
            </a:r>
            <a:r>
              <a:rPr lang="en-GB" sz="1375" dirty="0"/>
              <a:t>. </a:t>
            </a:r>
            <a:r>
              <a:rPr lang="en-GB" sz="1375" dirty="0"/>
              <a:t>. </a:t>
            </a:r>
            <a:r>
              <a:rPr lang="en-GB" sz="1375" dirty="0"/>
              <a:t>Blue Baby Syndrome. </a:t>
            </a:r>
            <a:r>
              <a:rPr lang="en-GB" sz="1375" dirty="0">
                <a:hlinkClick r:id="rId6" tooltip="http://Bhia.org"/>
              </a:rPr>
              <a:t>http://Bhia.org </a:t>
            </a:r>
            <a:r>
              <a:rPr lang="en-GB" sz="1375" dirty="0"/>
              <a:t>. </a:t>
            </a:r>
            <a:r>
              <a:rPr lang="en-GB" sz="1375" dirty="0">
                <a:hlinkClick r:id="rId7" tooltip="http://www.bhia.org/articles/childrens-health/bluebabysyndrome.html"/>
              </a:rPr>
              <a:t>http://www.bhia.org/articles/childrens-health/bluebabysyndrome.html …</a:t>
            </a:r>
            <a:r>
              <a:rPr lang="en-GB" sz="1375" dirty="0"/>
              <a:t>. Published 2019. Accessed March 8, 2019</a:t>
            </a:r>
            <a:r>
              <a:rPr lang="en-GB" sz="1500" dirty="0"/>
              <a:t>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984631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285</Words>
  <Application>Microsoft Office PowerPoint</Application>
  <PresentationFormat>Widescreen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ＭＳ Ｐゴシック</vt:lpstr>
      <vt:lpstr>SimSun</vt:lpstr>
      <vt:lpstr>SimSun</vt:lpstr>
      <vt:lpstr>Arial</vt:lpstr>
      <vt:lpstr>Calibri</vt:lpstr>
      <vt:lpstr>Calibri Light</vt:lpstr>
      <vt:lpstr>Courier New</vt:lpstr>
      <vt:lpstr>Quattrocento</vt:lpstr>
      <vt:lpstr>Quattrocento Sans</vt:lpstr>
      <vt:lpstr>Times New Roman</vt:lpstr>
      <vt:lpstr>Office Theme</vt:lpstr>
      <vt:lpstr>PowerPoint Presentation</vt:lpstr>
    </vt:vector>
  </TitlesOfParts>
  <Company>Ahmed-Under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</cp:revision>
  <dcterms:created xsi:type="dcterms:W3CDTF">2019-04-19T22:30:18Z</dcterms:created>
  <dcterms:modified xsi:type="dcterms:W3CDTF">2019-04-19T22:31:27Z</dcterms:modified>
</cp:coreProperties>
</file>