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317" r:id="rId3"/>
    <p:sldId id="287" r:id="rId4"/>
    <p:sldId id="288" r:id="rId5"/>
    <p:sldId id="275" r:id="rId6"/>
    <p:sldId id="286" r:id="rId7"/>
    <p:sldId id="276" r:id="rId8"/>
    <p:sldId id="272" r:id="rId9"/>
    <p:sldId id="273" r:id="rId10"/>
    <p:sldId id="278" r:id="rId11"/>
    <p:sldId id="279" r:id="rId12"/>
    <p:sldId id="280" r:id="rId13"/>
    <p:sldId id="281" r:id="rId14"/>
    <p:sldId id="282" r:id="rId15"/>
    <p:sldId id="283" r:id="rId16"/>
    <p:sldId id="277" r:id="rId17"/>
    <p:sldId id="260" r:id="rId18"/>
    <p:sldId id="257" r:id="rId19"/>
    <p:sldId id="258" r:id="rId20"/>
    <p:sldId id="259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84" r:id="rId29"/>
    <p:sldId id="285" r:id="rId30"/>
    <p:sldId id="268" r:id="rId31"/>
    <p:sldId id="269" r:id="rId32"/>
    <p:sldId id="270" r:id="rId33"/>
    <p:sldId id="271" r:id="rId34"/>
    <p:sldId id="302" r:id="rId35"/>
    <p:sldId id="303" r:id="rId36"/>
    <p:sldId id="304" r:id="rId37"/>
    <p:sldId id="299" r:id="rId38"/>
    <p:sldId id="289" r:id="rId39"/>
    <p:sldId id="301" r:id="rId40"/>
    <p:sldId id="290" r:id="rId41"/>
    <p:sldId id="300" r:id="rId42"/>
    <p:sldId id="291" r:id="rId43"/>
    <p:sldId id="292" r:id="rId44"/>
    <p:sldId id="293" r:id="rId45"/>
    <p:sldId id="294" r:id="rId46"/>
    <p:sldId id="295" r:id="rId47"/>
    <p:sldId id="296" r:id="rId48"/>
    <p:sldId id="305" r:id="rId49"/>
    <p:sldId id="297" r:id="rId50"/>
    <p:sldId id="298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8" r:id="rId63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21" autoAdjust="0"/>
    <p:restoredTop sz="94660"/>
  </p:normalViewPr>
  <p:slideViewPr>
    <p:cSldViewPr snapToGrid="0">
      <p:cViewPr varScale="1">
        <p:scale>
          <a:sx n="49" d="100"/>
          <a:sy n="49" d="100"/>
        </p:scale>
        <p:origin x="91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4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6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0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1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9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5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5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78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11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0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E4293-E0D6-4B14-9418-9C211B723916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DC840-C0C1-43FD-971D-82357EBB7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42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f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f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fif"/><Relationship Id="rId2" Type="http://schemas.openxmlformats.org/officeDocument/2006/relationships/image" Target="../media/image37.jf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f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714374"/>
            <a:ext cx="9144000" cy="3986213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Rounded MT Bold" panose="020F0704030504030204" pitchFamily="34" charset="0"/>
              </a:rPr>
              <a:t>GLAUCOMA</a:t>
            </a:r>
            <a:br>
              <a:rPr lang="en-US" b="1" dirty="0" smtClean="0">
                <a:latin typeface="Arial Rounded MT Bold" panose="020F0704030504030204" pitchFamily="34" charset="0"/>
              </a:rPr>
            </a:br>
            <a:r>
              <a:rPr lang="en-US" b="1" dirty="0">
                <a:latin typeface="Arial Rounded MT Bold" panose="020F0704030504030204" pitchFamily="34" charset="0"/>
              </a:rPr>
              <a:t/>
            </a:r>
            <a:br>
              <a:rPr lang="en-US" b="1" dirty="0">
                <a:latin typeface="Arial Rounded MT Bold" panose="020F0704030504030204" pitchFamily="34" charset="0"/>
              </a:rPr>
            </a:br>
            <a:r>
              <a:rPr lang="en-US" b="1" dirty="0" smtClean="0">
                <a:latin typeface="Arial Rounded MT Bold" panose="020F0704030504030204" pitchFamily="34" charset="0"/>
              </a:rPr>
              <a:t/>
            </a:r>
            <a:br>
              <a:rPr lang="en-US" b="1" dirty="0" smtClean="0">
                <a:latin typeface="Arial Rounded MT Bold" panose="020F0704030504030204" pitchFamily="34" charset="0"/>
              </a:rPr>
            </a:br>
            <a:r>
              <a:rPr lang="en-US" sz="3100" b="1" dirty="0" smtClean="0">
                <a:latin typeface="Arial Rounded MT Bold" panose="020F0704030504030204" pitchFamily="34" charset="0"/>
              </a:rPr>
              <a:t>by DR. HALA A BUZAKOUK</a:t>
            </a:r>
            <a:endParaRPr lang="en-US" sz="31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500188"/>
            <a:ext cx="9144000" cy="4500562"/>
          </a:xfrm>
        </p:spPr>
        <p:txBody>
          <a:bodyPr/>
          <a:lstStyle/>
          <a:p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</a:t>
            </a:r>
          </a:p>
          <a:p>
            <a:r>
              <a:rPr lang="en-US" dirty="0" smtClean="0"/>
              <a:t>                                                                                                                                                                     </a:t>
            </a:r>
            <a:endParaRPr lang="en-US" dirty="0"/>
          </a:p>
          <a:p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733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42925"/>
            <a:ext cx="10515600" cy="56340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PERIMETRY</a:t>
            </a:r>
          </a:p>
          <a:p>
            <a:pPr marL="0" indent="0" algn="l" rtl="0">
              <a:buNone/>
            </a:pPr>
            <a:r>
              <a:rPr lang="en-US" dirty="0" smtClean="0"/>
              <a:t>detects visual field defects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13" y="1909763"/>
            <a:ext cx="4205287" cy="38100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423988"/>
            <a:ext cx="4314825" cy="3175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6672263" y="642938"/>
            <a:ext cx="3543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Automated </a:t>
            </a:r>
            <a:r>
              <a:rPr lang="en-US" sz="2400" dirty="0" err="1" smtClean="0"/>
              <a:t>perimetry</a:t>
            </a:r>
            <a:endParaRPr lang="en-US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700712" y="5090160"/>
            <a:ext cx="2643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Manual </a:t>
            </a:r>
            <a:r>
              <a:rPr lang="en-US" sz="2400" dirty="0" err="1" smtClean="0"/>
              <a:t>perimetry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52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57188"/>
            <a:ext cx="10515600" cy="58197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err="1" smtClean="0"/>
              <a:t>Gonioscopy</a:t>
            </a: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dirty="0" smtClean="0"/>
              <a:t>  Examine structures of AC and grading</a:t>
            </a:r>
          </a:p>
          <a:p>
            <a:pPr marL="0" indent="0" algn="l" rtl="0">
              <a:buNone/>
            </a:pPr>
            <a:r>
              <a:rPr lang="en-US" dirty="0" smtClean="0"/>
              <a:t>    by 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Goniolens</a:t>
            </a:r>
            <a:endParaRPr lang="en-US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811" y="4092226"/>
            <a:ext cx="2974848" cy="226771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517" y="650875"/>
            <a:ext cx="3683000" cy="26162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33"/>
          <a:stretch/>
        </p:blipFill>
        <p:spPr>
          <a:xfrm>
            <a:off x="1312862" y="2028825"/>
            <a:ext cx="5996993" cy="436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6"/>
          <a:stretch/>
        </p:blipFill>
        <p:spPr>
          <a:xfrm>
            <a:off x="5672137" y="1571625"/>
            <a:ext cx="6076950" cy="5286375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" y="1057275"/>
            <a:ext cx="4591050" cy="5472113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5943599" y="357188"/>
            <a:ext cx="5529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err="1" smtClean="0"/>
              <a:t>Sructures</a:t>
            </a:r>
            <a:r>
              <a:rPr lang="en-US" sz="2800" dirty="0" smtClean="0"/>
              <a:t> of angle of AC as seen by </a:t>
            </a:r>
            <a:r>
              <a:rPr lang="en-US" sz="2800" dirty="0" err="1" smtClean="0"/>
              <a:t>Goniolens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759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1" y="2243137"/>
            <a:ext cx="4825999" cy="33147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9"/>
          <a:stretch/>
        </p:blipFill>
        <p:spPr>
          <a:xfrm>
            <a:off x="-128587" y="157162"/>
            <a:ext cx="7494588" cy="6700838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7800975" y="557213"/>
            <a:ext cx="377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SHAFFER SYSTEM</a:t>
            </a:r>
          </a:p>
          <a:p>
            <a:pPr algn="l"/>
            <a:r>
              <a:rPr lang="en-US" sz="2800" dirty="0" smtClean="0"/>
              <a:t>     grading of AC angle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396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00063"/>
            <a:ext cx="10515600" cy="56769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err="1" smtClean="0"/>
              <a:t>Funduscopy</a:t>
            </a:r>
            <a:endParaRPr lang="en-US" b="1" dirty="0" smtClean="0"/>
          </a:p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13" y="3481388"/>
            <a:ext cx="5462587" cy="303847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1" b="12190"/>
          <a:stretch/>
        </p:blipFill>
        <p:spPr>
          <a:xfrm>
            <a:off x="4317206" y="295276"/>
            <a:ext cx="7620000" cy="352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9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"/>
          <a:stretch/>
        </p:blipFill>
        <p:spPr>
          <a:xfrm>
            <a:off x="2557464" y="285751"/>
            <a:ext cx="7343775" cy="6400800"/>
          </a:xfrm>
        </p:spPr>
      </p:pic>
    </p:spTree>
    <p:extLst>
      <p:ext uri="{BB962C8B-B14F-4D97-AF65-F5344CB8AC3E}">
        <p14:creationId xmlns:p14="http://schemas.microsoft.com/office/powerpoint/2010/main" val="728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28624"/>
            <a:ext cx="10515600" cy="642937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b="1" dirty="0" err="1" smtClean="0"/>
              <a:t>Primery</a:t>
            </a:r>
            <a:r>
              <a:rPr lang="en-US" sz="3600" b="1" dirty="0" smtClean="0"/>
              <a:t> glaucoma</a:t>
            </a:r>
          </a:p>
          <a:p>
            <a:pPr marL="0" indent="0" algn="l" rtl="0">
              <a:buNone/>
            </a:pPr>
            <a:r>
              <a:rPr lang="en-US" b="1" dirty="0" smtClean="0"/>
              <a:t>Definition</a:t>
            </a:r>
            <a:r>
              <a:rPr lang="en-US" sz="3600" b="1" dirty="0" smtClean="0"/>
              <a:t> </a:t>
            </a:r>
            <a:endParaRPr lang="en-US" sz="3600" b="1" dirty="0"/>
          </a:p>
          <a:p>
            <a:pPr marL="0" indent="0" algn="l" rtl="0">
              <a:buNone/>
            </a:pPr>
            <a:r>
              <a:rPr lang="en-US" dirty="0"/>
              <a:t>Is a disease which exhibits a characteristic optic neuropathy which may result in progressive visual field loss.</a:t>
            </a:r>
          </a:p>
          <a:p>
            <a:pPr marL="0" indent="0" algn="l" rtl="0">
              <a:buNone/>
            </a:pPr>
            <a:endParaRPr lang="en-US" sz="3600" b="1" dirty="0" smtClean="0"/>
          </a:p>
          <a:p>
            <a:pPr marL="0" indent="0" algn="l" rtl="0">
              <a:buNone/>
            </a:pPr>
            <a:endParaRPr lang="en-US" sz="3600" b="1" dirty="0" smtClean="0"/>
          </a:p>
          <a:p>
            <a:pPr marL="0" indent="0" algn="l" rtl="0">
              <a:buNone/>
            </a:pPr>
            <a:r>
              <a:rPr lang="en-US" sz="3600" b="1" dirty="0" smtClean="0"/>
              <a:t> </a:t>
            </a:r>
            <a:endParaRPr lang="en-US" sz="36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569" y="2514209"/>
            <a:ext cx="4163510" cy="31823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025" y="2457451"/>
            <a:ext cx="4358775" cy="335756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928812" y="5696605"/>
            <a:ext cx="3629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Open angle glaucoma</a:t>
            </a:r>
            <a:endParaRPr lang="en-US" sz="28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296695" y="5815013"/>
            <a:ext cx="405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Closed angle glaucoma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58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85800"/>
            <a:ext cx="10515600" cy="54911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dirty="0" err="1" smtClean="0"/>
              <a:t>Primery</a:t>
            </a:r>
            <a:r>
              <a:rPr lang="en-US" sz="3200" b="1" dirty="0" smtClean="0"/>
              <a:t> open angle glaucoma</a:t>
            </a:r>
          </a:p>
          <a:p>
            <a:pPr marL="0" indent="0" algn="l" rtl="0">
              <a:buNone/>
            </a:pPr>
            <a:r>
              <a:rPr lang="en-US" dirty="0" smtClean="0"/>
              <a:t>Is a neurodegenerative disease of optic nerve, characterized by</a:t>
            </a:r>
          </a:p>
          <a:p>
            <a:pPr algn="l" rtl="0"/>
            <a:endParaRPr lang="en-US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 accelerated ganglion cell death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subsequent axonal loss </a:t>
            </a:r>
          </a:p>
          <a:p>
            <a:pPr algn="l" rtl="0"/>
            <a:endParaRPr lang="en-US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 optic nerve damage </a:t>
            </a:r>
          </a:p>
          <a:p>
            <a:pPr algn="l" rtl="0"/>
            <a:endParaRPr lang="en-US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 eventual visual field loss</a:t>
            </a:r>
            <a:endParaRPr lang="en-US" dirty="0"/>
          </a:p>
        </p:txBody>
      </p:sp>
      <p:sp>
        <p:nvSpPr>
          <p:cNvPr id="5" name="سهم منحني إلى اليسار 4"/>
          <p:cNvSpPr/>
          <p:nvPr/>
        </p:nvSpPr>
        <p:spPr>
          <a:xfrm>
            <a:off x="5426955" y="2702719"/>
            <a:ext cx="554745" cy="72866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197" y="3573965"/>
            <a:ext cx="499889" cy="84356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822" y="4724710"/>
            <a:ext cx="499915" cy="847417"/>
          </a:xfrm>
          <a:prstGeom prst="rect">
            <a:avLst/>
          </a:prstGeom>
        </p:spPr>
      </p:pic>
      <p:sp>
        <p:nvSpPr>
          <p:cNvPr id="8" name="مستطيل ذو زاوية واحدة مخدوشة ودائرية 7"/>
          <p:cNvSpPr/>
          <p:nvPr/>
        </p:nvSpPr>
        <p:spPr>
          <a:xfrm>
            <a:off x="6443663" y="1785939"/>
            <a:ext cx="3986211" cy="468630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Criteria</a:t>
            </a:r>
          </a:p>
          <a:p>
            <a:pPr algn="ctr"/>
            <a:r>
              <a:rPr lang="en-US" sz="2800" dirty="0" smtClean="0"/>
              <a:t>Adult</a:t>
            </a:r>
          </a:p>
          <a:p>
            <a:pPr algn="ctr"/>
            <a:r>
              <a:rPr lang="en-US" sz="2800" dirty="0" smtClean="0"/>
              <a:t>IOP &gt; 21mmHg</a:t>
            </a:r>
          </a:p>
          <a:p>
            <a:pPr algn="ctr"/>
            <a:r>
              <a:rPr lang="en-US" sz="2800" dirty="0" smtClean="0"/>
              <a:t>Glaucomatous optic n head damage</a:t>
            </a:r>
          </a:p>
          <a:p>
            <a:pPr algn="ctr"/>
            <a:r>
              <a:rPr lang="en-US" sz="2800" dirty="0" smtClean="0"/>
              <a:t>Open angle normal</a:t>
            </a:r>
          </a:p>
          <a:p>
            <a:pPr algn="ctr"/>
            <a:r>
              <a:rPr lang="en-US" sz="2800" dirty="0" smtClean="0"/>
              <a:t>Visual field loss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09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1113" y="328613"/>
            <a:ext cx="10515600" cy="6529387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 smtClean="0"/>
              <a:t> Risk factors</a:t>
            </a:r>
          </a:p>
          <a:p>
            <a:pPr algn="l" rtl="0"/>
            <a:r>
              <a:rPr lang="en-US" dirty="0" smtClean="0"/>
              <a:t>Age &gt; 65yrs.</a:t>
            </a:r>
          </a:p>
          <a:p>
            <a:pPr algn="l" rtl="0"/>
            <a:r>
              <a:rPr lang="en-US" dirty="0" smtClean="0"/>
              <a:t>Race: black</a:t>
            </a:r>
          </a:p>
          <a:p>
            <a:pPr algn="l" rtl="0"/>
            <a:r>
              <a:rPr lang="en-US" dirty="0" smtClean="0"/>
              <a:t>Family history: POAG is inherited and has genetic basis</a:t>
            </a:r>
          </a:p>
          <a:p>
            <a:pPr algn="l" rtl="0"/>
            <a:r>
              <a:rPr lang="en-US" dirty="0" smtClean="0"/>
              <a:t>Diabetes mellitus</a:t>
            </a:r>
          </a:p>
          <a:p>
            <a:pPr algn="l" rtl="0"/>
            <a:r>
              <a:rPr lang="en-US" dirty="0" smtClean="0"/>
              <a:t>Reduction of perfusion pressure</a:t>
            </a:r>
          </a:p>
          <a:p>
            <a:pPr algn="l" rtl="0"/>
            <a:r>
              <a:rPr lang="en-US" dirty="0" smtClean="0"/>
              <a:t>Myopia</a:t>
            </a:r>
          </a:p>
          <a:p>
            <a:pPr algn="l" rtl="0"/>
            <a:r>
              <a:rPr lang="en-US" dirty="0" smtClean="0"/>
              <a:t>Retinal diseases : central retinal vein occlusion, </a:t>
            </a:r>
            <a:r>
              <a:rPr lang="en-US" dirty="0" err="1" smtClean="0"/>
              <a:t>rhegmatogenous</a:t>
            </a:r>
            <a:r>
              <a:rPr lang="en-US" dirty="0" smtClean="0"/>
              <a:t> RD 5%, retinitis </a:t>
            </a:r>
            <a:r>
              <a:rPr lang="en-US" dirty="0" err="1" smtClean="0"/>
              <a:t>pigmentosa</a:t>
            </a:r>
            <a:r>
              <a:rPr lang="en-US" dirty="0" smtClean="0"/>
              <a:t> 3%</a:t>
            </a:r>
          </a:p>
          <a:p>
            <a:pPr algn="l" rtl="0"/>
            <a:r>
              <a:rPr lang="en-US" dirty="0" smtClean="0"/>
              <a:t>Steroid responsiveness mainly with use of topical</a:t>
            </a:r>
          </a:p>
          <a:p>
            <a:pPr marL="0" indent="0" algn="l" rtl="0">
              <a:buNone/>
            </a:pPr>
            <a:r>
              <a:rPr lang="en-US" dirty="0" smtClean="0"/>
              <a:t>                  ?Genetic        </a:t>
            </a:r>
          </a:p>
          <a:p>
            <a:endParaRPr lang="en-US" dirty="0"/>
          </a:p>
        </p:txBody>
      </p:sp>
      <p:sp>
        <p:nvSpPr>
          <p:cNvPr id="4" name="وسيلة شرح بيضاوية 3"/>
          <p:cNvSpPr/>
          <p:nvPr/>
        </p:nvSpPr>
        <p:spPr>
          <a:xfrm rot="2195102">
            <a:off x="9386882" y="4829175"/>
            <a:ext cx="2271713" cy="121443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Systemic steroids 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86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42913"/>
            <a:ext cx="10515600" cy="573405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dirty="0" smtClean="0"/>
              <a:t>Diagnosis and evaluation</a:t>
            </a:r>
          </a:p>
          <a:p>
            <a:pPr marL="0" indent="0" algn="l" rtl="0">
              <a:buNone/>
            </a:pPr>
            <a:r>
              <a:rPr lang="en-US" sz="3200" dirty="0" smtClean="0"/>
              <a:t>1. V/A and refraction</a:t>
            </a:r>
          </a:p>
          <a:p>
            <a:pPr marL="0" indent="0" algn="l" rtl="0">
              <a:buNone/>
            </a:pPr>
            <a:r>
              <a:rPr lang="en-US" sz="3200" dirty="0" smtClean="0"/>
              <a:t>2.Slit-lamp biomicroscopy</a:t>
            </a:r>
          </a:p>
          <a:p>
            <a:pPr marL="0" indent="0" algn="l" rtl="0">
              <a:buNone/>
            </a:pPr>
            <a:r>
              <a:rPr lang="en-US" dirty="0" smtClean="0"/>
              <a:t>3.Applanation tonometry  for Raised IOP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   Diurnal fluctuations in IOP 5 mmHg in 30% of normal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   Fluctuation is exaggerated in 90% of POAG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   Asymmetry of IOP between two eyes &gt; 5mmHg is significant</a:t>
            </a:r>
          </a:p>
          <a:p>
            <a:pPr marL="0" indent="0" algn="l" rtl="0">
              <a:buNone/>
            </a:pPr>
            <a:r>
              <a:rPr lang="en-US" dirty="0" smtClean="0"/>
              <a:t>4.Fundus examination for Optic nerve damage</a:t>
            </a:r>
          </a:p>
          <a:p>
            <a:pPr marL="0" indent="0" algn="l" rtl="0">
              <a:buNone/>
            </a:pPr>
            <a:r>
              <a:rPr lang="en-US" dirty="0" smtClean="0"/>
              <a:t>5.Perimetry for Visual field changes</a:t>
            </a:r>
          </a:p>
          <a:p>
            <a:pPr marL="0" indent="0" algn="l" rtl="0">
              <a:buNone/>
            </a:pPr>
            <a:r>
              <a:rPr lang="en-US" dirty="0" smtClean="0"/>
              <a:t>6.Gonioscopy  normal open angle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01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85750"/>
            <a:ext cx="10515600" cy="589121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 smtClean="0"/>
              <a:t>CONTENTS</a:t>
            </a:r>
          </a:p>
          <a:p>
            <a:pPr marL="0" indent="0" algn="l" rtl="0">
              <a:buNone/>
            </a:pPr>
            <a:r>
              <a:rPr lang="en-US" sz="3200" dirty="0" smtClean="0"/>
              <a:t>1.Anatomy and physiology of aqueous production , outflow</a:t>
            </a:r>
          </a:p>
          <a:p>
            <a:pPr marL="0" indent="0" algn="l" rtl="0">
              <a:buNone/>
            </a:pPr>
            <a:r>
              <a:rPr lang="en-US" sz="3200" dirty="0"/>
              <a:t>a</a:t>
            </a:r>
            <a:r>
              <a:rPr lang="en-US" sz="3200" dirty="0" smtClean="0"/>
              <a:t>nd IOP</a:t>
            </a:r>
          </a:p>
          <a:p>
            <a:pPr marL="0" indent="0" algn="l" rtl="0">
              <a:buNone/>
            </a:pPr>
            <a:r>
              <a:rPr lang="en-US" sz="3200" dirty="0" smtClean="0"/>
              <a:t>2.Clinical evaluation and instruments</a:t>
            </a:r>
          </a:p>
          <a:p>
            <a:pPr marL="0" indent="0" algn="l" rtl="0">
              <a:buNone/>
            </a:pPr>
            <a:r>
              <a:rPr lang="en-US" sz="3200" dirty="0" smtClean="0"/>
              <a:t>3.Primery glaucoma </a:t>
            </a:r>
          </a:p>
          <a:p>
            <a:pPr marL="0" indent="0" algn="l" rtl="0">
              <a:buNone/>
            </a:pPr>
            <a:r>
              <a:rPr lang="en-US" sz="3200" dirty="0" smtClean="0"/>
              <a:t>4.Secondary glaucoma</a:t>
            </a:r>
          </a:p>
          <a:p>
            <a:pPr marL="0" indent="0" algn="l" rtl="0">
              <a:buNone/>
            </a:pPr>
            <a:r>
              <a:rPr lang="en-US" sz="3200" dirty="0" smtClean="0"/>
              <a:t>5.Primery congenital glaucoma</a:t>
            </a:r>
          </a:p>
          <a:p>
            <a:pPr marL="0" indent="0" algn="l" rtl="0">
              <a:buNone/>
            </a:pPr>
            <a:r>
              <a:rPr lang="en-US" sz="3200" dirty="0" smtClean="0"/>
              <a:t>6.Glaucoma medication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6241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71500"/>
            <a:ext cx="10515600" cy="56054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                  Pathogenesis of glaucomatous damage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      Ischemic theory                                         Direct mechanical theory</a:t>
            </a:r>
          </a:p>
          <a:p>
            <a:pPr marL="0" indent="0" algn="l" rtl="0">
              <a:buNone/>
            </a:pPr>
            <a:r>
              <a:rPr lang="en-US" dirty="0" smtClean="0"/>
              <a:t>Compromise of the microvasculature         Raised IOP directly damages</a:t>
            </a:r>
          </a:p>
          <a:p>
            <a:pPr marL="0" indent="0" algn="l" rtl="0">
              <a:buNone/>
            </a:pPr>
            <a:r>
              <a:rPr lang="en-US" dirty="0" smtClean="0"/>
              <a:t>with resultant ischemia of </a:t>
            </a:r>
            <a:r>
              <a:rPr lang="en-US" dirty="0"/>
              <a:t>optic head       </a:t>
            </a:r>
            <a:r>
              <a:rPr lang="en-US" dirty="0" smtClean="0"/>
              <a:t>     </a:t>
            </a:r>
            <a:r>
              <a:rPr lang="en-US" dirty="0"/>
              <a:t>the retinal nerve fiber </a:t>
            </a:r>
          </a:p>
        </p:txBody>
      </p:sp>
      <p:sp>
        <p:nvSpPr>
          <p:cNvPr id="4" name="سهم إلى اليسار واليمين والأعلى 3"/>
          <p:cNvSpPr/>
          <p:nvPr/>
        </p:nvSpPr>
        <p:spPr>
          <a:xfrm>
            <a:off x="4772025" y="1085850"/>
            <a:ext cx="1931669" cy="97155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7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1614" y="157164"/>
            <a:ext cx="11848772" cy="681513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Visual field defects in POAG</a:t>
            </a:r>
            <a:endParaRPr lang="en-US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28" y="742951"/>
            <a:ext cx="11848772" cy="622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4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00063"/>
            <a:ext cx="10515600" cy="56769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u="sng" dirty="0" smtClean="0"/>
              <a:t>Treatment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/>
              <a:t>Target pressure</a:t>
            </a:r>
          </a:p>
          <a:p>
            <a:pPr marL="0" indent="0" algn="l" rtl="0">
              <a:buNone/>
            </a:pPr>
            <a:r>
              <a:rPr lang="en-US" dirty="0" smtClean="0"/>
              <a:t>   An IOP level is identified below which further damage is considered unlikely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/>
              <a:t>Monitoring of optic nerve and visual field                stable          </a:t>
            </a:r>
          </a:p>
          <a:p>
            <a:pPr marL="0" indent="0" algn="l" rtl="0">
              <a:buNone/>
            </a:pPr>
            <a:r>
              <a:rPr lang="en-US" b="1" dirty="0" smtClean="0"/>
              <a:t>Drugs</a:t>
            </a:r>
            <a:r>
              <a:rPr lang="en-US" dirty="0" smtClean="0"/>
              <a:t>            Beta blockers or prostaglandin analogue</a:t>
            </a:r>
          </a:p>
          <a:p>
            <a:pPr marL="0" indent="0" algn="l" rtl="0">
              <a:buNone/>
            </a:pPr>
            <a:r>
              <a:rPr lang="en-US" dirty="0" smtClean="0"/>
              <a:t>4 </a:t>
            </a:r>
            <a:r>
              <a:rPr lang="en-US" dirty="0" err="1" smtClean="0"/>
              <a:t>wks</a:t>
            </a:r>
            <a:r>
              <a:rPr lang="en-US" dirty="0" smtClean="0"/>
              <a:t> follow up</a:t>
            </a:r>
          </a:p>
          <a:p>
            <a:pPr marL="0" indent="0" algn="l" rtl="0">
              <a:buNone/>
            </a:pPr>
            <a:r>
              <a:rPr lang="en-US" dirty="0" smtClean="0"/>
              <a:t>Failure   inappropriate target pressure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non-compliance with therapy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wide fluctuation in IOP</a:t>
            </a:r>
          </a:p>
          <a:p>
            <a:pPr algn="l" rtl="0"/>
            <a:endParaRPr lang="en-US" dirty="0"/>
          </a:p>
        </p:txBody>
      </p:sp>
      <p:sp>
        <p:nvSpPr>
          <p:cNvPr id="4" name="شارة رتبة 3"/>
          <p:cNvSpPr/>
          <p:nvPr/>
        </p:nvSpPr>
        <p:spPr>
          <a:xfrm>
            <a:off x="1943100" y="3028950"/>
            <a:ext cx="514350" cy="22859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سهم إلى اليمين 4"/>
          <p:cNvSpPr/>
          <p:nvPr/>
        </p:nvSpPr>
        <p:spPr>
          <a:xfrm>
            <a:off x="7386638" y="2543175"/>
            <a:ext cx="9144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3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8493" y="640556"/>
            <a:ext cx="10515600" cy="58340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LASER TRABECULOPLASTY</a:t>
            </a:r>
          </a:p>
          <a:p>
            <a:pPr algn="l" rtl="0"/>
            <a:r>
              <a:rPr lang="en-US" dirty="0" smtClean="0"/>
              <a:t>Discrete argon or diode laser burns are applied to the </a:t>
            </a:r>
            <a:r>
              <a:rPr lang="en-US" dirty="0" err="1" smtClean="0"/>
              <a:t>trabeculum</a:t>
            </a:r>
            <a:r>
              <a:rPr lang="en-US" dirty="0" smtClean="0"/>
              <a:t> to enhance aqueous outflow and lower IOP</a:t>
            </a:r>
          </a:p>
          <a:p>
            <a:pPr algn="l" rtl="0"/>
            <a:r>
              <a:rPr lang="en-US" dirty="0" smtClean="0"/>
              <a:t>Transient effect</a:t>
            </a:r>
          </a:p>
          <a:p>
            <a:pPr algn="l" rtl="0"/>
            <a:r>
              <a:rPr lang="en-US" dirty="0" smtClean="0"/>
              <a:t>IOP reduction  seldom &gt; 30% </a:t>
            </a:r>
          </a:p>
          <a:p>
            <a:pPr marL="0" indent="0" algn="l" rtl="0">
              <a:buNone/>
            </a:pPr>
            <a:r>
              <a:rPr lang="en-US" u="sng" dirty="0" smtClean="0"/>
              <a:t>Indications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Avoidance of polypharmacy</a:t>
            </a:r>
          </a:p>
          <a:p>
            <a:pPr algn="l" rtl="0"/>
            <a:r>
              <a:rPr lang="en-US" dirty="0" smtClean="0"/>
              <a:t>Avoidance of surgery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in elderly pts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in black pts ( </a:t>
            </a:r>
            <a:r>
              <a:rPr lang="en-US" dirty="0" err="1" smtClean="0"/>
              <a:t>filteration</a:t>
            </a:r>
            <a:r>
              <a:rPr lang="en-US" dirty="0" smtClean="0"/>
              <a:t> surgery poor prognosis)</a:t>
            </a:r>
          </a:p>
          <a:p>
            <a:pPr algn="l" rtl="0"/>
            <a:r>
              <a:rPr lang="en-US" dirty="0" err="1" smtClean="0"/>
              <a:t>Primery</a:t>
            </a:r>
            <a:r>
              <a:rPr lang="en-US" dirty="0" smtClean="0"/>
              <a:t> therapy in non-compliance pts with medical therapy</a:t>
            </a:r>
            <a:endParaRPr lang="en-US" dirty="0"/>
          </a:p>
        </p:txBody>
      </p:sp>
      <p:sp>
        <p:nvSpPr>
          <p:cNvPr id="5" name="وسيلة شرح بيضاوية 4"/>
          <p:cNvSpPr/>
          <p:nvPr/>
        </p:nvSpPr>
        <p:spPr>
          <a:xfrm rot="1502908">
            <a:off x="8866696" y="1637836"/>
            <a:ext cx="2471736" cy="189848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IOP</a:t>
            </a:r>
          </a:p>
          <a:p>
            <a:pPr algn="ctr"/>
            <a:r>
              <a:rPr lang="en-US" sz="2400" dirty="0" smtClean="0"/>
              <a:t> &gt; 28 mmHg ?? L T</a:t>
            </a:r>
            <a:endParaRPr lang="en-US" sz="24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r="49153"/>
          <a:stretch/>
        </p:blipFill>
        <p:spPr>
          <a:xfrm>
            <a:off x="5955463" y="2114550"/>
            <a:ext cx="2774200" cy="277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6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00063"/>
            <a:ext cx="10515600" cy="5676900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 smtClean="0"/>
              <a:t>TRABECULECTOMY</a:t>
            </a:r>
            <a:r>
              <a:rPr lang="en-US" dirty="0" smtClean="0"/>
              <a:t> </a:t>
            </a:r>
          </a:p>
          <a:p>
            <a:pPr marL="0" indent="0" algn="l">
              <a:buNone/>
            </a:pPr>
            <a:r>
              <a:rPr lang="en-US" dirty="0" smtClean="0"/>
              <a:t>Indications</a:t>
            </a:r>
          </a:p>
          <a:p>
            <a:pPr marL="0" indent="0" algn="l">
              <a:buNone/>
            </a:pPr>
            <a:r>
              <a:rPr lang="en-US" dirty="0" smtClean="0"/>
              <a:t>1.Failed medical therapy and / ALT</a:t>
            </a:r>
          </a:p>
          <a:p>
            <a:pPr marL="0" indent="0" algn="l">
              <a:buNone/>
            </a:pPr>
            <a:r>
              <a:rPr lang="en-US" dirty="0" smtClean="0"/>
              <a:t>2.Unsuitability for laser therapy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uncooperative pts / poor visualization of </a:t>
            </a:r>
            <a:r>
              <a:rPr lang="en-US" dirty="0" err="1" smtClean="0"/>
              <a:t>trabeculum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3. Advanced disease requiring low target pressure </a:t>
            </a:r>
          </a:p>
          <a:p>
            <a:pPr marL="0" indent="0"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8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1050" y="339724"/>
            <a:ext cx="10515600" cy="6075363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3200" b="1" dirty="0" smtClean="0"/>
              <a:t>NORMAL TENSION GLAUCOMA</a:t>
            </a:r>
          </a:p>
          <a:p>
            <a:pPr algn="l" rtl="0"/>
            <a:r>
              <a:rPr lang="en-US" dirty="0" smtClean="0"/>
              <a:t>Is a variant of POAG</a:t>
            </a:r>
          </a:p>
          <a:p>
            <a:pPr algn="l" rtl="0"/>
            <a:r>
              <a:rPr lang="en-US" dirty="0" smtClean="0"/>
              <a:t>Characterized by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A mean IOP</a:t>
            </a:r>
            <a:r>
              <a:rPr lang="en-US" dirty="0"/>
              <a:t> ≤</a:t>
            </a:r>
            <a:r>
              <a:rPr lang="en-US" dirty="0" smtClean="0"/>
              <a:t> 21mmHg on diurnal variation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Glaucomatous optic nerve damage and visual field loss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Normal open angle on </a:t>
            </a:r>
            <a:r>
              <a:rPr lang="en-US" dirty="0" err="1" smtClean="0"/>
              <a:t>gonioscopy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Absence of secondary causes for optic n damage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b="1" dirty="0" smtClean="0"/>
              <a:t>Risk factors:</a:t>
            </a:r>
          </a:p>
          <a:p>
            <a:pPr algn="l" rtl="0"/>
            <a:r>
              <a:rPr lang="en-US" dirty="0" smtClean="0"/>
              <a:t>Age: older</a:t>
            </a:r>
          </a:p>
          <a:p>
            <a:pPr algn="l" rtl="0"/>
            <a:r>
              <a:rPr lang="en-US" dirty="0" smtClean="0"/>
              <a:t>Gender: F&gt; M  2:1</a:t>
            </a:r>
          </a:p>
          <a:p>
            <a:pPr algn="l" rtl="0"/>
            <a:r>
              <a:rPr lang="en-US" dirty="0" smtClean="0"/>
              <a:t>Race: more in japan</a:t>
            </a:r>
          </a:p>
          <a:p>
            <a:pPr algn="l" rtl="0"/>
            <a:r>
              <a:rPr lang="en-US" dirty="0" smtClean="0"/>
              <a:t>Family history : genetic </a:t>
            </a:r>
            <a:endParaRPr lang="en-US" dirty="0"/>
          </a:p>
        </p:txBody>
      </p:sp>
      <p:sp>
        <p:nvSpPr>
          <p:cNvPr id="4" name="مستطيل ذو زوايا قطرية مخدوشة 3"/>
          <p:cNvSpPr/>
          <p:nvPr/>
        </p:nvSpPr>
        <p:spPr>
          <a:xfrm>
            <a:off x="5772150" y="3657599"/>
            <a:ext cx="3543299" cy="2600325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Diagnosis </a:t>
            </a:r>
          </a:p>
          <a:p>
            <a:pPr algn="ctr"/>
            <a:r>
              <a:rPr lang="en-US" sz="2400" dirty="0" smtClean="0"/>
              <a:t>IOP  ↓</a:t>
            </a:r>
          </a:p>
          <a:p>
            <a:pPr algn="ctr"/>
            <a:r>
              <a:rPr lang="en-US" sz="2400" dirty="0" smtClean="0"/>
              <a:t>Optic n head </a:t>
            </a:r>
            <a:r>
              <a:rPr lang="en-US" sz="2400" dirty="0" err="1" smtClean="0"/>
              <a:t>damge</a:t>
            </a:r>
            <a:endParaRPr lang="en-US" sz="2400" dirty="0" smtClean="0"/>
          </a:p>
          <a:p>
            <a:pPr algn="ctr"/>
            <a:r>
              <a:rPr lang="en-US" sz="2400" dirty="0" smtClean="0"/>
              <a:t>Visual field defects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75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Associated with:</a:t>
            </a:r>
          </a:p>
          <a:p>
            <a:pPr algn="l" rtl="0"/>
            <a:r>
              <a:rPr lang="en-US" dirty="0" smtClean="0"/>
              <a:t>Peripheral vascular spasm and cooling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Raynaud phenomenon</a:t>
            </a:r>
          </a:p>
          <a:p>
            <a:pPr algn="l" rtl="0"/>
            <a:r>
              <a:rPr lang="en-US" dirty="0" err="1" smtClean="0"/>
              <a:t>Migrain</a:t>
            </a:r>
            <a:endParaRPr lang="en-US" dirty="0" smtClean="0"/>
          </a:p>
          <a:p>
            <a:pPr algn="l" rtl="0"/>
            <a:r>
              <a:rPr lang="en-US" dirty="0" smtClean="0"/>
              <a:t>Nocturnal systemic hypotension</a:t>
            </a:r>
          </a:p>
          <a:p>
            <a:pPr algn="l" rtl="0"/>
            <a:r>
              <a:rPr lang="en-US" dirty="0" smtClean="0"/>
              <a:t>Reduced blood flow velocity in the ophthalmic and posterior ciliary arteries ( colour Doppler imaging)</a:t>
            </a:r>
          </a:p>
          <a:p>
            <a:pPr algn="l" rtl="0"/>
            <a:r>
              <a:rPr lang="en-US" dirty="0" err="1" smtClean="0"/>
              <a:t>Paraprotienemia</a:t>
            </a:r>
            <a:r>
              <a:rPr lang="en-US" dirty="0" smtClean="0"/>
              <a:t> and presence of auto-antibodies</a:t>
            </a:r>
          </a:p>
          <a:p>
            <a:pPr algn="l" rtl="0"/>
            <a:endParaRPr lang="en-US" dirty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 err="1" smtClean="0"/>
              <a:t>Monitering</a:t>
            </a:r>
            <a:r>
              <a:rPr lang="en-US" dirty="0" smtClean="0"/>
              <a:t> with </a:t>
            </a:r>
            <a:r>
              <a:rPr lang="en-US" dirty="0" err="1" smtClean="0"/>
              <a:t>perimetry</a:t>
            </a:r>
            <a:r>
              <a:rPr lang="en-US" dirty="0" smtClean="0"/>
              <a:t> 4-6 months before starting treatment</a:t>
            </a:r>
          </a:p>
          <a:p>
            <a:pPr algn="l" rtl="0"/>
            <a:r>
              <a:rPr lang="en-US" dirty="0" smtClean="0"/>
              <a:t>Why? In some pts the visual field loss is non-progressive</a:t>
            </a:r>
          </a:p>
          <a:p>
            <a:pPr marL="0" indent="0" algn="l" rtl="0">
              <a:buNone/>
            </a:pPr>
            <a:r>
              <a:rPr lang="en-US" dirty="0" smtClean="0"/>
              <a:t>                   So treatment not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0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42925"/>
            <a:ext cx="10515600" cy="56340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u="sng" dirty="0" smtClean="0"/>
              <a:t>TREATMENT</a:t>
            </a:r>
          </a:p>
          <a:p>
            <a:pPr algn="l" rtl="0"/>
            <a:r>
              <a:rPr lang="en-US" dirty="0" smtClean="0"/>
              <a:t>Beta-blocker /prostaglandin analogues</a:t>
            </a:r>
          </a:p>
          <a:p>
            <a:pPr algn="l" rtl="0"/>
            <a:r>
              <a:rPr lang="en-US" dirty="0" err="1" smtClean="0"/>
              <a:t>Trabeculolectomy</a:t>
            </a:r>
            <a:r>
              <a:rPr lang="en-US" dirty="0" smtClean="0"/>
              <a:t> in progressive field loss</a:t>
            </a:r>
          </a:p>
          <a:p>
            <a:pPr algn="l" rtl="0"/>
            <a:r>
              <a:rPr lang="en-US" dirty="0" smtClean="0"/>
              <a:t>Monitoring of systemic blood pressure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57188"/>
            <a:ext cx="10515600" cy="58197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dirty="0" smtClean="0"/>
              <a:t>OCULAR HYPERTENSION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GLAUCOMA SUSPECT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 IOP consistently &gt; 21 mmHg with no optic nerve damage or visual field changes. 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Risk factors</a:t>
            </a:r>
          </a:p>
          <a:p>
            <a:pPr marL="0" indent="0" algn="l" rtl="0">
              <a:buNone/>
            </a:pPr>
            <a:r>
              <a:rPr lang="en-US" dirty="0" smtClean="0"/>
              <a:t>1. IOP &gt; 28 mmHg</a:t>
            </a:r>
          </a:p>
          <a:p>
            <a:pPr marL="0" indent="0" algn="l" rtl="0">
              <a:buNone/>
            </a:pPr>
            <a:r>
              <a:rPr lang="en-US" dirty="0" smtClean="0"/>
              <a:t>2. Diurnal variation significant &gt; 8 mmHg</a:t>
            </a:r>
          </a:p>
          <a:p>
            <a:pPr marL="0" indent="0" algn="l" rtl="0">
              <a:buNone/>
            </a:pPr>
            <a:r>
              <a:rPr lang="en-US" dirty="0" smtClean="0"/>
              <a:t>3. Central corneal thickness &lt; 555micro</a:t>
            </a:r>
          </a:p>
          <a:p>
            <a:pPr marL="0" indent="0" algn="l" rtl="0">
              <a:buNone/>
            </a:pPr>
            <a:r>
              <a:rPr lang="en-US" dirty="0" smtClean="0"/>
              <a:t>4. Cupping difference between BEs &gt; 0.2</a:t>
            </a:r>
          </a:p>
          <a:p>
            <a:pPr marL="0" indent="0" algn="l" rtl="0">
              <a:buNone/>
            </a:pPr>
            <a:r>
              <a:rPr lang="en-US" dirty="0" smtClean="0"/>
              <a:t>5.Associated with: Splinter </a:t>
            </a:r>
            <a:r>
              <a:rPr lang="en-US" dirty="0" err="1" smtClean="0"/>
              <a:t>hemorrahge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                               </a:t>
            </a:r>
            <a:r>
              <a:rPr lang="en-US" dirty="0" err="1" smtClean="0"/>
              <a:t>Peripapillary</a:t>
            </a:r>
            <a:r>
              <a:rPr lang="en-US" dirty="0" smtClean="0"/>
              <a:t> atrophy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Retinal nerve fiber defect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95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71475"/>
            <a:ext cx="10515600" cy="580548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6.Associated with</a:t>
            </a:r>
          </a:p>
          <a:p>
            <a:pPr marL="0" indent="0" algn="l" rtl="0">
              <a:buNone/>
            </a:pPr>
            <a:r>
              <a:rPr lang="en-US" dirty="0" smtClean="0"/>
              <a:t>     High myopia , diabetes , </a:t>
            </a:r>
            <a:r>
              <a:rPr lang="en-US" dirty="0" err="1" smtClean="0"/>
              <a:t>pigmentary</a:t>
            </a:r>
            <a:r>
              <a:rPr lang="en-US" dirty="0" smtClean="0"/>
              <a:t> changes in AC</a:t>
            </a:r>
          </a:p>
          <a:p>
            <a:pPr marL="0" indent="0" algn="l" rtl="0">
              <a:buNone/>
            </a:pPr>
            <a:r>
              <a:rPr lang="en-US" dirty="0" smtClean="0"/>
              <a:t>7. Strong family history of glaucoma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Treatment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With high risk factors : start treatment ( aim to reduce IOP by 20%)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With no high risk factors </a:t>
            </a:r>
          </a:p>
          <a:p>
            <a:pPr marL="0" indent="0" algn="l" rtl="0">
              <a:buNone/>
            </a:pPr>
            <a:r>
              <a:rPr lang="en-US" dirty="0" smtClean="0"/>
              <a:t>      Annually follow up </a:t>
            </a:r>
          </a:p>
          <a:p>
            <a:pPr marL="0" indent="0" algn="l" rtl="0">
              <a:buNone/>
            </a:pPr>
            <a:r>
              <a:rPr lang="en-US" dirty="0" smtClean="0"/>
              <a:t>          IOP record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optic disc                               any glaucomatous damage start            </a:t>
            </a:r>
          </a:p>
          <a:p>
            <a:pPr marL="0" indent="0" algn="l" rtl="0">
              <a:buNone/>
            </a:pPr>
            <a:r>
              <a:rPr lang="en-US" dirty="0" smtClean="0"/>
              <a:t>          </a:t>
            </a:r>
            <a:r>
              <a:rPr lang="en-US" dirty="0" err="1" smtClean="0"/>
              <a:t>perimetry</a:t>
            </a:r>
            <a:r>
              <a:rPr lang="en-US" dirty="0" smtClean="0"/>
              <a:t>                                    treatment</a:t>
            </a:r>
            <a:endParaRPr lang="en-US" dirty="0"/>
          </a:p>
        </p:txBody>
      </p:sp>
      <p:sp>
        <p:nvSpPr>
          <p:cNvPr id="4" name="قوس كبير أيمن 3"/>
          <p:cNvSpPr/>
          <p:nvPr/>
        </p:nvSpPr>
        <p:spPr>
          <a:xfrm>
            <a:off x="4186238" y="4429126"/>
            <a:ext cx="1143001" cy="1714500"/>
          </a:xfrm>
          <a:prstGeom prst="rightBrace">
            <a:avLst>
              <a:gd name="adj1" fmla="val 12083"/>
              <a:gd name="adj2" fmla="val 44917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72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76" y="964431"/>
            <a:ext cx="8243590" cy="5212532"/>
          </a:xfrm>
          <a:prstGeom prst="rect">
            <a:avLst/>
          </a:prstGeom>
        </p:spPr>
      </p:pic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1000124" y="242888"/>
            <a:ext cx="10353675" cy="6300787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Anatomy and physiology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5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71488"/>
            <a:ext cx="10515600" cy="57054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PRIMERY ANGLE CLOSURE GLAUCOMA</a:t>
            </a:r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dirty="0" smtClean="0"/>
              <a:t>Anatomical predisposing factors</a:t>
            </a:r>
          </a:p>
          <a:p>
            <a:pPr marL="0" indent="0" algn="l" rtl="0">
              <a:buNone/>
            </a:pPr>
            <a:r>
              <a:rPr lang="en-US" dirty="0" smtClean="0"/>
              <a:t>1.Lens size ↑   : with  shallow AC   1.8mm in PACG</a:t>
            </a:r>
          </a:p>
          <a:p>
            <a:pPr marL="0" indent="0" algn="l" rtl="0">
              <a:buNone/>
            </a:pPr>
            <a:r>
              <a:rPr lang="en-US" dirty="0" smtClean="0"/>
              <a:t>2.Corneal diameter ↓ : in PACG 0.25 mm smaller than normal</a:t>
            </a:r>
          </a:p>
          <a:p>
            <a:pPr marL="0" indent="0" algn="l" rtl="0">
              <a:buNone/>
            </a:pPr>
            <a:r>
              <a:rPr lang="en-US" dirty="0" smtClean="0"/>
              <a:t>3.Axial length  ↓:  in short eye (</a:t>
            </a:r>
            <a:r>
              <a:rPr lang="en-US" dirty="0" err="1" smtClean="0"/>
              <a:t>hypermetropia</a:t>
            </a:r>
            <a:r>
              <a:rPr lang="en-US" dirty="0" smtClean="0"/>
              <a:t>)    </a:t>
            </a:r>
          </a:p>
          <a:p>
            <a:pPr marL="0" indent="0" algn="l" rtl="0">
              <a:buNone/>
            </a:pPr>
            <a:r>
              <a:rPr lang="en-US" b="1" dirty="0" smtClean="0"/>
              <a:t>PACG</a:t>
            </a:r>
            <a:r>
              <a:rPr lang="en-US" dirty="0" smtClean="0"/>
              <a:t> 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In anatomically predisposing eyes, an elevation of IOP as</a:t>
            </a:r>
          </a:p>
          <a:p>
            <a:pPr marL="0" indent="0" algn="l" rtl="0">
              <a:buNone/>
            </a:pPr>
            <a:r>
              <a:rPr lang="en-US" dirty="0" smtClean="0"/>
              <a:t> a consequence of obstruction of aqueous outflow by occlusion of </a:t>
            </a:r>
          </a:p>
          <a:p>
            <a:pPr marL="0" indent="0" algn="l" rtl="0">
              <a:buNone/>
            </a:pPr>
            <a:r>
              <a:rPr lang="en-US" dirty="0" smtClean="0"/>
              <a:t>trabecular meshwork by peripheral iris.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5" name="وسيلة شرح بيضاوية 4"/>
          <p:cNvSpPr/>
          <p:nvPr/>
        </p:nvSpPr>
        <p:spPr>
          <a:xfrm>
            <a:off x="6829425" y="528638"/>
            <a:ext cx="2000250" cy="10858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Normal AC depth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19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00038"/>
            <a:ext cx="10515600" cy="587692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Risk factors</a:t>
            </a:r>
          </a:p>
          <a:p>
            <a:pPr marL="0" indent="0" algn="l" rtl="0">
              <a:buNone/>
            </a:pPr>
            <a:r>
              <a:rPr lang="en-US" dirty="0" smtClean="0"/>
              <a:t>1.Age: 60yrs</a:t>
            </a:r>
          </a:p>
          <a:p>
            <a:pPr marL="0" indent="0" algn="l" rtl="0">
              <a:buNone/>
            </a:pPr>
            <a:r>
              <a:rPr lang="en-US" dirty="0" smtClean="0"/>
              <a:t>2. Gender : F&gt;M  4:1</a:t>
            </a:r>
          </a:p>
          <a:p>
            <a:pPr marL="0" indent="0" algn="l" rtl="0">
              <a:buNone/>
            </a:pPr>
            <a:r>
              <a:rPr lang="en-US" dirty="0" smtClean="0"/>
              <a:t>3.Race : </a:t>
            </a:r>
            <a:r>
              <a:rPr lang="en-US" dirty="0" err="1" smtClean="0"/>
              <a:t>coucasians</a:t>
            </a:r>
            <a:r>
              <a:rPr lang="en-US" dirty="0" smtClean="0"/>
              <a:t> /south-east Asian but   rare in blacks</a:t>
            </a:r>
          </a:p>
          <a:p>
            <a:pPr marL="0" indent="0" algn="l" rtl="0">
              <a:buNone/>
            </a:pPr>
            <a:r>
              <a:rPr lang="en-US" dirty="0" smtClean="0"/>
              <a:t>4.Family history :in 1</a:t>
            </a:r>
            <a:r>
              <a:rPr lang="en-US" baseline="30000" dirty="0" smtClean="0"/>
              <a:t>st</a:t>
            </a:r>
            <a:r>
              <a:rPr lang="en-US" dirty="0" smtClean="0"/>
              <a:t> degree relatives</a:t>
            </a:r>
          </a:p>
          <a:p>
            <a:pPr marL="514350" indent="-514350" algn="r" rtl="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7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742950"/>
            <a:ext cx="10515600" cy="543401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dirty="0" smtClean="0"/>
              <a:t>Classification of PACG</a:t>
            </a:r>
          </a:p>
          <a:p>
            <a:pPr marL="0" indent="0" algn="l" rtl="0">
              <a:buNone/>
            </a:pPr>
            <a:r>
              <a:rPr lang="en-US" dirty="0" smtClean="0"/>
              <a:t>5 overlapping stages:</a:t>
            </a:r>
          </a:p>
          <a:p>
            <a:pPr marL="0" indent="0" algn="l" rtl="0">
              <a:buNone/>
            </a:pPr>
            <a:r>
              <a:rPr lang="en-US" dirty="0" smtClean="0"/>
              <a:t>1. Angle closure suspect</a:t>
            </a:r>
          </a:p>
          <a:p>
            <a:pPr marL="0" indent="0" algn="l" rtl="0">
              <a:buNone/>
            </a:pPr>
            <a:r>
              <a:rPr lang="en-US" dirty="0" smtClean="0"/>
              <a:t>2. Intermittent(subacute)angle closure</a:t>
            </a:r>
          </a:p>
          <a:p>
            <a:pPr marL="0" indent="0" algn="l" rtl="0">
              <a:buNone/>
            </a:pPr>
            <a:r>
              <a:rPr lang="en-US" dirty="0" smtClean="0"/>
              <a:t>3.Acute angle closure</a:t>
            </a:r>
          </a:p>
          <a:p>
            <a:pPr marL="0" indent="0" algn="l" rtl="0">
              <a:buNone/>
            </a:pPr>
            <a:r>
              <a:rPr lang="en-US" dirty="0" smtClean="0"/>
              <a:t>4.Chronic angle closure: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is caused by gradual and progressive </a:t>
            </a:r>
            <a:r>
              <a:rPr lang="en-US" dirty="0" err="1" smtClean="0"/>
              <a:t>synechial</a:t>
            </a:r>
            <a:r>
              <a:rPr lang="en-US" dirty="0" smtClean="0"/>
              <a:t> angle closure</a:t>
            </a:r>
          </a:p>
          <a:p>
            <a:pPr marL="0" indent="0" algn="l" rtl="0">
              <a:buNone/>
            </a:pPr>
            <a:r>
              <a:rPr lang="en-US" dirty="0" smtClean="0"/>
              <a:t>5.Absolute angle closure :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is an end-stage of acute congestive/  blind eye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00025"/>
            <a:ext cx="11049000" cy="6872287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Angle closure suspect</a:t>
            </a:r>
          </a:p>
          <a:p>
            <a:pPr algn="l" rtl="0"/>
            <a:r>
              <a:rPr lang="en-US" sz="3000" dirty="0" smtClean="0"/>
              <a:t>Iris </a:t>
            </a:r>
            <a:r>
              <a:rPr lang="en-US" sz="3000" dirty="0"/>
              <a:t>lens diaphragm is convex</a:t>
            </a:r>
          </a:p>
          <a:p>
            <a:pPr algn="l" rtl="0"/>
            <a:r>
              <a:rPr lang="en-US" sz="3000" dirty="0" smtClean="0"/>
              <a:t>Relative pupillary block </a:t>
            </a:r>
            <a:r>
              <a:rPr lang="en-US" sz="3000" dirty="0" smtClean="0">
                <a:solidFill>
                  <a:schemeClr val="accent4">
                    <a:lumMod val="50000"/>
                  </a:schemeClr>
                </a:solidFill>
              </a:rPr>
              <a:t>physiological</a:t>
            </a:r>
          </a:p>
          <a:p>
            <a:pPr algn="l" rtl="0"/>
            <a:r>
              <a:rPr lang="en-US" sz="3000" dirty="0" smtClean="0"/>
              <a:t>AC depth is less than normal</a:t>
            </a:r>
          </a:p>
          <a:p>
            <a:pPr algn="l" rtl="0"/>
            <a:r>
              <a:rPr lang="en-US" sz="3000" dirty="0" smtClean="0"/>
              <a:t>Close proximity of iris to the cornea</a:t>
            </a:r>
          </a:p>
          <a:p>
            <a:pPr marL="0" indent="0" algn="l" rtl="0">
              <a:buNone/>
            </a:pPr>
            <a:r>
              <a:rPr lang="en-US" sz="3000" dirty="0" smtClean="0"/>
              <a:t>                                          </a:t>
            </a:r>
            <a:r>
              <a:rPr lang="en-US" sz="3000" dirty="0" smtClean="0">
                <a:solidFill>
                  <a:schemeClr val="accent4">
                    <a:lumMod val="50000"/>
                  </a:schemeClr>
                </a:solidFill>
              </a:rPr>
              <a:t>Iris bomb’</a:t>
            </a:r>
          </a:p>
          <a:p>
            <a:pPr algn="l" rtl="0"/>
            <a:r>
              <a:rPr lang="en-US" sz="3000" dirty="0" err="1" smtClean="0"/>
              <a:t>Iridocorneal</a:t>
            </a:r>
            <a:r>
              <a:rPr lang="en-US" sz="3000" dirty="0" smtClean="0"/>
              <a:t> contact</a:t>
            </a:r>
          </a:p>
          <a:p>
            <a:pPr algn="l" rtl="0"/>
            <a:r>
              <a:rPr lang="en-US" sz="3000" dirty="0" smtClean="0"/>
              <a:t>Usually </a:t>
            </a: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</a:rPr>
              <a:t>asymptomatic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sz="3000" b="1" i="1" dirty="0" smtClean="0"/>
              <a:t>Gonioscopy</a:t>
            </a:r>
            <a:r>
              <a:rPr lang="en-US" sz="3000" dirty="0" smtClean="0"/>
              <a:t> </a:t>
            </a:r>
          </a:p>
          <a:p>
            <a:pPr marL="0" indent="0" algn="l" rtl="0">
              <a:buNone/>
            </a:pPr>
            <a:r>
              <a:rPr lang="en-US" sz="3000" dirty="0" smtClean="0"/>
              <a:t>Shaffer grade I or 0 </a:t>
            </a:r>
            <a:r>
              <a:rPr lang="en-US" sz="3000" dirty="0" err="1" smtClean="0"/>
              <a:t>occludable</a:t>
            </a:r>
            <a:r>
              <a:rPr lang="en-US" sz="3000" dirty="0" smtClean="0"/>
              <a:t> angle</a:t>
            </a:r>
          </a:p>
          <a:p>
            <a:pPr marL="0" indent="0" algn="l" rtl="0">
              <a:buNone/>
            </a:pPr>
            <a:r>
              <a:rPr lang="en-US" sz="3000" b="1" i="1" dirty="0" smtClean="0"/>
              <a:t>Treatment </a:t>
            </a:r>
          </a:p>
          <a:p>
            <a:pPr marL="0" indent="0" algn="l" rtl="0">
              <a:buNone/>
            </a:pPr>
            <a:r>
              <a:rPr lang="en-US" sz="3000" b="1" i="1" dirty="0" smtClean="0"/>
              <a:t> </a:t>
            </a:r>
            <a:r>
              <a:rPr lang="en-US" sz="3000" dirty="0" smtClean="0"/>
              <a:t>Prophylactic peripheral laser </a:t>
            </a:r>
            <a:r>
              <a:rPr lang="en-US" sz="3000" dirty="0" err="1" smtClean="0"/>
              <a:t>iridotomy</a:t>
            </a:r>
            <a:endParaRPr lang="en-US" sz="3000" dirty="0" smtClean="0"/>
          </a:p>
          <a:p>
            <a:pPr marL="0" indent="0" algn="l" rtl="0">
              <a:buNone/>
            </a:pPr>
            <a:r>
              <a:rPr lang="en-US" sz="3000" dirty="0" smtClean="0"/>
              <a:t> may be considered.</a:t>
            </a:r>
          </a:p>
          <a:p>
            <a:pPr marL="0" indent="0" algn="l" rtl="0">
              <a:buNone/>
            </a:pPr>
            <a:r>
              <a:rPr lang="en-US" sz="3000" dirty="0" smtClean="0"/>
              <a:t> </a:t>
            </a:r>
            <a:r>
              <a:rPr lang="en-US" sz="3000" dirty="0"/>
              <a:t>If an attack of ACG </a:t>
            </a:r>
            <a:r>
              <a:rPr lang="en-US" sz="3000" dirty="0" smtClean="0"/>
              <a:t>occurs , other eye should undergo the prophylactic</a:t>
            </a:r>
            <a:endParaRPr lang="en-US" sz="3000" dirty="0"/>
          </a:p>
          <a:p>
            <a:pPr marL="571500" indent="-571500" algn="l" rtl="0">
              <a:buAutoNum type="romanLcPeriod"/>
            </a:pPr>
            <a:endParaRPr lang="en-US" sz="3000" dirty="0" smtClean="0"/>
          </a:p>
          <a:p>
            <a:pPr algn="l" rtl="0"/>
            <a:endParaRPr lang="en-US" sz="3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2" t="16510" r="36083" b="-375"/>
          <a:stretch/>
        </p:blipFill>
        <p:spPr>
          <a:xfrm>
            <a:off x="7386637" y="0"/>
            <a:ext cx="3700463" cy="607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8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42913"/>
            <a:ext cx="10515600" cy="573405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Intermittent subacute angle closure</a:t>
            </a:r>
          </a:p>
          <a:p>
            <a:pPr algn="l" rtl="0"/>
            <a:r>
              <a:rPr lang="en-US" dirty="0" smtClean="0"/>
              <a:t>Occurs in a predisposed eye with an </a:t>
            </a:r>
            <a:r>
              <a:rPr lang="en-US" dirty="0" err="1" smtClean="0"/>
              <a:t>occludable</a:t>
            </a:r>
            <a:r>
              <a:rPr lang="en-US" dirty="0" smtClean="0"/>
              <a:t> angle with intermittent pupillary block </a:t>
            </a:r>
          </a:p>
          <a:p>
            <a:pPr algn="l" rtl="0"/>
            <a:r>
              <a:rPr lang="en-US" dirty="0" smtClean="0"/>
              <a:t>Sudden rise in IOP then relief of pupillary block and the angle opens then IOP returns to normal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 ↙                                  ↘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physiological </a:t>
            </a:r>
            <a:r>
              <a:rPr lang="en-US" dirty="0" err="1" smtClean="0"/>
              <a:t>mydriasis</a:t>
            </a:r>
            <a:r>
              <a:rPr lang="en-US" dirty="0" smtClean="0"/>
              <a:t> in dark        shallowing of AC in prone position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watching TV                                              in reading</a:t>
            </a:r>
          </a:p>
          <a:p>
            <a:pPr marL="0" indent="0" algn="l" rtl="0">
              <a:buNone/>
            </a:pPr>
            <a:r>
              <a:rPr lang="en-US" b="1" dirty="0" smtClean="0"/>
              <a:t>Symptoms</a:t>
            </a:r>
          </a:p>
          <a:p>
            <a:pPr marL="0" indent="0" algn="l" rtl="0">
              <a:buNone/>
            </a:pPr>
            <a:r>
              <a:rPr lang="en-US" dirty="0" smtClean="0"/>
              <a:t>Transient blurring of vision with haloes around lights</a:t>
            </a:r>
          </a:p>
          <a:p>
            <a:pPr marL="0" indent="0" algn="l" rtl="0">
              <a:buNone/>
            </a:pPr>
            <a:r>
              <a:rPr lang="en-US" dirty="0" smtClean="0"/>
              <a:t>Frontal headache / discomfort</a:t>
            </a:r>
          </a:p>
          <a:p>
            <a:pPr marL="0" indent="0" algn="l" rtl="0">
              <a:buNone/>
            </a:pPr>
            <a:r>
              <a:rPr lang="en-US" b="1" dirty="0" smtClean="0"/>
              <a:t>Treatment</a:t>
            </a:r>
            <a:r>
              <a:rPr lang="en-US" dirty="0" smtClean="0"/>
              <a:t>  prophylactic laser PI should 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49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71475"/>
            <a:ext cx="10515600" cy="5805488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Acute congestive glaucoma</a:t>
            </a:r>
          </a:p>
          <a:p>
            <a:pPr algn="l" rtl="0"/>
            <a:r>
              <a:rPr lang="en-US" dirty="0" smtClean="0"/>
              <a:t>Sight threatening emergency</a:t>
            </a:r>
          </a:p>
          <a:p>
            <a:pPr algn="l" rtl="0"/>
            <a:r>
              <a:rPr lang="en-US" dirty="0" smtClean="0"/>
              <a:t>Sudden periocular pain with congestion and loss of vision</a:t>
            </a:r>
          </a:p>
          <a:p>
            <a:pPr algn="l" rtl="0"/>
            <a:r>
              <a:rPr lang="en-US" dirty="0" smtClean="0"/>
              <a:t>+/- nausea and </a:t>
            </a:r>
            <a:r>
              <a:rPr lang="en-US" dirty="0" err="1" smtClean="0"/>
              <a:t>vomting</a:t>
            </a:r>
            <a:endParaRPr lang="en-US" dirty="0" smtClean="0"/>
          </a:p>
          <a:p>
            <a:pPr marL="0" indent="0" algn="l" rtl="0">
              <a:buNone/>
            </a:pPr>
            <a:r>
              <a:rPr lang="en-US" b="1" u="sng" dirty="0" smtClean="0"/>
              <a:t>Signs</a:t>
            </a:r>
          </a:p>
          <a:p>
            <a:pPr algn="l" rtl="0"/>
            <a:r>
              <a:rPr lang="en-US" dirty="0" smtClean="0"/>
              <a:t>Ciliary congestion circumcorneal</a:t>
            </a:r>
          </a:p>
          <a:p>
            <a:pPr algn="l" rtl="0"/>
            <a:r>
              <a:rPr lang="en-US" dirty="0" smtClean="0"/>
              <a:t>Corneal oedema</a:t>
            </a:r>
          </a:p>
          <a:p>
            <a:pPr algn="l" rtl="0"/>
            <a:r>
              <a:rPr lang="en-US" dirty="0" smtClean="0"/>
              <a:t>Shallow AC   + aqueous cells &amp; flare </a:t>
            </a:r>
          </a:p>
          <a:p>
            <a:pPr algn="l" rtl="0"/>
            <a:r>
              <a:rPr lang="en-US" dirty="0" smtClean="0"/>
              <a:t>Oval semi-dilated unreactive pupil</a:t>
            </a:r>
          </a:p>
          <a:p>
            <a:pPr algn="l" rtl="0"/>
            <a:r>
              <a:rPr lang="en-US" dirty="0" smtClean="0"/>
              <a:t>IOP ≥ 50 mmHg</a:t>
            </a:r>
          </a:p>
          <a:p>
            <a:pPr algn="l" rtl="0"/>
            <a:r>
              <a:rPr lang="en-US" dirty="0" smtClean="0"/>
              <a:t>Angle complete </a:t>
            </a:r>
            <a:r>
              <a:rPr lang="en-US" dirty="0" err="1" smtClean="0"/>
              <a:t>iridocorneal</a:t>
            </a:r>
            <a:r>
              <a:rPr lang="en-US" dirty="0" smtClean="0"/>
              <a:t> </a:t>
            </a:r>
            <a:r>
              <a:rPr lang="en-US" dirty="0" err="1" smtClean="0"/>
              <a:t>conact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(Shaffer grade 0)</a:t>
            </a:r>
          </a:p>
          <a:p>
            <a:pPr algn="l" rtl="0"/>
            <a:r>
              <a:rPr lang="en-US" dirty="0" smtClean="0"/>
              <a:t>Optic disc </a:t>
            </a:r>
            <a:r>
              <a:rPr lang="en-US" dirty="0" err="1" smtClean="0"/>
              <a:t>hypermic</a:t>
            </a: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5" y="2371725"/>
            <a:ext cx="4581525" cy="361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7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28613"/>
            <a:ext cx="11039476" cy="584835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b="1" u="sng" dirty="0" smtClean="0"/>
              <a:t>Treatment </a:t>
            </a:r>
          </a:p>
          <a:p>
            <a:pPr marL="0" indent="0" algn="l" rtl="0">
              <a:buNone/>
            </a:pPr>
            <a:r>
              <a:rPr lang="en-US" dirty="0" smtClean="0"/>
              <a:t>1.Admission the patient</a:t>
            </a:r>
          </a:p>
          <a:p>
            <a:pPr marL="0" indent="0" algn="l" rtl="0">
              <a:buNone/>
            </a:pPr>
            <a:r>
              <a:rPr lang="en-US" dirty="0" smtClean="0"/>
              <a:t>2.Supine positioning</a:t>
            </a:r>
          </a:p>
          <a:p>
            <a:pPr marL="0" indent="0" algn="l" rtl="0">
              <a:buNone/>
            </a:pPr>
            <a:r>
              <a:rPr lang="en-US" dirty="0" smtClean="0"/>
              <a:t>3.analgesic / antiemetic</a:t>
            </a:r>
          </a:p>
          <a:p>
            <a:pPr marL="0" indent="0" algn="l" rtl="0">
              <a:buNone/>
            </a:pPr>
            <a:r>
              <a:rPr lang="en-US" dirty="0" smtClean="0"/>
              <a:t>4.Intravenous I/V Diamox 500mg and orally </a:t>
            </a:r>
          </a:p>
          <a:p>
            <a:pPr marL="0" indent="0" algn="l" rtl="0">
              <a:buNone/>
            </a:pPr>
            <a:r>
              <a:rPr lang="en-US" dirty="0" smtClean="0"/>
              <a:t>5.Intravenous mannitol 20% 1-2g/kg over 45 min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or oral glycerol 50% stat as a hyperosmotic </a:t>
            </a:r>
          </a:p>
          <a:p>
            <a:pPr marL="0" indent="0" algn="l" rtl="0">
              <a:buNone/>
            </a:pPr>
            <a:r>
              <a:rPr lang="en-US" dirty="0" smtClean="0"/>
              <a:t>6.Topical drops:</a:t>
            </a:r>
          </a:p>
          <a:p>
            <a:pPr marL="0" indent="0" algn="l" rtl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timolol</a:t>
            </a:r>
            <a:r>
              <a:rPr lang="en-US" dirty="0" smtClean="0"/>
              <a:t> 0.5% </a:t>
            </a:r>
            <a:r>
              <a:rPr lang="en-US" dirty="0" err="1" smtClean="0"/>
              <a:t>b.d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prednislone</a:t>
            </a:r>
            <a:r>
              <a:rPr lang="en-US" dirty="0" smtClean="0"/>
              <a:t> </a:t>
            </a:r>
            <a:r>
              <a:rPr lang="en-US" dirty="0" err="1" smtClean="0"/>
              <a:t>q.i.d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pilocarpine 2% </a:t>
            </a:r>
            <a:r>
              <a:rPr lang="en-US" dirty="0" err="1" smtClean="0"/>
              <a:t>q.i.d</a:t>
            </a:r>
            <a:r>
              <a:rPr lang="en-US" dirty="0" smtClean="0"/>
              <a:t> after 1hr / 1% </a:t>
            </a:r>
            <a:r>
              <a:rPr lang="en-US" dirty="0" err="1" smtClean="0"/>
              <a:t>q.i.d</a:t>
            </a:r>
            <a:r>
              <a:rPr lang="en-US" dirty="0" smtClean="0"/>
              <a:t> to the fellow eye</a:t>
            </a:r>
          </a:p>
          <a:p>
            <a:pPr marL="0" indent="0" algn="l" rtl="0">
              <a:buNone/>
            </a:pPr>
            <a:r>
              <a:rPr lang="en-US" dirty="0" smtClean="0"/>
              <a:t>7.Laser peripheral </a:t>
            </a:r>
            <a:r>
              <a:rPr lang="en-US" dirty="0" err="1" smtClean="0"/>
              <a:t>iridotomy</a:t>
            </a:r>
            <a:r>
              <a:rPr lang="en-US" dirty="0" smtClean="0"/>
              <a:t> ( </a:t>
            </a:r>
            <a:r>
              <a:rPr lang="en-US" dirty="0" err="1" smtClean="0"/>
              <a:t>Nd:YAG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r>
              <a:rPr lang="en-US" dirty="0" smtClean="0"/>
              <a:t>   and prophylactic laser PI to fellow eye </a:t>
            </a:r>
            <a:endParaRPr lang="en-US" dirty="0"/>
          </a:p>
        </p:txBody>
      </p:sp>
      <p:sp>
        <p:nvSpPr>
          <p:cNvPr id="4" name="شكل بيضاوي 3"/>
          <p:cNvSpPr/>
          <p:nvPr/>
        </p:nvSpPr>
        <p:spPr>
          <a:xfrm>
            <a:off x="8543925" y="700088"/>
            <a:ext cx="2443163" cy="19573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Keeping check of IOP during treatment</a:t>
            </a:r>
            <a:endParaRPr lang="en-US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814" y="3629025"/>
            <a:ext cx="3090862" cy="254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61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42900"/>
            <a:ext cx="10515600" cy="58340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sz="3200" b="1" dirty="0" smtClean="0"/>
              <a:t>Secondary glaucoma</a:t>
            </a:r>
          </a:p>
          <a:p>
            <a:pPr marL="0" indent="0" algn="l" rtl="0">
              <a:buNone/>
            </a:pPr>
            <a:r>
              <a:rPr lang="en-US" sz="3200" b="1" dirty="0" smtClean="0"/>
              <a:t>Most common:</a:t>
            </a:r>
          </a:p>
          <a:p>
            <a:pPr marL="0" indent="0" algn="l" rtl="0">
              <a:buNone/>
            </a:pPr>
            <a:r>
              <a:rPr lang="en-US" dirty="0" smtClean="0"/>
              <a:t>1.pseudoexfoliation glaucoma</a:t>
            </a:r>
          </a:p>
          <a:p>
            <a:pPr marL="0" indent="0" algn="l" rtl="0">
              <a:buNone/>
            </a:pPr>
            <a:r>
              <a:rPr lang="en-US" dirty="0" smtClean="0"/>
              <a:t>2.pigmentary glaucoma</a:t>
            </a:r>
          </a:p>
          <a:p>
            <a:pPr marL="0" indent="0" algn="l" rtl="0">
              <a:buNone/>
            </a:pPr>
            <a:r>
              <a:rPr lang="en-US" dirty="0" smtClean="0"/>
              <a:t>3.neovascular glaucoma</a:t>
            </a:r>
          </a:p>
          <a:p>
            <a:pPr marL="0" indent="0" algn="l" rtl="0">
              <a:buNone/>
            </a:pPr>
            <a:r>
              <a:rPr lang="en-US" dirty="0" smtClean="0"/>
              <a:t>4.inflammatory glaucoma</a:t>
            </a:r>
          </a:p>
          <a:p>
            <a:pPr marL="0" indent="0" algn="l" rtl="0">
              <a:buNone/>
            </a:pPr>
            <a:r>
              <a:rPr lang="en-US" dirty="0" smtClean="0"/>
              <a:t>5.Lens induced glaucoma</a:t>
            </a:r>
          </a:p>
          <a:p>
            <a:pPr marL="0" indent="0" algn="l" rtl="0">
              <a:buNone/>
            </a:pPr>
            <a:r>
              <a:rPr lang="en-US" dirty="0" smtClean="0"/>
              <a:t>6.traumatic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7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57188"/>
            <a:ext cx="10515600" cy="5805487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3200" b="1" dirty="0" smtClean="0"/>
              <a:t>PSEUDOEXFOLIATION GLAUCOMA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Elevated </a:t>
            </a:r>
            <a:r>
              <a:rPr lang="en-US" dirty="0"/>
              <a:t>IOP due to secondary trabecular blockage by   </a:t>
            </a:r>
            <a:r>
              <a:rPr lang="en-US" dirty="0" err="1"/>
              <a:t>pseudoexfoliative</a:t>
            </a:r>
            <a:r>
              <a:rPr lang="en-US" dirty="0"/>
              <a:t> deposits and/ or </a:t>
            </a:r>
            <a:r>
              <a:rPr lang="en-US" dirty="0" smtClean="0"/>
              <a:t>pigmentation</a:t>
            </a:r>
          </a:p>
          <a:p>
            <a:pPr algn="l" rtl="0"/>
            <a:r>
              <a:rPr lang="en-US" dirty="0"/>
              <a:t>Chronic open angle glaucoma (in 7th decade)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b="1" u="sng" dirty="0" smtClean="0"/>
              <a:t>Clinical features: </a:t>
            </a:r>
            <a:r>
              <a:rPr lang="en-US" b="1" dirty="0" smtClean="0"/>
              <a:t>seen in slides</a:t>
            </a:r>
            <a:endParaRPr lang="en-US" b="1" dirty="0"/>
          </a:p>
          <a:p>
            <a:pPr marL="0" indent="0" algn="l" rtl="0">
              <a:buNone/>
            </a:pPr>
            <a:r>
              <a:rPr lang="en-US" dirty="0" smtClean="0"/>
              <a:t>a. PEX on pupillary margin</a:t>
            </a:r>
          </a:p>
          <a:p>
            <a:pPr marL="0" indent="0" algn="l" rtl="0">
              <a:buNone/>
            </a:pPr>
            <a:r>
              <a:rPr lang="en-US" dirty="0" smtClean="0"/>
              <a:t>b. Sphincter iris atrophy (trans illumination defect)</a:t>
            </a:r>
          </a:p>
          <a:p>
            <a:pPr marL="0" indent="0" algn="l" rtl="0">
              <a:buNone/>
            </a:pPr>
            <a:r>
              <a:rPr lang="en-US" dirty="0" smtClean="0"/>
              <a:t>c. Central disc with peripheral band of PEX on anterior lens surface </a:t>
            </a:r>
          </a:p>
          <a:p>
            <a:pPr marL="0" indent="0" algn="l" rtl="0">
              <a:buNone/>
            </a:pPr>
            <a:r>
              <a:rPr lang="en-US" dirty="0" smtClean="0"/>
              <a:t>d. Gonioscopy shows patchy trabecular hyperpigmentation and deposits of PEX</a:t>
            </a:r>
          </a:p>
        </p:txBody>
      </p:sp>
    </p:spTree>
    <p:extLst>
      <p:ext uri="{BB962C8B-B14F-4D97-AF65-F5344CB8AC3E}">
        <p14:creationId xmlns:p14="http://schemas.microsoft.com/office/powerpoint/2010/main" val="41512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895351"/>
            <a:ext cx="3243263" cy="30861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724" y="538165"/>
            <a:ext cx="4291013" cy="344328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12" y="3981451"/>
            <a:ext cx="3738563" cy="2876549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800225" y="4214813"/>
            <a:ext cx="871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6486525" y="1214438"/>
            <a:ext cx="557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8843963" y="5229225"/>
            <a:ext cx="64293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800" dirty="0" smtClean="0"/>
              <a:t>b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3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3675" y="1904670"/>
            <a:ext cx="5257800" cy="381033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086475" y="328613"/>
            <a:ext cx="5829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Ciliary body  -  Pars-</a:t>
            </a:r>
            <a:r>
              <a:rPr lang="en-US" sz="2800" dirty="0" err="1" smtClean="0"/>
              <a:t>plicata</a:t>
            </a:r>
            <a:endParaRPr lang="en-US" sz="2800" dirty="0" smtClean="0"/>
          </a:p>
          <a:p>
            <a:pPr algn="l"/>
            <a:r>
              <a:rPr lang="en-US" sz="2800" dirty="0" smtClean="0"/>
              <a:t>70 radially oriented ciliary processes</a:t>
            </a:r>
          </a:p>
          <a:p>
            <a:pPr algn="l"/>
            <a:endParaRPr lang="en-US" sz="28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2287370"/>
            <a:ext cx="5210175" cy="394198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185863" y="328613"/>
            <a:ext cx="3457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Aqueous secretion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154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71513"/>
            <a:ext cx="10515600" cy="5929312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3200" b="1" dirty="0" smtClean="0"/>
              <a:t>PIGMENTARY DISPERSION GLAUCOMA</a:t>
            </a:r>
          </a:p>
          <a:p>
            <a:pPr algn="l" rtl="0"/>
            <a:r>
              <a:rPr lang="en-US" sz="3000" dirty="0" smtClean="0"/>
              <a:t>Elevation of IOP caused by </a:t>
            </a:r>
            <a:r>
              <a:rPr lang="en-US" sz="3000" dirty="0" err="1" smtClean="0"/>
              <a:t>pigmentary</a:t>
            </a:r>
            <a:r>
              <a:rPr lang="en-US" sz="3000" dirty="0" smtClean="0"/>
              <a:t> obstruction of inter-trabecular spaces and damage to </a:t>
            </a:r>
            <a:r>
              <a:rPr lang="en-US" sz="3000" dirty="0" err="1" smtClean="0"/>
              <a:t>trabeculum</a:t>
            </a:r>
            <a:endParaRPr lang="en-US" sz="3000" dirty="0" smtClean="0"/>
          </a:p>
          <a:p>
            <a:pPr algn="l" rtl="0"/>
            <a:r>
              <a:rPr lang="en-US" sz="3000" dirty="0" smtClean="0"/>
              <a:t>Chronic open angle glaucoma ( in 3rd to 4th decade) </a:t>
            </a:r>
          </a:p>
          <a:p>
            <a:pPr marL="0" indent="0" algn="l" rtl="0">
              <a:buNone/>
            </a:pPr>
            <a:endParaRPr lang="en-US" sz="3000" dirty="0" smtClean="0"/>
          </a:p>
          <a:p>
            <a:pPr marL="0" indent="0" algn="l" rtl="0">
              <a:buNone/>
            </a:pPr>
            <a:r>
              <a:rPr lang="en-US" sz="3000" dirty="0" smtClean="0">
                <a:latin typeface="Arial Rounded MT Bold" panose="020F0704030504030204" pitchFamily="34" charset="0"/>
              </a:rPr>
              <a:t>Pigment dispersion syndrome</a:t>
            </a:r>
            <a:r>
              <a:rPr lang="en-US" sz="3000" dirty="0" smtClean="0"/>
              <a:t>:</a:t>
            </a:r>
          </a:p>
          <a:p>
            <a:pPr marL="0" indent="0" algn="l" rtl="0">
              <a:buNone/>
            </a:pPr>
            <a:r>
              <a:rPr lang="en-US" sz="3000" dirty="0" smtClean="0"/>
              <a:t>a. Corneal endothelial pigment deposition in a vertical spindle-shape</a:t>
            </a:r>
          </a:p>
          <a:p>
            <a:pPr marL="0" indent="0" algn="l" rtl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distribution (</a:t>
            </a:r>
            <a:r>
              <a:rPr lang="en-US" sz="3000" b="1" dirty="0" err="1" smtClean="0">
                <a:solidFill>
                  <a:schemeClr val="accent4">
                    <a:lumMod val="50000"/>
                  </a:schemeClr>
                </a:solidFill>
              </a:rPr>
              <a:t>Krukenberg</a:t>
            </a:r>
            <a:r>
              <a:rPr lang="en-US" sz="3000" b="1" dirty="0" smtClean="0">
                <a:solidFill>
                  <a:schemeClr val="accent4">
                    <a:lumMod val="50000"/>
                  </a:schemeClr>
                </a:solidFill>
              </a:rPr>
              <a:t> spindle</a:t>
            </a:r>
            <a:r>
              <a:rPr lang="en-US" sz="3000" dirty="0" smtClean="0"/>
              <a:t>)</a:t>
            </a:r>
          </a:p>
          <a:p>
            <a:pPr marL="0" indent="0" algn="l" rtl="0">
              <a:buNone/>
            </a:pPr>
            <a:r>
              <a:rPr lang="en-US" sz="3000" dirty="0" smtClean="0"/>
              <a:t>b. Deep AC due to posterior bowing of peripheral iris</a:t>
            </a:r>
          </a:p>
          <a:p>
            <a:pPr marL="0" indent="0" algn="l" rtl="0">
              <a:buNone/>
            </a:pPr>
            <a:r>
              <a:rPr lang="en-US" sz="3000" dirty="0" smtClean="0"/>
              <a:t>c. Mid-periphery iris atrophy </a:t>
            </a:r>
          </a:p>
          <a:p>
            <a:pPr marL="0" indent="0" algn="l" rtl="0">
              <a:buNone/>
            </a:pPr>
            <a:r>
              <a:rPr lang="en-US" sz="3000" dirty="0" smtClean="0"/>
              <a:t>       radial slit-like </a:t>
            </a:r>
            <a:r>
              <a:rPr lang="en-US" sz="3000" dirty="0" err="1" smtClean="0"/>
              <a:t>transillumination</a:t>
            </a:r>
            <a:r>
              <a:rPr lang="en-US" sz="3000" dirty="0" smtClean="0"/>
              <a:t> defects</a:t>
            </a:r>
          </a:p>
          <a:p>
            <a:pPr marL="0" indent="0" algn="l" rtl="0">
              <a:buNone/>
            </a:pPr>
            <a:r>
              <a:rPr lang="en-US" sz="3000" dirty="0" smtClean="0"/>
              <a:t>d. Gonioscopy shows wide open angle with trabecular hyperpigmentation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6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259461"/>
            <a:ext cx="3970343" cy="3536252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0" y="3566350"/>
            <a:ext cx="4286250" cy="32385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188" y="259461"/>
            <a:ext cx="4090987" cy="3681888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528763" y="3795713"/>
            <a:ext cx="785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6772275" y="914400"/>
            <a:ext cx="714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8558213" y="4843463"/>
            <a:ext cx="471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573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23900" y="514351"/>
            <a:ext cx="11468100" cy="6217443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3200" b="1" dirty="0" smtClean="0"/>
              <a:t>Neovascular glaucoma</a:t>
            </a:r>
            <a:endParaRPr lang="en-US" sz="3200" b="1" dirty="0"/>
          </a:p>
          <a:p>
            <a:pPr marL="0" indent="0" algn="l" rtl="0">
              <a:buNone/>
            </a:pPr>
            <a:r>
              <a:rPr lang="en-US" dirty="0" smtClean="0"/>
              <a:t>             severe chronic retinal ischemia(hypoxia)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     ↓</a:t>
            </a:r>
          </a:p>
          <a:p>
            <a:pPr marL="0" indent="0" algn="l" rtl="0">
              <a:buNone/>
            </a:pPr>
            <a:r>
              <a:rPr lang="en-US" dirty="0" smtClean="0"/>
              <a:t>            produces vascular endothelial growth factor VEGF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     ↓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</a:t>
            </a:r>
            <a:r>
              <a:rPr lang="en-US" dirty="0" err="1" smtClean="0"/>
              <a:t>revascularize</a:t>
            </a:r>
            <a:r>
              <a:rPr lang="en-US" dirty="0" smtClean="0"/>
              <a:t> hypoxic areas by neovascularization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  proliferative retinopathy, </a:t>
            </a:r>
            <a:r>
              <a:rPr lang="en-US" dirty="0" err="1" smtClean="0"/>
              <a:t>rubiosis</a:t>
            </a:r>
            <a:r>
              <a:rPr lang="en-US" dirty="0" smtClean="0"/>
              <a:t> iridis and neovascularization of AC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↙                 ↘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early OAG             later CAG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(impair aqueous out flow )  </a:t>
            </a:r>
          </a:p>
          <a:p>
            <a:pPr marL="0" indent="0" algn="l" rtl="0">
              <a:buNone/>
            </a:pPr>
            <a:r>
              <a:rPr lang="en-US" dirty="0" smtClean="0"/>
              <a:t> 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endParaRPr lang="en-US" dirty="0"/>
          </a:p>
        </p:txBody>
      </p:sp>
      <p:sp>
        <p:nvSpPr>
          <p:cNvPr id="5" name="وسيلة شرح بيضاوية 4"/>
          <p:cNvSpPr/>
          <p:nvPr/>
        </p:nvSpPr>
        <p:spPr>
          <a:xfrm rot="676793">
            <a:off x="8779998" y="72173"/>
            <a:ext cx="3425449" cy="247490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Prevented by laser photocoagulation of  NV</a:t>
            </a:r>
            <a:endParaRPr lang="en-US" sz="24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6" y="4181474"/>
            <a:ext cx="3700462" cy="2550319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896" y="4181475"/>
            <a:ext cx="3959104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83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28638"/>
            <a:ext cx="10515600" cy="564832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u="sng" dirty="0" smtClean="0"/>
              <a:t>Causes of NVG</a:t>
            </a:r>
          </a:p>
          <a:p>
            <a:pPr marL="0" indent="0" algn="l" rtl="0">
              <a:buNone/>
            </a:pPr>
            <a:r>
              <a:rPr lang="en-US" dirty="0" smtClean="0"/>
              <a:t>1. ischemic central retinal vein occlusion 36%</a:t>
            </a:r>
          </a:p>
          <a:p>
            <a:pPr marL="0" indent="0" algn="l" rtl="0">
              <a:buNone/>
            </a:pPr>
            <a:r>
              <a:rPr lang="en-US" dirty="0" smtClean="0"/>
              <a:t>2. diabetes mellitus 32%</a:t>
            </a:r>
          </a:p>
          <a:p>
            <a:pPr marL="0" indent="0" algn="l" rtl="0">
              <a:buNone/>
            </a:pPr>
            <a:r>
              <a:rPr lang="en-US" dirty="0" smtClean="0"/>
              <a:t>3. other causes : Central retinal artery occlusion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Carotid obstructive disease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Long-standing RD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Chronic intraocular inflammation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Intraocular </a:t>
            </a:r>
            <a:r>
              <a:rPr lang="en-US" dirty="0" err="1" smtClean="0"/>
              <a:t>tumours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58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57188"/>
            <a:ext cx="10515600" cy="58197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INFLAMMATORY GLAUCOMA</a:t>
            </a:r>
          </a:p>
          <a:p>
            <a:pPr algn="l" rtl="0"/>
            <a:r>
              <a:rPr lang="en-US" dirty="0" smtClean="0"/>
              <a:t>Elevation of IOP secondary to intraocular inflammation</a:t>
            </a:r>
          </a:p>
          <a:p>
            <a:pPr marL="0" indent="0" algn="l" rtl="0">
              <a:buNone/>
            </a:pPr>
            <a:r>
              <a:rPr lang="en-US" b="1" i="1" u="sng" dirty="0" smtClean="0"/>
              <a:t>Classification</a:t>
            </a: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dirty="0" smtClean="0"/>
              <a:t>1. </a:t>
            </a:r>
            <a:r>
              <a:rPr lang="en-US" dirty="0" smtClean="0">
                <a:latin typeface="Arial Rounded MT Bold" panose="020F0704030504030204" pitchFamily="34" charset="0"/>
              </a:rPr>
              <a:t>angle-closure with pupil block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Seclusio</a:t>
            </a:r>
            <a:r>
              <a:rPr lang="en-US" dirty="0" smtClean="0"/>
              <a:t> pupillae →  iris bomb’ → shallow AC → peripheral </a:t>
            </a:r>
            <a:r>
              <a:rPr lang="en-US" dirty="0" err="1" smtClean="0"/>
              <a:t>iridocorneal</a:t>
            </a:r>
            <a:r>
              <a:rPr lang="en-US" dirty="0" smtClean="0"/>
              <a:t> </a:t>
            </a:r>
            <a:r>
              <a:rPr lang="en-US" dirty="0" err="1" smtClean="0"/>
              <a:t>conact</a:t>
            </a:r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713" y="2900363"/>
            <a:ext cx="8443911" cy="409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85788"/>
            <a:ext cx="10515600" cy="55911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2. angle- closure without pupil block</a:t>
            </a:r>
          </a:p>
          <a:p>
            <a:pPr algn="l" rtl="0"/>
            <a:r>
              <a:rPr lang="en-US" dirty="0" smtClean="0"/>
              <a:t>Secondary to deposition of inflammatory cells and </a:t>
            </a:r>
            <a:r>
              <a:rPr lang="en-US" dirty="0" err="1" smtClean="0"/>
              <a:t>depris</a:t>
            </a:r>
            <a:r>
              <a:rPr lang="en-US" dirty="0" smtClean="0"/>
              <a:t> the angle with subsequent organization and contraction  and </a:t>
            </a:r>
            <a:r>
              <a:rPr lang="en-US" dirty="0" err="1" smtClean="0"/>
              <a:t>synechial</a:t>
            </a:r>
            <a:r>
              <a:rPr lang="en-US" dirty="0" smtClean="0"/>
              <a:t> angle closure PAS</a:t>
            </a:r>
          </a:p>
          <a:p>
            <a:pPr marL="0" indent="0" algn="l" rtl="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AC angle is deep</a:t>
            </a:r>
          </a:p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3. Open angle glaucoma</a:t>
            </a:r>
          </a:p>
          <a:p>
            <a:pPr marL="0" indent="0" algn="l" rtl="0">
              <a:buNone/>
            </a:pPr>
            <a:r>
              <a:rPr lang="en-US" dirty="0" smtClean="0"/>
              <a:t>Elevated IOP in: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/>
              <a:t>acute anterior uveitis  secondary to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trabecular obstruction by </a:t>
            </a:r>
            <a:r>
              <a:rPr lang="en-US" dirty="0" err="1" smtClean="0"/>
              <a:t>inflam</a:t>
            </a:r>
            <a:r>
              <a:rPr lang="en-US" dirty="0" smtClean="0"/>
              <a:t> cells and </a:t>
            </a:r>
            <a:r>
              <a:rPr lang="en-US" dirty="0" err="1" smtClean="0"/>
              <a:t>plasmoid</a:t>
            </a:r>
            <a:r>
              <a:rPr lang="en-US" dirty="0" smtClean="0"/>
              <a:t> aqueous or </a:t>
            </a:r>
          </a:p>
          <a:p>
            <a:pPr marL="0" indent="0" algn="l" rtl="0">
              <a:buNone/>
            </a:pPr>
            <a:r>
              <a:rPr lang="en-US" dirty="0" smtClean="0"/>
              <a:t>  acute </a:t>
            </a:r>
            <a:r>
              <a:rPr lang="en-US" dirty="0" err="1" smtClean="0"/>
              <a:t>trabeculitis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dirty="0" smtClean="0"/>
              <a:t>Chronic anterior uveitis secondary to trabecular sclerosis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21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14325"/>
            <a:ext cx="10515600" cy="58626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4.Posner-Schlossman syndrome</a:t>
            </a:r>
          </a:p>
          <a:p>
            <a:pPr marL="0" indent="0" algn="l" rtl="0">
              <a:buNone/>
            </a:pPr>
            <a:r>
              <a:rPr lang="en-US" dirty="0" smtClean="0"/>
              <a:t>       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</a:rPr>
              <a:t>Glaucomatocyclitic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crisis</a:t>
            </a:r>
          </a:p>
          <a:p>
            <a:pPr algn="l" rtl="0"/>
            <a:r>
              <a:rPr lang="en-US" dirty="0" smtClean="0"/>
              <a:t>Recurrent attacks of unilateral, acute raise of IOP few hours to several days  associated with mild </a:t>
            </a:r>
            <a:r>
              <a:rPr lang="en-US" dirty="0"/>
              <a:t>anterior </a:t>
            </a:r>
            <a:r>
              <a:rPr lang="en-US" dirty="0" smtClean="0"/>
              <a:t>uveitis</a:t>
            </a:r>
          </a:p>
          <a:p>
            <a:pPr algn="l" rtl="0"/>
            <a:r>
              <a:rPr lang="en-US" dirty="0" smtClean="0"/>
              <a:t>Secondary </a:t>
            </a:r>
            <a:r>
              <a:rPr lang="en-US" dirty="0"/>
              <a:t>open angle </a:t>
            </a:r>
            <a:r>
              <a:rPr lang="en-US" dirty="0" smtClean="0"/>
              <a:t>Glaucoma </a:t>
            </a:r>
            <a:endParaRPr lang="en-US" dirty="0"/>
          </a:p>
          <a:p>
            <a:pPr algn="l" rtl="0"/>
            <a:r>
              <a:rPr lang="en-US" dirty="0" smtClean="0"/>
              <a:t>Young adult / more in males</a:t>
            </a:r>
          </a:p>
          <a:p>
            <a:pPr marL="0" indent="0" algn="l" rtl="0">
              <a:buNone/>
            </a:pPr>
            <a:r>
              <a:rPr lang="en-US" b="1" u="sng" dirty="0" smtClean="0"/>
              <a:t>Signs</a:t>
            </a:r>
          </a:p>
          <a:p>
            <a:pPr marL="0" indent="0" algn="l" rtl="0">
              <a:buNone/>
            </a:pPr>
            <a:r>
              <a:rPr lang="en-US" dirty="0" smtClean="0"/>
              <a:t>Corneal epithelial oedema / IOP 40-80 mmHg / few aqueous cells/ KPS</a:t>
            </a:r>
          </a:p>
        </p:txBody>
      </p:sp>
    </p:spTree>
    <p:extLst>
      <p:ext uri="{BB962C8B-B14F-4D97-AF65-F5344CB8AC3E}">
        <p14:creationId xmlns:p14="http://schemas.microsoft.com/office/powerpoint/2010/main" val="167872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57213"/>
            <a:ext cx="10515600" cy="561975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LENS INDUCED GLAUCOMA</a:t>
            </a:r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1.Phacolytic glaucoma</a:t>
            </a:r>
          </a:p>
          <a:p>
            <a:pPr marL="0" indent="0" algn="l" rtl="0">
              <a:buNone/>
            </a:pPr>
            <a:r>
              <a:rPr lang="en-US" dirty="0" smtClean="0"/>
              <a:t>In </a:t>
            </a:r>
            <a:r>
              <a:rPr lang="en-US" dirty="0" err="1" smtClean="0"/>
              <a:t>hypermature</a:t>
            </a:r>
            <a:r>
              <a:rPr lang="en-US" dirty="0" smtClean="0"/>
              <a:t> cataract, secondary OAG due to trabecular blockage by lens proteins containing macrophages that leaks through intact lens capsule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2" name="مربع نص 1"/>
          <p:cNvSpPr txBox="1"/>
          <p:nvPr/>
        </p:nvSpPr>
        <p:spPr>
          <a:xfrm flipH="1">
            <a:off x="3429000" y="3543300"/>
            <a:ext cx="6300786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err="1" smtClean="0"/>
              <a:t>Phacoanaphylactic</a:t>
            </a:r>
            <a:r>
              <a:rPr lang="en-US" sz="2800" b="1" dirty="0" smtClean="0"/>
              <a:t> uveitis</a:t>
            </a:r>
          </a:p>
          <a:p>
            <a:pPr algn="l"/>
            <a:r>
              <a:rPr lang="en-US" sz="2800" dirty="0" smtClean="0"/>
              <a:t>Autoimmune granulomatous reaction to lens proteins with ruptured capsule in </a:t>
            </a:r>
            <a:r>
              <a:rPr lang="en-US" sz="2800" dirty="0" err="1" smtClean="0"/>
              <a:t>hypermature</a:t>
            </a:r>
            <a:r>
              <a:rPr lang="en-US" sz="2800" dirty="0" smtClean="0"/>
              <a:t> cat /post surgery / trauma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37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57188"/>
            <a:ext cx="10515600" cy="58197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>
                <a:latin typeface="Arial Rounded MT Bold" panose="020F0704030504030204" pitchFamily="34" charset="0"/>
              </a:rPr>
              <a:t>2.Phacomorphic glaucoma</a:t>
            </a:r>
          </a:p>
          <a:p>
            <a:pPr marL="0" indent="0" algn="l" rtl="0">
              <a:buNone/>
            </a:pPr>
            <a:r>
              <a:rPr lang="en-US" dirty="0"/>
              <a:t>Acute secondary angle closure glaucoma precipitated by an intumescent </a:t>
            </a:r>
            <a:r>
              <a:rPr lang="en-US" dirty="0" err="1"/>
              <a:t>cataractous</a:t>
            </a:r>
            <a:r>
              <a:rPr lang="en-US" dirty="0"/>
              <a:t> </a:t>
            </a:r>
            <a:r>
              <a:rPr lang="en-US" dirty="0" smtClean="0"/>
              <a:t>lens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213" y="2233612"/>
            <a:ext cx="65151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7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00038"/>
            <a:ext cx="10515600" cy="587692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TRAUMATIC GLAUCOMA</a:t>
            </a:r>
          </a:p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1.Red cell glaucoma  </a:t>
            </a:r>
          </a:p>
          <a:p>
            <a:pPr marL="0" indent="0" algn="l" rtl="0">
              <a:buNone/>
            </a:pPr>
            <a:r>
              <a:rPr lang="en-US" dirty="0" smtClean="0"/>
              <a:t>   A traumatic </a:t>
            </a:r>
            <a:r>
              <a:rPr lang="en-US" dirty="0" err="1" smtClean="0"/>
              <a:t>hyphema</a:t>
            </a:r>
            <a:r>
              <a:rPr lang="en-US" dirty="0" smtClean="0"/>
              <a:t>  associated with elevation of IOP due to a      trabecular blockage by red blood cells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2.Angle recession glaucoma</a:t>
            </a:r>
          </a:p>
          <a:p>
            <a:pPr marL="0" indent="0" algn="l" rtl="0">
              <a:buNone/>
            </a:pPr>
            <a:r>
              <a:rPr lang="en-US" dirty="0" smtClean="0"/>
              <a:t>Unilateral chronic glaucoma secondary to rupture face of ciliary body</a:t>
            </a:r>
          </a:p>
          <a:p>
            <a:pPr marL="0" indent="0" algn="l" rtl="0">
              <a:buNone/>
            </a:pPr>
            <a:r>
              <a:rPr lang="en-US" dirty="0" smtClean="0"/>
              <a:t>Between iris root and scleral spur 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</a:rPr>
              <a:t>gonioscopy</a:t>
            </a:r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l" rtl="0">
              <a:buNone/>
            </a:pPr>
            <a:r>
              <a:rPr lang="en-US" dirty="0" smtClean="0"/>
              <a:t>Associated signs of previous blunt trauma as sphincter rupture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49" y="1814512"/>
            <a:ext cx="3819525" cy="250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5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u="sng" dirty="0" smtClean="0"/>
              <a:t>Aqueous secretion</a:t>
            </a:r>
            <a:endParaRPr lang="en-US" u="sng" dirty="0" smtClean="0"/>
          </a:p>
          <a:p>
            <a:pPr marL="0" indent="0" algn="l" rtl="0">
              <a:buNone/>
            </a:pPr>
            <a:r>
              <a:rPr lang="en-US" dirty="0" smtClean="0"/>
              <a:t> by 2 mechanisms:</a:t>
            </a:r>
          </a:p>
          <a:p>
            <a:pPr marL="0" indent="0" algn="l" rtl="0">
              <a:buNone/>
            </a:pPr>
            <a:r>
              <a:rPr lang="en-US" dirty="0" smtClean="0"/>
              <a:t>1. Active secretion </a:t>
            </a:r>
          </a:p>
          <a:p>
            <a:pPr algn="l" rtl="0"/>
            <a:r>
              <a:rPr lang="en-US" dirty="0" smtClean="0"/>
              <a:t>By non-pigmented ciliary epithelium</a:t>
            </a:r>
          </a:p>
          <a:p>
            <a:pPr algn="l" rtl="0"/>
            <a:r>
              <a:rPr lang="en-US" dirty="0" smtClean="0"/>
              <a:t>Na⁺ / K⁺ ATPase pump</a:t>
            </a:r>
          </a:p>
          <a:p>
            <a:pPr algn="l" rtl="0"/>
            <a:r>
              <a:rPr lang="en-US" dirty="0" smtClean="0"/>
              <a:t>Independent of IOP level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2. Passive secretion</a:t>
            </a:r>
          </a:p>
          <a:p>
            <a:pPr algn="l" rtl="0"/>
            <a:r>
              <a:rPr lang="en-US" dirty="0" smtClean="0"/>
              <a:t>Ultrafiltration and diffusion </a:t>
            </a:r>
          </a:p>
          <a:p>
            <a:pPr algn="l" rtl="0"/>
            <a:r>
              <a:rPr lang="en-US" dirty="0" smtClean="0"/>
              <a:t>Depends on level of IOP</a:t>
            </a:r>
          </a:p>
          <a:p>
            <a:pPr algn="l" rtl="0"/>
            <a:endParaRPr lang="en-US" dirty="0"/>
          </a:p>
        </p:txBody>
      </p:sp>
      <p:sp>
        <p:nvSpPr>
          <p:cNvPr id="5" name="تمرير عمودي 4"/>
          <p:cNvSpPr/>
          <p:nvPr/>
        </p:nvSpPr>
        <p:spPr>
          <a:xfrm>
            <a:off x="6343650" y="714376"/>
            <a:ext cx="5010150" cy="534352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400" b="1" dirty="0" smtClean="0"/>
              <a:t>Conditions  causing </a:t>
            </a:r>
            <a:r>
              <a:rPr lang="en-US" sz="2400" b="1" dirty="0" err="1" smtClean="0"/>
              <a:t>hyposecresion</a:t>
            </a:r>
            <a:endParaRPr lang="en-US" sz="2400" b="1" dirty="0" smtClean="0"/>
          </a:p>
          <a:p>
            <a:pPr algn="l"/>
            <a:r>
              <a:rPr lang="en-US" sz="2400" i="1" u="sng" dirty="0" smtClean="0"/>
              <a:t>Drugs </a:t>
            </a:r>
            <a:r>
              <a:rPr lang="en-US" sz="2400" dirty="0" smtClean="0"/>
              <a:t>: </a:t>
            </a:r>
          </a:p>
          <a:p>
            <a:pPr algn="l"/>
            <a:r>
              <a:rPr lang="en-US" sz="2400" dirty="0" err="1" smtClean="0"/>
              <a:t>betablockers,sympathomim-etics</a:t>
            </a:r>
            <a:r>
              <a:rPr lang="en-US" sz="2400" dirty="0" smtClean="0"/>
              <a:t>, CI  inhibitors</a:t>
            </a:r>
          </a:p>
          <a:p>
            <a:pPr algn="l"/>
            <a:r>
              <a:rPr lang="en-US" sz="2400" i="1" u="sng" dirty="0" smtClean="0"/>
              <a:t>Ciliary body shutdown</a:t>
            </a:r>
          </a:p>
          <a:p>
            <a:pPr algn="l"/>
            <a:r>
              <a:rPr lang="en-US" sz="2400" dirty="0" smtClean="0"/>
              <a:t>CB detachment</a:t>
            </a:r>
          </a:p>
          <a:p>
            <a:pPr algn="l"/>
            <a:r>
              <a:rPr lang="en-US" sz="2400" dirty="0" smtClean="0"/>
              <a:t>Iridocyclitis</a:t>
            </a:r>
          </a:p>
          <a:p>
            <a:pPr algn="l"/>
            <a:r>
              <a:rPr lang="en-US" sz="2400" dirty="0" smtClean="0"/>
              <a:t>Retinal detachment</a:t>
            </a:r>
          </a:p>
          <a:p>
            <a:pPr algn="l"/>
            <a:r>
              <a:rPr lang="en-US" sz="2400" i="1" u="sng" dirty="0" err="1" smtClean="0"/>
              <a:t>Cyclodesructive</a:t>
            </a:r>
            <a:r>
              <a:rPr lang="en-US" sz="2400" i="1" u="sng" dirty="0" smtClean="0"/>
              <a:t> procedures</a:t>
            </a:r>
          </a:p>
          <a:p>
            <a:pPr algn="l"/>
            <a:r>
              <a:rPr lang="en-US" sz="2400" dirty="0" err="1" smtClean="0"/>
              <a:t>cyclocryotherapy</a:t>
            </a:r>
            <a:endParaRPr lang="en-US" sz="2400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4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71474"/>
            <a:ext cx="10515600" cy="648652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 err="1" smtClean="0"/>
              <a:t>Primery</a:t>
            </a:r>
            <a:r>
              <a:rPr lang="en-US" sz="3200" b="1" dirty="0" smtClean="0"/>
              <a:t> congenital glaucoma</a:t>
            </a:r>
          </a:p>
          <a:p>
            <a:pPr marL="0" indent="0" algn="l" rtl="0">
              <a:buNone/>
            </a:pPr>
            <a:endParaRPr lang="en-US" sz="3200" b="1" dirty="0" smtClean="0"/>
          </a:p>
          <a:p>
            <a:pPr marL="0" indent="0" algn="l" rtl="0">
              <a:buNone/>
            </a:pPr>
            <a:r>
              <a:rPr lang="en-US" sz="3200" dirty="0" smtClean="0"/>
              <a:t>Sporadic</a:t>
            </a:r>
            <a:r>
              <a:rPr lang="en-US" sz="3200" b="1" dirty="0"/>
              <a:t> </a:t>
            </a:r>
            <a:r>
              <a:rPr lang="en-US" sz="3200" b="1" dirty="0" smtClean="0"/>
              <a:t>/ </a:t>
            </a:r>
            <a:r>
              <a:rPr lang="en-US" sz="3200" dirty="0" smtClean="0"/>
              <a:t>10% inheritance is AR</a:t>
            </a:r>
          </a:p>
          <a:p>
            <a:pPr marL="0" indent="0" algn="l" rtl="0">
              <a:buNone/>
            </a:pPr>
            <a:r>
              <a:rPr lang="en-US" sz="3200" b="1" dirty="0" smtClean="0"/>
              <a:t>1:10.000</a:t>
            </a:r>
            <a:r>
              <a:rPr lang="en-US" sz="3200" dirty="0" smtClean="0"/>
              <a:t> births </a:t>
            </a:r>
            <a:r>
              <a:rPr lang="en-US" sz="3200" b="1" dirty="0" smtClean="0"/>
              <a:t>65% </a:t>
            </a:r>
            <a:r>
              <a:rPr lang="en-US" sz="3200" dirty="0" smtClean="0"/>
              <a:t>are boys</a:t>
            </a:r>
          </a:p>
          <a:p>
            <a:pPr marL="0" indent="0" algn="l" rtl="0">
              <a:buNone/>
            </a:pPr>
            <a:r>
              <a:rPr lang="en-US" sz="3200" b="1" i="1" dirty="0" smtClean="0"/>
              <a:t>Pathogenesis</a:t>
            </a:r>
          </a:p>
          <a:p>
            <a:pPr marL="0" indent="0" algn="l" rtl="0">
              <a:buNone/>
            </a:pPr>
            <a:r>
              <a:rPr lang="en-US" sz="3200" dirty="0" smtClean="0"/>
              <a:t>Mal-development of the angle of AC </a:t>
            </a:r>
            <a:r>
              <a:rPr lang="en-US" sz="3200" dirty="0" err="1" smtClean="0"/>
              <a:t>unassocited</a:t>
            </a:r>
            <a:r>
              <a:rPr lang="en-US" sz="3200" dirty="0" smtClean="0"/>
              <a:t> with other major ocular anomalies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isolated </a:t>
            </a:r>
            <a:r>
              <a:rPr lang="en-US" sz="3200" b="1" dirty="0" err="1" smtClean="0">
                <a:solidFill>
                  <a:schemeClr val="accent2">
                    <a:lumMod val="50000"/>
                  </a:schemeClr>
                </a:solidFill>
              </a:rPr>
              <a:t>trabeculodysgenesis</a:t>
            </a:r>
            <a:endParaRPr lang="en-US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l" rtl="0">
              <a:buNone/>
            </a:pPr>
            <a:r>
              <a:rPr lang="en-US" sz="3200" b="1" u="sng" dirty="0" smtClean="0"/>
              <a:t>Classification</a:t>
            </a:r>
          </a:p>
          <a:p>
            <a:pPr marL="0" indent="0" algn="l" rtl="0">
              <a:buNone/>
            </a:pPr>
            <a:r>
              <a:rPr lang="en-US" sz="3200" b="1" i="1" dirty="0" smtClean="0"/>
              <a:t>True</a:t>
            </a:r>
            <a:r>
              <a:rPr lang="en-US" sz="3200" dirty="0" smtClean="0"/>
              <a:t> in which IOP becomes elevated during intrauterine life</a:t>
            </a:r>
          </a:p>
          <a:p>
            <a:pPr marL="0" indent="0" algn="l" rtl="0">
              <a:buNone/>
            </a:pPr>
            <a:r>
              <a:rPr lang="en-US" sz="3200" b="1" i="1" dirty="0" smtClean="0"/>
              <a:t>Infantile</a:t>
            </a:r>
            <a:r>
              <a:rPr lang="en-US" sz="3200" dirty="0" smtClean="0"/>
              <a:t> which manifests prior to the third birthday</a:t>
            </a:r>
          </a:p>
          <a:p>
            <a:pPr marL="0" indent="0" algn="l" rtl="0">
              <a:buNone/>
            </a:pPr>
            <a:r>
              <a:rPr lang="en-US" sz="3200" b="1" i="1" dirty="0" smtClean="0"/>
              <a:t>Juvenile</a:t>
            </a:r>
            <a:r>
              <a:rPr lang="en-US" sz="3200" dirty="0" smtClean="0"/>
              <a:t> which develops after third birthday but before 16yrs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6" y="371475"/>
            <a:ext cx="5372100" cy="237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3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14313"/>
            <a:ext cx="10515600" cy="596265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dirty="0" smtClean="0"/>
              <a:t>Signs</a:t>
            </a:r>
          </a:p>
          <a:p>
            <a:pPr marL="0" indent="0" algn="l" rtl="0">
              <a:buNone/>
            </a:pPr>
            <a:r>
              <a:rPr lang="en-US" dirty="0" smtClean="0"/>
              <a:t>1.Corneal haze due to ↑ IOP (lacrimation/ photophobia/</a:t>
            </a:r>
            <a:r>
              <a:rPr lang="en-US" dirty="0" err="1" smtClean="0"/>
              <a:t>bleparospasm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r>
              <a:rPr lang="en-US" dirty="0" smtClean="0"/>
              <a:t>2.Buphthalmus</a:t>
            </a:r>
          </a:p>
          <a:p>
            <a:pPr marL="0" indent="0" algn="l" rtl="0">
              <a:buNone/>
            </a:pPr>
            <a:r>
              <a:rPr lang="en-US" dirty="0" smtClean="0"/>
              <a:t>Large eye secondary to stretching due to elevated IOP causing thinning of sclera and a blue appearance of underlying uvea</a:t>
            </a:r>
          </a:p>
          <a:p>
            <a:pPr marL="0" indent="0" algn="l" rtl="0">
              <a:buNone/>
            </a:pPr>
            <a:r>
              <a:rPr lang="en-US" dirty="0" smtClean="0"/>
              <a:t>3.Breaks in </a:t>
            </a:r>
            <a:r>
              <a:rPr lang="en-US" dirty="0" err="1" smtClean="0"/>
              <a:t>Descement</a:t>
            </a:r>
            <a:r>
              <a:rPr lang="en-US" dirty="0" smtClean="0"/>
              <a:t> membrane</a:t>
            </a:r>
          </a:p>
          <a:p>
            <a:pPr marL="0" indent="0" algn="l" rtl="0">
              <a:buNone/>
            </a:pPr>
            <a:r>
              <a:rPr lang="en-US" dirty="0" smtClean="0"/>
              <a:t>  Secondary to corneal stretching  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Haab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striae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/>
              <a:t>horizontal curvilinear lines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represent healed breaks</a:t>
            </a:r>
          </a:p>
          <a:p>
            <a:pPr marL="0" indent="0" algn="l" rtl="0">
              <a:buNone/>
            </a:pPr>
            <a:r>
              <a:rPr lang="en-US" dirty="0" smtClean="0"/>
              <a:t>4. Optic disc cupping</a:t>
            </a:r>
          </a:p>
          <a:p>
            <a:pPr marL="0" indent="0" algn="l" rtl="0">
              <a:buNone/>
            </a:pPr>
            <a:r>
              <a:rPr lang="en-US" dirty="0" smtClean="0"/>
              <a:t>May regress once the IOP is normalized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2400299"/>
            <a:ext cx="5400675" cy="309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85774"/>
            <a:ext cx="10515600" cy="6600825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dirty="0" err="1" smtClean="0"/>
              <a:t>Manegmen</a:t>
            </a:r>
            <a:r>
              <a:rPr lang="en-US" dirty="0" err="1" smtClean="0"/>
              <a:t>t</a:t>
            </a:r>
            <a:endParaRPr lang="en-US" dirty="0" smtClean="0"/>
          </a:p>
          <a:p>
            <a:pPr marL="0" indent="0" algn="l" rtl="0">
              <a:buNone/>
            </a:pPr>
            <a:r>
              <a:rPr lang="en-US" b="1" i="1" u="sng" dirty="0" smtClean="0"/>
              <a:t>Evaluation</a:t>
            </a:r>
          </a:p>
          <a:p>
            <a:pPr algn="l" rtl="0"/>
            <a:r>
              <a:rPr lang="en-US" dirty="0" smtClean="0"/>
              <a:t>Under general anesthesia</a:t>
            </a:r>
          </a:p>
          <a:p>
            <a:pPr algn="l" rtl="0"/>
            <a:r>
              <a:rPr lang="en-US" dirty="0" smtClean="0"/>
              <a:t>IOP Perkins tonometer / </a:t>
            </a:r>
            <a:r>
              <a:rPr lang="en-US" dirty="0" err="1" smtClean="0"/>
              <a:t>Tonopin</a:t>
            </a:r>
            <a:endParaRPr lang="en-US" dirty="0" smtClean="0"/>
          </a:p>
          <a:p>
            <a:pPr algn="l" rtl="0"/>
            <a:r>
              <a:rPr lang="en-US" dirty="0" smtClean="0"/>
              <a:t>Corneal dimeter</a:t>
            </a:r>
          </a:p>
          <a:p>
            <a:pPr algn="l" rtl="0"/>
            <a:r>
              <a:rPr lang="en-US" dirty="0" smtClean="0"/>
              <a:t>measure vertical and horizontal meridians with calipers</a:t>
            </a:r>
          </a:p>
          <a:p>
            <a:pPr marL="0" indent="0" algn="l" rtl="0">
              <a:buNone/>
            </a:pPr>
            <a:r>
              <a:rPr lang="en-US" dirty="0" smtClean="0"/>
              <a:t>         &gt;11mm prior to age of 1yr</a:t>
            </a:r>
          </a:p>
          <a:p>
            <a:pPr marL="0" indent="0" algn="l" rtl="0">
              <a:buNone/>
            </a:pPr>
            <a:r>
              <a:rPr lang="en-US" dirty="0" smtClean="0"/>
              <a:t>         &gt;13mm at any age</a:t>
            </a:r>
          </a:p>
          <a:p>
            <a:pPr algn="l" rtl="0"/>
            <a:r>
              <a:rPr lang="en-US" dirty="0" err="1" smtClean="0"/>
              <a:t>Funduscopy</a:t>
            </a:r>
            <a:endParaRPr lang="en-US" dirty="0" smtClean="0"/>
          </a:p>
          <a:p>
            <a:pPr algn="l" rtl="0"/>
            <a:r>
              <a:rPr lang="en-US" dirty="0" smtClean="0"/>
              <a:t>Gonioscopy</a:t>
            </a:r>
          </a:p>
          <a:p>
            <a:pPr marL="0" indent="0" algn="l" rtl="0">
              <a:buNone/>
            </a:pPr>
            <a:r>
              <a:rPr lang="en-US" dirty="0" smtClean="0"/>
              <a:t>Direct </a:t>
            </a:r>
            <a:r>
              <a:rPr lang="en-US" dirty="0" err="1" smtClean="0"/>
              <a:t>goniolens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Koeppe</a:t>
            </a:r>
            <a:r>
              <a:rPr lang="en-US" dirty="0" smtClean="0"/>
              <a:t> lens   →</a:t>
            </a:r>
          </a:p>
          <a:p>
            <a:pPr marL="0" indent="0" algn="l" rtl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68" y="228599"/>
            <a:ext cx="2540000" cy="25400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485774"/>
            <a:ext cx="3048000" cy="30480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35" y="5062538"/>
            <a:ext cx="1935480" cy="172974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306" y="3226248"/>
            <a:ext cx="3028157" cy="367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85750"/>
            <a:ext cx="10515600" cy="589121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dirty="0" smtClean="0"/>
              <a:t>Surgery</a:t>
            </a:r>
          </a:p>
          <a:p>
            <a:pPr marL="0" indent="0" algn="l" rtl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Goniotomty</a:t>
            </a:r>
            <a:endParaRPr lang="en-US" dirty="0" smtClean="0"/>
          </a:p>
          <a:p>
            <a:pPr algn="l" rtl="0"/>
            <a:r>
              <a:rPr lang="en-US" dirty="0" smtClean="0"/>
              <a:t>At time of examination and diagnosis is confirmed</a:t>
            </a:r>
          </a:p>
          <a:p>
            <a:pPr algn="l" rtl="0"/>
            <a:r>
              <a:rPr lang="en-US" dirty="0" smtClean="0"/>
              <a:t>If cornea is clear and good visualization of the angle</a:t>
            </a:r>
          </a:p>
          <a:p>
            <a:pPr marL="0" indent="0" algn="l" rtl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Trabeculotomy</a:t>
            </a:r>
            <a:endParaRPr lang="en-US" dirty="0" smtClean="0"/>
          </a:p>
          <a:p>
            <a:pPr algn="l" rtl="0"/>
            <a:r>
              <a:rPr lang="en-US" dirty="0" smtClean="0"/>
              <a:t>If cornea is cloudy</a:t>
            </a:r>
          </a:p>
          <a:p>
            <a:pPr algn="l" rtl="0"/>
            <a:r>
              <a:rPr lang="en-US" dirty="0" smtClean="0"/>
              <a:t>In failed </a:t>
            </a:r>
            <a:r>
              <a:rPr lang="en-US" dirty="0" err="1" smtClean="0"/>
              <a:t>goniotomy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3.Trabeculectomy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combined with antimetabolite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32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428625"/>
            <a:ext cx="10515600" cy="57483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Differential diagnosis</a:t>
            </a:r>
          </a:p>
          <a:p>
            <a:pPr marL="0" indent="0" algn="l" rtl="0">
              <a:buNone/>
            </a:pPr>
            <a:r>
              <a:rPr lang="en-US" dirty="0" smtClean="0"/>
              <a:t>1.Cloudy cornea at birth</a:t>
            </a:r>
          </a:p>
          <a:p>
            <a:pPr algn="l" rtl="0"/>
            <a:r>
              <a:rPr lang="en-US" dirty="0" smtClean="0"/>
              <a:t> Birth trauma</a:t>
            </a:r>
          </a:p>
          <a:p>
            <a:pPr algn="l" rtl="0"/>
            <a:r>
              <a:rPr lang="en-US" dirty="0" smtClean="0"/>
              <a:t> Intrauterine rubella</a:t>
            </a:r>
          </a:p>
          <a:p>
            <a:pPr algn="l" rtl="0"/>
            <a:r>
              <a:rPr lang="en-US" dirty="0" smtClean="0"/>
              <a:t>Metabolic disorders as </a:t>
            </a:r>
            <a:r>
              <a:rPr lang="en-US" dirty="0" err="1" smtClean="0"/>
              <a:t>mucopolysaccharidosis</a:t>
            </a:r>
            <a:r>
              <a:rPr lang="en-US" dirty="0" smtClean="0"/>
              <a:t> and </a:t>
            </a:r>
            <a:r>
              <a:rPr lang="en-US" dirty="0" err="1" smtClean="0"/>
              <a:t>mucolipidosis</a:t>
            </a:r>
            <a:endParaRPr lang="en-US" dirty="0" smtClean="0"/>
          </a:p>
          <a:p>
            <a:pPr algn="l" rtl="0"/>
            <a:r>
              <a:rPr lang="en-US" dirty="0" smtClean="0"/>
              <a:t>Congenital </a:t>
            </a:r>
            <a:r>
              <a:rPr lang="en-US" dirty="0" err="1" smtClean="0"/>
              <a:t>heriditory</a:t>
            </a:r>
            <a:r>
              <a:rPr lang="en-US" dirty="0" smtClean="0"/>
              <a:t> endothelial dystrophy</a:t>
            </a:r>
          </a:p>
          <a:p>
            <a:pPr marL="0" indent="0" algn="l" rtl="0">
              <a:buNone/>
            </a:pPr>
            <a:r>
              <a:rPr lang="en-US" dirty="0" smtClean="0"/>
              <a:t>2.Lacrimation due to delay canalization of nasolacrimal duct</a:t>
            </a:r>
          </a:p>
          <a:p>
            <a:pPr marL="0" indent="0" algn="l" rtl="0">
              <a:buNone/>
            </a:pPr>
            <a:r>
              <a:rPr lang="en-US" dirty="0" smtClean="0"/>
              <a:t>3.Megalocornea or large cornea in high myopia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7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00063"/>
            <a:ext cx="10515600" cy="56769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Secondary </a:t>
            </a:r>
            <a:r>
              <a:rPr lang="en-US" b="1" dirty="0"/>
              <a:t>infantile </a:t>
            </a:r>
            <a:r>
              <a:rPr lang="en-US" b="1" dirty="0" smtClean="0"/>
              <a:t>glaucoma</a:t>
            </a:r>
          </a:p>
          <a:p>
            <a:pPr marL="0" indent="0" algn="l" rtl="0">
              <a:buNone/>
            </a:pPr>
            <a:r>
              <a:rPr lang="en-US" b="1" dirty="0" smtClean="0"/>
              <a:t>causes</a:t>
            </a:r>
            <a:endParaRPr lang="en-US" b="1" dirty="0"/>
          </a:p>
          <a:p>
            <a:pPr marL="0" indent="0" algn="l" rtl="0">
              <a:buNone/>
            </a:pPr>
            <a:r>
              <a:rPr lang="en-US" dirty="0" smtClean="0"/>
              <a:t>1.Tumors </a:t>
            </a:r>
            <a:r>
              <a:rPr lang="en-US" dirty="0"/>
              <a:t>as retinoblastoma</a:t>
            </a:r>
          </a:p>
          <a:p>
            <a:pPr marL="0" indent="0" algn="l" rtl="0">
              <a:buNone/>
            </a:pPr>
            <a:r>
              <a:rPr lang="en-US" dirty="0" smtClean="0"/>
              <a:t>2.Intraocular </a:t>
            </a:r>
            <a:r>
              <a:rPr lang="en-US" dirty="0"/>
              <a:t>inflammation</a:t>
            </a:r>
          </a:p>
          <a:p>
            <a:pPr marL="0" indent="0" algn="l" rtl="0">
              <a:buNone/>
            </a:pPr>
            <a:r>
              <a:rPr lang="en-US" dirty="0" smtClean="0"/>
              <a:t>3.Retinopathy </a:t>
            </a:r>
            <a:r>
              <a:rPr lang="en-US" dirty="0"/>
              <a:t>of prematurity</a:t>
            </a:r>
          </a:p>
          <a:p>
            <a:pPr marL="0" indent="0" algn="l" rtl="0">
              <a:buNone/>
            </a:pPr>
            <a:r>
              <a:rPr lang="en-US" dirty="0" smtClean="0"/>
              <a:t>4.Persistent anterior fetal vasculature 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5.Trauma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6.Ectopia </a:t>
            </a:r>
            <a:r>
              <a:rPr lang="en-US" dirty="0" err="1"/>
              <a:t>lentis</a:t>
            </a: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3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00063"/>
            <a:ext cx="10515600" cy="56769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dirty="0" smtClean="0"/>
              <a:t>Medical treatment in glaucoma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r>
              <a:rPr lang="en-US" b="1" dirty="0" smtClean="0"/>
              <a:t>1.Beta </a:t>
            </a:r>
            <a:r>
              <a:rPr lang="en-US" b="1" dirty="0"/>
              <a:t>blockers 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reduce IOP by decreasing aqueous </a:t>
            </a:r>
            <a:r>
              <a:rPr lang="en-US" dirty="0" smtClean="0"/>
              <a:t>production</a:t>
            </a:r>
          </a:p>
          <a:p>
            <a:pPr marL="0" indent="0" algn="l" rtl="0">
              <a:buNone/>
            </a:pPr>
            <a:r>
              <a:rPr lang="en-US" u="sng" dirty="0" smtClean="0"/>
              <a:t>Side effects </a:t>
            </a:r>
            <a:r>
              <a:rPr lang="en-US" dirty="0" smtClean="0"/>
              <a:t>: bradycardia , hypotension, bronchospasm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Contraindicated </a:t>
            </a:r>
            <a:r>
              <a:rPr lang="en-US" dirty="0" smtClean="0"/>
              <a:t>in bronchial asthma , congestive cardiac failure, pulmonary obstructive disease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706" y="3586348"/>
            <a:ext cx="3218967" cy="321896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28" y="4097983"/>
            <a:ext cx="2333625" cy="2238374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5429250" y="4986338"/>
            <a:ext cx="2507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Beta-1 selective</a:t>
            </a:r>
          </a:p>
          <a:p>
            <a:r>
              <a:rPr lang="en-US" sz="2400" dirty="0" err="1" smtClean="0"/>
              <a:t>Betoptic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838200" y="4700588"/>
            <a:ext cx="1919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Non-selective</a:t>
            </a:r>
          </a:p>
          <a:p>
            <a:r>
              <a:rPr lang="en-US" sz="2400" dirty="0" err="1" smtClean="0"/>
              <a:t>Timolol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963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57188"/>
            <a:ext cx="10515600" cy="58197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2.Alpha </a:t>
            </a:r>
            <a:r>
              <a:rPr lang="en-US" b="1" dirty="0"/>
              <a:t>– 2 agonist </a:t>
            </a:r>
            <a:r>
              <a:rPr lang="en-US" dirty="0"/>
              <a:t>: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decreases aqueous </a:t>
            </a:r>
            <a:r>
              <a:rPr lang="en-US" dirty="0" smtClean="0"/>
              <a:t>secretion </a:t>
            </a:r>
            <a:r>
              <a:rPr lang="en-US" dirty="0"/>
              <a:t>via an effect on the ciliary epithelium, and increases </a:t>
            </a:r>
            <a:r>
              <a:rPr lang="en-US" dirty="0" err="1"/>
              <a:t>uveoscleral</a:t>
            </a:r>
            <a:r>
              <a:rPr lang="en-US" dirty="0"/>
              <a:t> </a:t>
            </a:r>
            <a:r>
              <a:rPr lang="en-US" dirty="0" smtClean="0"/>
              <a:t>outflow.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7CC0C228-6628-E84C-B8A6-53A2A470D2BE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88" y="2201863"/>
            <a:ext cx="4322762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43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500063"/>
            <a:ext cx="10515600" cy="56769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3.Prostaglandin </a:t>
            </a:r>
            <a:r>
              <a:rPr lang="en-US" b="1" dirty="0"/>
              <a:t>analogues </a:t>
            </a:r>
            <a:r>
              <a:rPr lang="en-US" dirty="0"/>
              <a:t>: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The </a:t>
            </a:r>
            <a:r>
              <a:rPr lang="en-US" dirty="0"/>
              <a:t>major mode of </a:t>
            </a:r>
            <a:r>
              <a:rPr lang="en-US" dirty="0" smtClean="0"/>
              <a:t>prostaglandin </a:t>
            </a:r>
            <a:r>
              <a:rPr lang="en-US" dirty="0"/>
              <a:t>(PG)action is the enhancement of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err="1" smtClean="0"/>
              <a:t>uveo</a:t>
            </a:r>
            <a:r>
              <a:rPr lang="en-US" dirty="0" smtClean="0"/>
              <a:t>-scleral </a:t>
            </a:r>
            <a:r>
              <a:rPr lang="en-US" dirty="0"/>
              <a:t>aqueous outflow, although increased</a:t>
            </a:r>
            <a:br>
              <a:rPr lang="en-US" dirty="0"/>
            </a:br>
            <a:r>
              <a:rPr lang="en-US" dirty="0"/>
              <a:t> trabecular outflow facility </a:t>
            </a:r>
            <a:br>
              <a:rPr lang="en-US" dirty="0"/>
            </a:b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513" y="2328863"/>
            <a:ext cx="4638233" cy="384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0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52512" y="357188"/>
            <a:ext cx="10515600" cy="581977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4.Miotics </a:t>
            </a:r>
            <a:r>
              <a:rPr lang="en-US" dirty="0"/>
              <a:t>: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In POAG reduce </a:t>
            </a:r>
            <a:r>
              <a:rPr lang="en-US" dirty="0"/>
              <a:t>IOP by contraction of the ciliary muscle, which increases the facility of aqueous outflow through the </a:t>
            </a:r>
            <a:r>
              <a:rPr lang="en-US" dirty="0" smtClean="0"/>
              <a:t>trabecular meshwork </a:t>
            </a:r>
          </a:p>
          <a:p>
            <a:pPr marL="0" indent="0" algn="l" rtl="0">
              <a:buNone/>
            </a:pPr>
            <a:r>
              <a:rPr lang="en-US" dirty="0" smtClean="0"/>
              <a:t>In PCAG reduce IOP by contraction of sphincter pupillae and pulls peripheral iris away from </a:t>
            </a:r>
            <a:r>
              <a:rPr lang="en-US" dirty="0" err="1" smtClean="0"/>
              <a:t>trabeculum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t="9081" b="12755"/>
          <a:stretch/>
        </p:blipFill>
        <p:spPr>
          <a:xfrm>
            <a:off x="4429126" y="3028950"/>
            <a:ext cx="5178297" cy="341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82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338" y="93929"/>
            <a:ext cx="5183514" cy="6607278"/>
          </a:xfrm>
        </p:spPr>
      </p:pic>
      <p:sp>
        <p:nvSpPr>
          <p:cNvPr id="6" name="مربع نص 5"/>
          <p:cNvSpPr txBox="1"/>
          <p:nvPr/>
        </p:nvSpPr>
        <p:spPr>
          <a:xfrm>
            <a:off x="7029451" y="442913"/>
            <a:ext cx="516255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b="1" dirty="0" smtClean="0"/>
              <a:t>Aqueous outflow</a:t>
            </a:r>
          </a:p>
          <a:p>
            <a:pPr algn="l" rtl="0"/>
            <a:r>
              <a:rPr lang="en-US" sz="2800" dirty="0" smtClean="0"/>
              <a:t>1.Trabecular  meshwork   90%</a:t>
            </a:r>
          </a:p>
          <a:p>
            <a:pPr algn="l" rtl="0"/>
            <a:r>
              <a:rPr lang="en-US" sz="2800" dirty="0"/>
              <a:t> </a:t>
            </a:r>
            <a:r>
              <a:rPr lang="en-US" sz="2800" dirty="0" smtClean="0"/>
              <a:t>          uveal</a:t>
            </a:r>
          </a:p>
          <a:p>
            <a:pPr algn="l" rtl="0"/>
            <a:r>
              <a:rPr lang="en-US" sz="2800" dirty="0"/>
              <a:t> </a:t>
            </a:r>
            <a:r>
              <a:rPr lang="en-US" sz="2800" dirty="0" smtClean="0"/>
              <a:t>          </a:t>
            </a:r>
            <a:r>
              <a:rPr lang="en-US" sz="2800" dirty="0" err="1" smtClean="0"/>
              <a:t>corneoscleral</a:t>
            </a:r>
            <a:endParaRPr lang="en-US" sz="2800" dirty="0" smtClean="0"/>
          </a:p>
          <a:p>
            <a:pPr algn="l" rtl="0"/>
            <a:r>
              <a:rPr lang="en-US" sz="2800" dirty="0"/>
              <a:t> </a:t>
            </a:r>
            <a:r>
              <a:rPr lang="en-US" sz="2800" dirty="0" smtClean="0"/>
              <a:t>          </a:t>
            </a:r>
            <a:r>
              <a:rPr lang="en-US" sz="2800" dirty="0" err="1" smtClean="0"/>
              <a:t>juxtacanalicular</a:t>
            </a:r>
            <a:endParaRPr lang="en-US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2.Schlemm canal </a:t>
            </a:r>
          </a:p>
          <a:p>
            <a:pPr marL="342900" indent="-342900" rtl="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85750"/>
            <a:ext cx="10515600" cy="589121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5.Carbonic </a:t>
            </a:r>
            <a:r>
              <a:rPr lang="en-US" b="1" dirty="0"/>
              <a:t>anhydrase inhibitors : </a:t>
            </a:r>
            <a:endParaRPr lang="en-US" b="1" dirty="0" smtClean="0"/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They </a:t>
            </a:r>
            <a:r>
              <a:rPr lang="en-US" dirty="0"/>
              <a:t>lower IOP by inhibiting aqueous </a:t>
            </a:r>
            <a:r>
              <a:rPr lang="en-US" dirty="0" smtClean="0"/>
              <a:t>secretion</a:t>
            </a:r>
          </a:p>
          <a:p>
            <a:pPr marL="0" indent="0" algn="l" rtl="0">
              <a:buNone/>
            </a:pPr>
            <a:r>
              <a:rPr lang="en-US" dirty="0" smtClean="0"/>
              <a:t>Drops: single or in combination</a:t>
            </a:r>
          </a:p>
          <a:p>
            <a:pPr marL="0" indent="0" algn="l" rtl="0">
              <a:buNone/>
            </a:pPr>
            <a:r>
              <a:rPr lang="en-US" dirty="0" smtClean="0"/>
              <a:t>Systemic : tablets oral / powder intravenous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512" y="2612065"/>
            <a:ext cx="4389210" cy="356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9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3725" y="614362"/>
            <a:ext cx="4725098" cy="5643563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414463" y="500063"/>
            <a:ext cx="552926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b="1" dirty="0" err="1" smtClean="0"/>
              <a:t>Trabeculectomy</a:t>
            </a:r>
            <a:endParaRPr lang="en-US" sz="2800" b="1" dirty="0" smtClean="0"/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dirty="0" smtClean="0"/>
              <a:t>1.The pupil should be </a:t>
            </a:r>
            <a:r>
              <a:rPr lang="en-US" sz="2800" dirty="0" err="1" smtClean="0"/>
              <a:t>miosed</a:t>
            </a:r>
            <a:endParaRPr lang="en-US" sz="2800" dirty="0" smtClean="0"/>
          </a:p>
          <a:p>
            <a:pPr algn="l" rtl="0"/>
            <a:r>
              <a:rPr lang="en-US" sz="2800" dirty="0" smtClean="0"/>
              <a:t>2.Conjunctinval flap</a:t>
            </a:r>
          </a:p>
          <a:p>
            <a:pPr algn="l" rtl="0"/>
            <a:r>
              <a:rPr lang="en-US" sz="2800" dirty="0" smtClean="0"/>
              <a:t>3.Superficial scleral flap</a:t>
            </a:r>
          </a:p>
          <a:p>
            <a:pPr algn="l" rtl="0"/>
            <a:r>
              <a:rPr lang="en-US" sz="2800" dirty="0" smtClean="0"/>
              <a:t>4.Deep Scleral block 1*2 mm</a:t>
            </a:r>
          </a:p>
          <a:p>
            <a:pPr algn="l" rtl="0"/>
            <a:r>
              <a:rPr lang="en-US" sz="2800" dirty="0" smtClean="0"/>
              <a:t>5.Peripheral </a:t>
            </a:r>
            <a:r>
              <a:rPr lang="en-US" sz="2800" dirty="0" err="1" smtClean="0"/>
              <a:t>iridectomy</a:t>
            </a:r>
            <a:endParaRPr lang="en-US" sz="2800" dirty="0" smtClean="0"/>
          </a:p>
          <a:p>
            <a:pPr algn="l" rtl="0"/>
            <a:r>
              <a:rPr lang="en-US" sz="2800" dirty="0" smtClean="0"/>
              <a:t>6.Suture of scleral flap</a:t>
            </a:r>
          </a:p>
          <a:p>
            <a:pPr algn="l" rtl="0"/>
            <a:r>
              <a:rPr lang="en-US" sz="2800" dirty="0" smtClean="0"/>
              <a:t>7.Balanced salt solution is injected into AC to test patency of fistula or any leak through the flap </a:t>
            </a:r>
          </a:p>
          <a:p>
            <a:pPr algn="l" rtl="0"/>
            <a:r>
              <a:rPr lang="en-US" sz="2800" dirty="0" smtClean="0"/>
              <a:t>8.Suture of conjunctival flap </a:t>
            </a:r>
          </a:p>
          <a:p>
            <a:pPr algn="l" rtl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8032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652462" y="300038"/>
            <a:ext cx="10515600" cy="59436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scene3d>
              <a:camera prst="perspectiveLeft"/>
              <a:lightRig rig="threePt" dir="t"/>
            </a:scene3d>
          </a:bodyPr>
          <a:lstStyle/>
          <a:p>
            <a:pPr marL="0" indent="0" algn="l" rtl="0">
              <a:buNone/>
            </a:pPr>
            <a:r>
              <a:rPr lang="en-US" dirty="0" smtClean="0">
                <a:ln>
                  <a:solidFill>
                    <a:sysClr val="windowText" lastClr="000000"/>
                  </a:solidFill>
                </a:ln>
              </a:rPr>
              <a:t>             </a:t>
            </a:r>
          </a:p>
          <a:p>
            <a:pPr marL="0" indent="0" algn="l" rtl="0">
              <a:buNone/>
            </a:pPr>
            <a:endParaRPr lang="en-US" dirty="0">
              <a:ln>
                <a:solidFill>
                  <a:sysClr val="windowText" lastClr="000000"/>
                </a:solidFill>
              </a:ln>
            </a:endParaRPr>
          </a:p>
          <a:p>
            <a:pPr marL="0" indent="0" algn="l" rtl="0">
              <a:buNone/>
            </a:pPr>
            <a:endParaRPr lang="en-US" dirty="0" smtClean="0">
              <a:ln>
                <a:solidFill>
                  <a:sysClr val="windowText" lastClr="000000"/>
                </a:solidFill>
              </a:ln>
            </a:endParaRPr>
          </a:p>
          <a:p>
            <a:pPr marL="0" indent="0" algn="l" rtl="0">
              <a:buNone/>
            </a:pPr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                                           </a:t>
            </a:r>
            <a:r>
              <a:rPr lang="en-US" sz="5400" b="1" dirty="0" smtClean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Thank you</a:t>
            </a:r>
            <a:endParaRPr lang="en-US" sz="54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ysClr val="windowText" lastClr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09637" y="442913"/>
            <a:ext cx="10515600" cy="573405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                                              Aqueous outflow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Trabecular( conventional)                            </a:t>
            </a:r>
            <a:r>
              <a:rPr lang="en-US" dirty="0" err="1" smtClean="0"/>
              <a:t>Uveoscleral</a:t>
            </a:r>
            <a:r>
              <a:rPr lang="en-US" dirty="0" smtClean="0"/>
              <a:t>( unconventional)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90%                                                                  10%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Schlemm</a:t>
            </a:r>
            <a:r>
              <a:rPr lang="en-US" dirty="0" smtClean="0"/>
              <a:t> canal                                                 </a:t>
            </a:r>
            <a:r>
              <a:rPr lang="en-US" dirty="0" err="1" smtClean="0"/>
              <a:t>suprachoroidal</a:t>
            </a:r>
            <a:r>
              <a:rPr lang="en-US" dirty="0" smtClean="0"/>
              <a:t> space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</a:t>
            </a:r>
          </a:p>
          <a:p>
            <a:pPr marL="0" indent="0" algn="l" rtl="0">
              <a:buNone/>
            </a:pPr>
            <a:r>
              <a:rPr lang="en-US" dirty="0" smtClean="0"/>
              <a:t>     Drained by                                                        Drained by venous                                                                                       </a:t>
            </a:r>
          </a:p>
          <a:p>
            <a:pPr marL="0" indent="0" algn="l" rtl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Episcleral</a:t>
            </a:r>
            <a:r>
              <a:rPr lang="en-US" dirty="0" smtClean="0"/>
              <a:t> veins                                       circulation In </a:t>
            </a:r>
            <a:r>
              <a:rPr lang="en-US" dirty="0" err="1" smtClean="0"/>
              <a:t>CB,choroid</a:t>
            </a:r>
            <a:r>
              <a:rPr lang="en-US" dirty="0" smtClean="0"/>
              <a:t>, sclera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5" name="سهم إلى اليسار واليمين والأعلى 4"/>
          <p:cNvSpPr/>
          <p:nvPr/>
        </p:nvSpPr>
        <p:spPr>
          <a:xfrm>
            <a:off x="4824412" y="928687"/>
            <a:ext cx="2200275" cy="1057276"/>
          </a:xfrm>
          <a:prstGeom prst="leftRightUpArrow">
            <a:avLst>
              <a:gd name="adj1" fmla="val 11487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سهم للأسفل 5"/>
          <p:cNvSpPr/>
          <p:nvPr/>
        </p:nvSpPr>
        <p:spPr>
          <a:xfrm>
            <a:off x="2614613" y="2614613"/>
            <a:ext cx="242887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614612" y="3534135"/>
            <a:ext cx="363276" cy="475529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7567" y="2491148"/>
            <a:ext cx="280440" cy="47552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9172" y="3534134"/>
            <a:ext cx="280440" cy="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1488" y="171450"/>
            <a:ext cx="10882312" cy="668655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3500" b="1" dirty="0" smtClean="0"/>
              <a:t>INTRAOCULAR PRESSURE </a:t>
            </a: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</a:rPr>
              <a:t>IOP</a:t>
            </a:r>
          </a:p>
          <a:p>
            <a:pPr algn="l" rtl="0"/>
            <a:r>
              <a:rPr lang="en-US" dirty="0" smtClean="0"/>
              <a:t>Normal range of IOP 11-21 mmHg</a:t>
            </a:r>
          </a:p>
          <a:p>
            <a:pPr algn="l" rtl="0"/>
            <a:r>
              <a:rPr lang="en-US" dirty="0" smtClean="0"/>
              <a:t>&lt; 21 mmHg with glaucomatous damage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 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NORMAL TENSION GLAUCOMA</a:t>
            </a:r>
          </a:p>
          <a:p>
            <a:pPr algn="l" rtl="0"/>
            <a:r>
              <a:rPr lang="en-US" dirty="0" smtClean="0"/>
              <a:t>&gt; 21mmHg without detectable glaucomatous damage</a:t>
            </a:r>
          </a:p>
          <a:p>
            <a:pPr marL="0" indent="0" algn="l" rtl="0">
              <a:buNone/>
            </a:pPr>
            <a:r>
              <a:rPr lang="en-US" dirty="0" smtClean="0"/>
              <a:t>                                  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OCULAR HYPERTENSION  </a:t>
            </a:r>
            <a:r>
              <a:rPr lang="en-US" dirty="0" smtClean="0"/>
              <a:t>/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GLAUCOMA SUSPECT</a:t>
            </a:r>
          </a:p>
          <a:p>
            <a:pPr algn="l" rtl="0"/>
            <a:r>
              <a:rPr lang="en-US" dirty="0" smtClean="0"/>
              <a:t>IOP is determined by the rate of aqueous secretion and rate of outflow.</a:t>
            </a:r>
          </a:p>
          <a:p>
            <a:pPr algn="l" rtl="0"/>
            <a:r>
              <a:rPr lang="en-US" dirty="0" smtClean="0"/>
              <a:t>IOP varies with the time of day , heartbeat, blood pressure, respiration.</a:t>
            </a:r>
          </a:p>
          <a:p>
            <a:pPr marL="0" indent="0" algn="l" rtl="0">
              <a:buNone/>
            </a:pPr>
            <a:r>
              <a:rPr lang="en-US" b="1" u="sng" dirty="0" smtClean="0"/>
              <a:t>Diurnal variation</a:t>
            </a:r>
            <a:r>
              <a:rPr lang="en-US" dirty="0" smtClean="0"/>
              <a:t>: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 higher in the morning lower in the afternoon &amp; evening 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 a mean diurnal pressure variation of 5 mmHg ( higher fluctuation in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glaucoma &amp; ocular hypertension and same in normal tension G)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In clinic , morning hours may be sufficient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2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838200" y="371474"/>
            <a:ext cx="11163300" cy="648652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TONOMETRY</a:t>
            </a: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dirty="0" smtClean="0"/>
              <a:t> measures the IOP</a:t>
            </a:r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649" y="881063"/>
            <a:ext cx="3314701" cy="304799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81"/>
          <a:stretch/>
        </p:blipFill>
        <p:spPr>
          <a:xfrm>
            <a:off x="8269605" y="803910"/>
            <a:ext cx="3084195" cy="312515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498" y="4438649"/>
            <a:ext cx="1928813" cy="241935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0" y="2746724"/>
            <a:ext cx="3084194" cy="2964751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8801101" y="4229100"/>
            <a:ext cx="2638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Schoitz</a:t>
            </a:r>
            <a:r>
              <a:rPr lang="en-US" sz="2400" dirty="0" smtClean="0"/>
              <a:t> tonometer</a:t>
            </a:r>
          </a:p>
          <a:p>
            <a:r>
              <a:rPr lang="en-US" sz="2400" dirty="0" smtClean="0"/>
              <a:t>indentation</a:t>
            </a:r>
            <a:endParaRPr lang="en-US" sz="24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3543301" y="4694587"/>
            <a:ext cx="3086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Handheld tonometer </a:t>
            </a:r>
          </a:p>
          <a:p>
            <a:r>
              <a:rPr lang="en-US" sz="2400" dirty="0" err="1" smtClean="0"/>
              <a:t>Tonopen</a:t>
            </a:r>
            <a:endParaRPr lang="en-US" sz="24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614362" y="1683543"/>
            <a:ext cx="3308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Applanation</a:t>
            </a:r>
            <a:r>
              <a:rPr lang="en-US" sz="2400" dirty="0" smtClean="0"/>
              <a:t> tonometer</a:t>
            </a:r>
          </a:p>
          <a:p>
            <a:r>
              <a:rPr lang="en-US" sz="2400" dirty="0" err="1" smtClean="0"/>
              <a:t>Goldmann</a:t>
            </a:r>
            <a:endParaRPr lang="en-US" sz="24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528763" y="5807630"/>
            <a:ext cx="3228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Automated tonometer</a:t>
            </a:r>
          </a:p>
          <a:p>
            <a:r>
              <a:rPr lang="en-US" sz="2400" dirty="0" smtClean="0"/>
              <a:t>Non-contact</a:t>
            </a:r>
            <a:endParaRPr lang="en-US" sz="2400" dirty="0"/>
          </a:p>
        </p:txBody>
      </p:sp>
      <p:cxnSp>
        <p:nvCxnSpPr>
          <p:cNvPr id="16" name="رابط بشكل مرفق 15"/>
          <p:cNvCxnSpPr/>
          <p:nvPr/>
        </p:nvCxnSpPr>
        <p:spPr>
          <a:xfrm rot="10800000">
            <a:off x="3922397" y="2273771"/>
            <a:ext cx="404333" cy="3369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بشكل مرفق 23"/>
          <p:cNvCxnSpPr/>
          <p:nvPr/>
        </p:nvCxnSpPr>
        <p:spPr>
          <a:xfrm>
            <a:off x="6185177" y="5648324"/>
            <a:ext cx="863321" cy="4607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بشكل مرفق 32"/>
          <p:cNvCxnSpPr/>
          <p:nvPr/>
        </p:nvCxnSpPr>
        <p:spPr>
          <a:xfrm>
            <a:off x="1057275" y="5648324"/>
            <a:ext cx="719138" cy="5748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رابط بشكل مرفق 36"/>
          <p:cNvCxnSpPr>
            <a:endCxn id="11" idx="3"/>
          </p:cNvCxnSpPr>
          <p:nvPr/>
        </p:nvCxnSpPr>
        <p:spPr>
          <a:xfrm rot="5400000">
            <a:off x="11377035" y="4163008"/>
            <a:ext cx="544086" cy="4190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83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3279</TotalTime>
  <Words>2338</Words>
  <Application>Microsoft Office PowerPoint</Application>
  <PresentationFormat>شاشة عريضة</PresentationFormat>
  <Paragraphs>490</Paragraphs>
  <Slides>62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62</vt:i4>
      </vt:variant>
    </vt:vector>
  </HeadingPairs>
  <TitlesOfParts>
    <vt:vector size="70" baseType="lpstr">
      <vt:lpstr>Andalus</vt:lpstr>
      <vt:lpstr>Arial</vt:lpstr>
      <vt:lpstr>Arial Rounded MT Bold</vt:lpstr>
      <vt:lpstr>Calibri</vt:lpstr>
      <vt:lpstr>Calibri Light</vt:lpstr>
      <vt:lpstr>Times New Roman</vt:lpstr>
      <vt:lpstr>Wingdings</vt:lpstr>
      <vt:lpstr>نسق Office</vt:lpstr>
      <vt:lpstr>GLAUCOMA   by DR. HALA A BUZAKOUK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glaucoma</dc:title>
  <dc:creator>HP</dc:creator>
  <cp:lastModifiedBy>HP</cp:lastModifiedBy>
  <cp:revision>140</cp:revision>
  <dcterms:created xsi:type="dcterms:W3CDTF">2020-11-15T13:45:39Z</dcterms:created>
  <dcterms:modified xsi:type="dcterms:W3CDTF">2020-11-28T00:19:43Z</dcterms:modified>
</cp:coreProperties>
</file>