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19"/>
  </p:notesMasterIdLst>
  <p:sldIdLst>
    <p:sldId id="256" r:id="rId2"/>
    <p:sldId id="306" r:id="rId3"/>
    <p:sldId id="307" r:id="rId4"/>
    <p:sldId id="305" r:id="rId5"/>
    <p:sldId id="259" r:id="rId6"/>
    <p:sldId id="260" r:id="rId7"/>
    <p:sldId id="295" r:id="rId8"/>
    <p:sldId id="261" r:id="rId9"/>
    <p:sldId id="297" r:id="rId10"/>
    <p:sldId id="298" r:id="rId11"/>
    <p:sldId id="299" r:id="rId12"/>
    <p:sldId id="302" r:id="rId13"/>
    <p:sldId id="301" r:id="rId14"/>
    <p:sldId id="309" r:id="rId15"/>
    <p:sldId id="310" r:id="rId16"/>
    <p:sldId id="304" r:id="rId17"/>
    <p:sldId id="278" r:id="rId18"/>
  </p:sldIdLst>
  <p:sldSz cx="9144000" cy="5143500" type="screen16x9"/>
  <p:notesSz cx="6858000" cy="9144000"/>
  <p:embeddedFontLst>
    <p:embeddedFont>
      <p:font typeface="Calibri" panose="020F0502020204030204" pitchFamily="34" charset="0"/>
      <p:regular r:id="rId20"/>
      <p:bold r:id="rId21"/>
    </p:embeddedFont>
    <p:embeddedFont>
      <p:font typeface="Catamaran" panose="020B0604020202020204" charset="0"/>
      <p:regular r:id="rId22"/>
      <p:bold r:id="rId23"/>
    </p:embeddedFont>
    <p:embeddedFont>
      <p:font typeface="Catamaran Thin" panose="020B060402020202020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EC2C83-4F27-46E9-AB52-EA9CB43B9D6F}">
  <a:tblStyle styleId="{93EC2C83-4F27-46E9-AB52-EA9CB43B9D6F}"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77553AC-1573-4A18-AE2D-678138A4FA22}"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118" autoAdjust="0"/>
  </p:normalViewPr>
  <p:slideViewPr>
    <p:cSldViewPr>
      <p:cViewPr>
        <p:scale>
          <a:sx n="84" d="100"/>
          <a:sy n="84" d="100"/>
        </p:scale>
        <p:origin x="763" y="187"/>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59322098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9461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2235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53801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3628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8480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9c6d70173_1_1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9c6d70173_1_1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67941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4402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5715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9c6d70173_1_1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9c6d70173_1_1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935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8692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9c6d70173_1_1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9c6d70173_1_1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8987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9c6d70173_1_1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9c6d70173_1_1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8041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0452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1228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1955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9558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7964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981075" y="-78100"/>
            <a:ext cx="11516344" cy="5221552"/>
            <a:chOff x="-981075" y="-78100"/>
            <a:chExt cx="11516344" cy="5221552"/>
          </a:xfrm>
        </p:grpSpPr>
        <p:sp>
          <p:nvSpPr>
            <p:cNvPr id="11" name="Google Shape;11;p2"/>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2" name="Google Shape;12;p2"/>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 name="Google Shape;13;p2"/>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4" name="Google Shape;14;p2"/>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5" name="Google Shape;15;p2"/>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 name="Google Shape;16;p2"/>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 name="Google Shape;17;p2"/>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 name="Google Shape;18;p2"/>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 name="Google Shape;19;p2"/>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0" name="Google Shape;20;p2"/>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1" name="Google Shape;21;p2"/>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2" name="Google Shape;22;p2"/>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3" name="Google Shape;23;p2"/>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4" name="Google Shape;24;p2"/>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5" name="Google Shape;25;p2"/>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6" name="Google Shape;26;p2"/>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7" name="Google Shape;27;p2"/>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8" name="Google Shape;28;p2"/>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9" name="Google Shape;29;p2"/>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30" name="Google Shape;30;p2"/>
          <p:cNvSpPr txBox="1">
            <a:spLocks noGrp="1"/>
          </p:cNvSpPr>
          <p:nvPr>
            <p:ph type="ctrTitle"/>
          </p:nvPr>
        </p:nvSpPr>
        <p:spPr>
          <a:xfrm>
            <a:off x="702900" y="3250075"/>
            <a:ext cx="4955100" cy="11598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31"/>
        <p:cNvGrpSpPr/>
        <p:nvPr/>
      </p:nvGrpSpPr>
      <p:grpSpPr>
        <a:xfrm>
          <a:off x="0" y="0"/>
          <a:ext cx="0" cy="0"/>
          <a:chOff x="0" y="0"/>
          <a:chExt cx="0" cy="0"/>
        </a:xfrm>
      </p:grpSpPr>
      <p:grpSp>
        <p:nvGrpSpPr>
          <p:cNvPr id="32" name="Google Shape;32;p3"/>
          <p:cNvGrpSpPr/>
          <p:nvPr/>
        </p:nvGrpSpPr>
        <p:grpSpPr>
          <a:xfrm>
            <a:off x="-981075" y="-78100"/>
            <a:ext cx="11516344" cy="5221552"/>
            <a:chOff x="-981075" y="-78100"/>
            <a:chExt cx="11516344" cy="5221552"/>
          </a:xfrm>
        </p:grpSpPr>
        <p:sp>
          <p:nvSpPr>
            <p:cNvPr id="33" name="Google Shape;33;p3"/>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4" name="Google Shape;34;p3"/>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5" name="Google Shape;35;p3"/>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6" name="Google Shape;36;p3"/>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7" name="Google Shape;37;p3"/>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8" name="Google Shape;38;p3"/>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9" name="Google Shape;39;p3"/>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0" name="Google Shape;40;p3"/>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1" name="Google Shape;41;p3"/>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2" name="Google Shape;42;p3"/>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3" name="Google Shape;43;p3"/>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4" name="Google Shape;44;p3"/>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5" name="Google Shape;45;p3"/>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6" name="Google Shape;46;p3"/>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7" name="Google Shape;47;p3"/>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8" name="Google Shape;48;p3"/>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9" name="Google Shape;49;p3"/>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0" name="Google Shape;50;p3"/>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1" name="Google Shape;51;p3"/>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52" name="Google Shape;52;p3"/>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53" name="Google Shape;53;p3"/>
          <p:cNvSpPr txBox="1">
            <a:spLocks noGrp="1"/>
          </p:cNvSpPr>
          <p:nvPr>
            <p:ph type="subTitle" idx="1"/>
          </p:nvPr>
        </p:nvSpPr>
        <p:spPr>
          <a:xfrm>
            <a:off x="2305150" y="3385436"/>
            <a:ext cx="5811000" cy="4107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1600"/>
              <a:buNone/>
              <a:defRPr/>
            </a:lvl1pPr>
            <a:lvl2pPr lvl="1" rtl="0">
              <a:spcBef>
                <a:spcPts val="800"/>
              </a:spcBef>
              <a:spcAft>
                <a:spcPts val="0"/>
              </a:spcAft>
              <a:buClr>
                <a:schemeClr val="dk1"/>
              </a:buClr>
              <a:buSzPts val="3000"/>
              <a:buNone/>
              <a:defRPr sz="3000"/>
            </a:lvl2pPr>
            <a:lvl3pPr lvl="2" rtl="0">
              <a:spcBef>
                <a:spcPts val="800"/>
              </a:spcBef>
              <a:spcAft>
                <a:spcPts val="0"/>
              </a:spcAft>
              <a:buClr>
                <a:schemeClr val="dk1"/>
              </a:buClr>
              <a:buSzPts val="3000"/>
              <a:buNone/>
              <a:defRPr sz="3000"/>
            </a:lvl3pPr>
            <a:lvl4pPr lvl="3" rtl="0">
              <a:spcBef>
                <a:spcPts val="800"/>
              </a:spcBef>
              <a:spcAft>
                <a:spcPts val="0"/>
              </a:spcAft>
              <a:buSzPts val="3000"/>
              <a:buNone/>
              <a:defRPr sz="3000"/>
            </a:lvl4pPr>
            <a:lvl5pPr lvl="4" rtl="0">
              <a:spcBef>
                <a:spcPts val="800"/>
              </a:spcBef>
              <a:spcAft>
                <a:spcPts val="0"/>
              </a:spcAft>
              <a:buSzPts val="3000"/>
              <a:buNone/>
              <a:defRPr sz="3000"/>
            </a:lvl5pPr>
            <a:lvl6pPr lvl="5" rtl="0">
              <a:spcBef>
                <a:spcPts val="800"/>
              </a:spcBef>
              <a:spcAft>
                <a:spcPts val="0"/>
              </a:spcAft>
              <a:buSzPts val="3000"/>
              <a:buNone/>
              <a:defRPr sz="3000"/>
            </a:lvl6pPr>
            <a:lvl7pPr lvl="6" rtl="0">
              <a:spcBef>
                <a:spcPts val="800"/>
              </a:spcBef>
              <a:spcAft>
                <a:spcPts val="0"/>
              </a:spcAft>
              <a:buSzPts val="3000"/>
              <a:buNone/>
              <a:defRPr sz="3000"/>
            </a:lvl7pPr>
            <a:lvl8pPr lvl="7" rtl="0">
              <a:spcBef>
                <a:spcPts val="800"/>
              </a:spcBef>
              <a:spcAft>
                <a:spcPts val="0"/>
              </a:spcAft>
              <a:buSzPts val="3000"/>
              <a:buNone/>
              <a:defRPr sz="3000"/>
            </a:lvl8pPr>
            <a:lvl9pPr lvl="8" rtl="0">
              <a:spcBef>
                <a:spcPts val="800"/>
              </a:spcBef>
              <a:spcAft>
                <a:spcPts val="80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54"/>
        <p:cNvGrpSpPr/>
        <p:nvPr/>
      </p:nvGrpSpPr>
      <p:grpSpPr>
        <a:xfrm>
          <a:off x="0" y="0"/>
          <a:ext cx="0" cy="0"/>
          <a:chOff x="0" y="0"/>
          <a:chExt cx="0" cy="0"/>
        </a:xfrm>
      </p:grpSpPr>
      <p:sp>
        <p:nvSpPr>
          <p:cNvPr id="55" name="Google Shape;55;p4"/>
          <p:cNvSpPr/>
          <p:nvPr/>
        </p:nvSpPr>
        <p:spPr>
          <a:xfrm>
            <a:off x="2500800" y="285475"/>
            <a:ext cx="4142388" cy="457254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6" name="Google Shape;56;p4"/>
          <p:cNvSpPr/>
          <p:nvPr/>
        </p:nvSpPr>
        <p:spPr>
          <a:xfrm>
            <a:off x="4239143" y="104898"/>
            <a:ext cx="665704" cy="73488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7" name="Google Shape;57;p4"/>
          <p:cNvSpPr txBox="1">
            <a:spLocks noGrp="1"/>
          </p:cNvSpPr>
          <p:nvPr>
            <p:ph type="body" idx="1"/>
          </p:nvPr>
        </p:nvSpPr>
        <p:spPr>
          <a:xfrm>
            <a:off x="2753950" y="839775"/>
            <a:ext cx="3636000" cy="3636300"/>
          </a:xfrm>
          <a:prstGeom prst="rect">
            <a:avLst/>
          </a:prstGeom>
        </p:spPr>
        <p:txBody>
          <a:bodyPr spcFirstLastPara="1" wrap="square" lIns="0" tIns="0" rIns="0" bIns="0" anchor="ctr" anchorCtr="0">
            <a:noAutofit/>
          </a:bodyPr>
          <a:lstStyle>
            <a:lvl1pPr marL="457200" lvl="0" indent="-330200" algn="ctr" rtl="0">
              <a:spcBef>
                <a:spcPts val="0"/>
              </a:spcBef>
              <a:spcAft>
                <a:spcPts val="0"/>
              </a:spcAft>
              <a:buClr>
                <a:schemeClr val="lt1"/>
              </a:buClr>
              <a:buSzPts val="1600"/>
              <a:buChar char="⬢"/>
              <a:defRPr i="1">
                <a:solidFill>
                  <a:schemeClr val="lt1"/>
                </a:solidFill>
              </a:defRPr>
            </a:lvl1pPr>
            <a:lvl2pPr marL="914400" lvl="1" indent="-330200" algn="ctr" rtl="0">
              <a:spcBef>
                <a:spcPts val="800"/>
              </a:spcBef>
              <a:spcAft>
                <a:spcPts val="0"/>
              </a:spcAft>
              <a:buClr>
                <a:schemeClr val="lt1"/>
              </a:buClr>
              <a:buSzPts val="1600"/>
              <a:buChar char="⬡"/>
              <a:defRPr i="1">
                <a:solidFill>
                  <a:schemeClr val="lt1"/>
                </a:solidFill>
              </a:defRPr>
            </a:lvl2pPr>
            <a:lvl3pPr marL="1371600" lvl="2" indent="-330200" algn="ctr" rtl="0">
              <a:spcBef>
                <a:spcPts val="800"/>
              </a:spcBef>
              <a:spcAft>
                <a:spcPts val="0"/>
              </a:spcAft>
              <a:buClr>
                <a:schemeClr val="lt1"/>
              </a:buClr>
              <a:buSzPts val="1600"/>
              <a:buChar char="⬡"/>
              <a:defRPr i="1">
                <a:solidFill>
                  <a:schemeClr val="lt1"/>
                </a:solidFill>
              </a:defRPr>
            </a:lvl3pPr>
            <a:lvl4pPr marL="1828800" lvl="3" indent="-381000" algn="ctr" rtl="0">
              <a:spcBef>
                <a:spcPts val="800"/>
              </a:spcBef>
              <a:spcAft>
                <a:spcPts val="0"/>
              </a:spcAft>
              <a:buClr>
                <a:schemeClr val="lt1"/>
              </a:buClr>
              <a:buSzPts val="2400"/>
              <a:buChar char="●"/>
              <a:defRPr i="1">
                <a:solidFill>
                  <a:schemeClr val="lt1"/>
                </a:solidFill>
              </a:defRPr>
            </a:lvl4pPr>
            <a:lvl5pPr marL="2286000" lvl="4" indent="-381000" algn="ctr" rtl="0">
              <a:spcBef>
                <a:spcPts val="800"/>
              </a:spcBef>
              <a:spcAft>
                <a:spcPts val="0"/>
              </a:spcAft>
              <a:buClr>
                <a:schemeClr val="lt1"/>
              </a:buClr>
              <a:buSzPts val="2400"/>
              <a:buChar char="○"/>
              <a:defRPr i="1">
                <a:solidFill>
                  <a:schemeClr val="lt1"/>
                </a:solidFill>
              </a:defRPr>
            </a:lvl5pPr>
            <a:lvl6pPr marL="2743200" lvl="5" indent="-381000" algn="ctr" rtl="0">
              <a:spcBef>
                <a:spcPts val="800"/>
              </a:spcBef>
              <a:spcAft>
                <a:spcPts val="0"/>
              </a:spcAft>
              <a:buClr>
                <a:schemeClr val="lt1"/>
              </a:buClr>
              <a:buSzPts val="2400"/>
              <a:buChar char="■"/>
              <a:defRPr i="1">
                <a:solidFill>
                  <a:schemeClr val="lt1"/>
                </a:solidFill>
              </a:defRPr>
            </a:lvl6pPr>
            <a:lvl7pPr marL="3200400" lvl="6" indent="-381000" algn="ctr" rtl="0">
              <a:spcBef>
                <a:spcPts val="800"/>
              </a:spcBef>
              <a:spcAft>
                <a:spcPts val="0"/>
              </a:spcAft>
              <a:buClr>
                <a:schemeClr val="lt1"/>
              </a:buClr>
              <a:buSzPts val="2400"/>
              <a:buChar char="●"/>
              <a:defRPr i="1">
                <a:solidFill>
                  <a:schemeClr val="lt1"/>
                </a:solidFill>
              </a:defRPr>
            </a:lvl7pPr>
            <a:lvl8pPr marL="3657600" lvl="7" indent="-381000" algn="ctr" rtl="0">
              <a:spcBef>
                <a:spcPts val="800"/>
              </a:spcBef>
              <a:spcAft>
                <a:spcPts val="0"/>
              </a:spcAft>
              <a:buClr>
                <a:schemeClr val="lt1"/>
              </a:buClr>
              <a:buSzPts val="2400"/>
              <a:buChar char="○"/>
              <a:defRPr i="1">
                <a:solidFill>
                  <a:schemeClr val="lt1"/>
                </a:solidFill>
              </a:defRPr>
            </a:lvl8pPr>
            <a:lvl9pPr marL="4114800" lvl="8" indent="-381000" algn="ctr" rtl="0">
              <a:spcBef>
                <a:spcPts val="800"/>
              </a:spcBef>
              <a:spcAft>
                <a:spcPts val="800"/>
              </a:spcAft>
              <a:buClr>
                <a:schemeClr val="lt1"/>
              </a:buClr>
              <a:buSzPts val="2400"/>
              <a:buChar char="■"/>
              <a:defRPr i="1">
                <a:solidFill>
                  <a:schemeClr val="lt1"/>
                </a:solidFill>
              </a:defRPr>
            </a:lvl9pPr>
          </a:lstStyle>
          <a:p>
            <a:endParaRPr/>
          </a:p>
        </p:txBody>
      </p:sp>
      <p:sp>
        <p:nvSpPr>
          <p:cNvPr id="58" name="Google Shape;58;p4"/>
          <p:cNvSpPr txBox="1"/>
          <p:nvPr/>
        </p:nvSpPr>
        <p:spPr>
          <a:xfrm>
            <a:off x="3593400" y="38419"/>
            <a:ext cx="1957200" cy="6537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9600">
                <a:solidFill>
                  <a:schemeClr val="accent1"/>
                </a:solidFill>
                <a:latin typeface="Catamaran"/>
                <a:ea typeface="Catamaran"/>
                <a:cs typeface="Catamaran"/>
                <a:sym typeface="Catamaran"/>
              </a:rPr>
              <a:t>“</a:t>
            </a:r>
            <a:endParaRPr sz="9600">
              <a:solidFill>
                <a:schemeClr val="accent1"/>
              </a:solidFill>
              <a:latin typeface="Catamaran"/>
              <a:ea typeface="Catamaran"/>
              <a:cs typeface="Catamaran"/>
              <a:sym typeface="Catamaran"/>
            </a:endParaRPr>
          </a:p>
        </p:txBody>
      </p:sp>
      <p:sp>
        <p:nvSpPr>
          <p:cNvPr id="59" name="Google Shape;59;p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0" name="Google Shape;60;p4"/>
          <p:cNvSpPr/>
          <p:nvPr/>
        </p:nvSpPr>
        <p:spPr>
          <a:xfrm rot="10800000">
            <a:off x="69145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1" name="Google Shape;61;p4"/>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2" name="Google Shape;62;p4"/>
          <p:cNvSpPr/>
          <p:nvPr/>
        </p:nvSpPr>
        <p:spPr>
          <a:xfrm>
            <a:off x="160965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3" name="Google Shape;63;p4"/>
          <p:cNvSpPr/>
          <p:nvPr/>
        </p:nvSpPr>
        <p:spPr>
          <a:xfrm>
            <a:off x="75911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4" name="Google Shape;64;p4"/>
          <p:cNvSpPr/>
          <p:nvPr/>
        </p:nvSpPr>
        <p:spPr>
          <a:xfrm>
            <a:off x="875251" y="3108746"/>
            <a:ext cx="1238537" cy="1367251"/>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5" name="Google Shape;65;p4"/>
          <p:cNvSpPr/>
          <p:nvPr/>
        </p:nvSpPr>
        <p:spPr>
          <a:xfrm>
            <a:off x="6750099" y="2565690"/>
            <a:ext cx="1670713" cy="184417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6" name="Google Shape;66;p4"/>
          <p:cNvSpPr/>
          <p:nvPr/>
        </p:nvSpPr>
        <p:spPr>
          <a:xfrm>
            <a:off x="8078502" y="1646297"/>
            <a:ext cx="1238537" cy="136719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7" name="Google Shape;67;p4"/>
          <p:cNvSpPr/>
          <p:nvPr/>
        </p:nvSpPr>
        <p:spPr>
          <a:xfrm>
            <a:off x="-27622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8" name="Google Shape;68;p4"/>
          <p:cNvSpPr/>
          <p:nvPr/>
        </p:nvSpPr>
        <p:spPr>
          <a:xfrm>
            <a:off x="6750100" y="993931"/>
            <a:ext cx="874503" cy="965303"/>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9" name="Google Shape;69;p4"/>
          <p:cNvSpPr/>
          <p:nvPr/>
        </p:nvSpPr>
        <p:spPr>
          <a:xfrm>
            <a:off x="-211075" y="4039231"/>
            <a:ext cx="874503" cy="965303"/>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70"/>
        <p:cNvGrpSpPr/>
        <p:nvPr/>
      </p:nvGrpSpPr>
      <p:grpSpPr>
        <a:xfrm>
          <a:off x="0" y="0"/>
          <a:ext cx="0" cy="0"/>
          <a:chOff x="0" y="0"/>
          <a:chExt cx="0" cy="0"/>
        </a:xfrm>
      </p:grpSpPr>
      <p:sp>
        <p:nvSpPr>
          <p:cNvPr id="71" name="Google Shape;71;p5"/>
          <p:cNvSpPr/>
          <p:nvPr/>
        </p:nvSpPr>
        <p:spPr>
          <a:xfrm>
            <a:off x="-45517" y="689752"/>
            <a:ext cx="624020" cy="68879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nvGrpSpPr>
          <p:cNvPr id="72" name="Google Shape;72;p5"/>
          <p:cNvGrpSpPr/>
          <p:nvPr/>
        </p:nvGrpSpPr>
        <p:grpSpPr>
          <a:xfrm>
            <a:off x="6320991" y="-7"/>
            <a:ext cx="3630818" cy="5143498"/>
            <a:chOff x="6320991" y="-7"/>
            <a:chExt cx="3630818" cy="5143498"/>
          </a:xfrm>
        </p:grpSpPr>
        <p:sp>
          <p:nvSpPr>
            <p:cNvPr id="73" name="Google Shape;73;p5"/>
            <p:cNvSpPr/>
            <p:nvPr/>
          </p:nvSpPr>
          <p:spPr>
            <a:xfrm>
              <a:off x="6320991"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4" name="Google Shape;74;p5"/>
            <p:cNvSpPr/>
            <p:nvPr/>
          </p:nvSpPr>
          <p:spPr>
            <a:xfrm>
              <a:off x="7806636"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5" name="Google Shape;75;p5"/>
            <p:cNvSpPr/>
            <p:nvPr/>
          </p:nvSpPr>
          <p:spPr>
            <a:xfrm>
              <a:off x="8548210"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6" name="Google Shape;76;p5"/>
            <p:cNvSpPr/>
            <p:nvPr/>
          </p:nvSpPr>
          <p:spPr>
            <a:xfrm rot="10800000">
              <a:off x="7806422" y="30"/>
              <a:ext cx="1404540" cy="515400"/>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7" name="Google Shape;77;p5"/>
            <p:cNvSpPr/>
            <p:nvPr/>
          </p:nvSpPr>
          <p:spPr>
            <a:xfrm>
              <a:off x="7806643" y="1543679"/>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8" name="Google Shape;78;p5"/>
            <p:cNvSpPr/>
            <p:nvPr/>
          </p:nvSpPr>
          <p:spPr>
            <a:xfrm>
              <a:off x="7065077"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9" name="Google Shape;79;p5"/>
            <p:cNvSpPr/>
            <p:nvPr/>
          </p:nvSpPr>
          <p:spPr>
            <a:xfrm>
              <a:off x="8745616" y="1335143"/>
              <a:ext cx="835681" cy="92246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0" name="Google Shape;80;p5"/>
            <p:cNvSpPr/>
            <p:nvPr/>
          </p:nvSpPr>
          <p:spPr>
            <a:xfrm>
              <a:off x="7133773" y="3941724"/>
              <a:ext cx="507445" cy="5601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1" name="Google Shape;81;p5"/>
            <p:cNvSpPr/>
            <p:nvPr/>
          </p:nvSpPr>
          <p:spPr>
            <a:xfrm rot="10800000">
              <a:off x="7406482" y="-7"/>
              <a:ext cx="720792" cy="527782"/>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2" name="Google Shape;82;p5"/>
            <p:cNvSpPr/>
            <p:nvPr/>
          </p:nvSpPr>
          <p:spPr>
            <a:xfrm>
              <a:off x="7331887" y="2181982"/>
              <a:ext cx="962029" cy="106196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3" name="Google Shape;83;p5"/>
            <p:cNvSpPr/>
            <p:nvPr/>
          </p:nvSpPr>
          <p:spPr>
            <a:xfrm>
              <a:off x="8548210" y="2833077"/>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84" name="Google Shape;84;p5"/>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5" name="Google Shape;85;p5"/>
          <p:cNvSpPr txBox="1">
            <a:spLocks noGrp="1"/>
          </p:cNvSpPr>
          <p:nvPr>
            <p:ph type="body" idx="1"/>
          </p:nvPr>
        </p:nvSpPr>
        <p:spPr>
          <a:xfrm>
            <a:off x="779100" y="1503550"/>
            <a:ext cx="6010500" cy="28842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86" name="Google Shape;86;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Color background">
  <p:cSld name="BLANK_1">
    <p:bg>
      <p:bgPr>
        <a:solidFill>
          <a:schemeClr val="accent1"/>
        </a:solidFill>
        <a:effectLst/>
      </p:bgPr>
    </p:bg>
    <p:spTree>
      <p:nvGrpSpPr>
        <p:cNvPr id="1" name="Shape 172"/>
        <p:cNvGrpSpPr/>
        <p:nvPr/>
      </p:nvGrpSpPr>
      <p:grpSpPr>
        <a:xfrm>
          <a:off x="0" y="0"/>
          <a:ext cx="0" cy="0"/>
          <a:chOff x="0" y="0"/>
          <a:chExt cx="0" cy="0"/>
        </a:xfrm>
      </p:grpSpPr>
      <p:sp>
        <p:nvSpPr>
          <p:cNvPr id="173" name="Google Shape;173;p11"/>
          <p:cNvSpPr txBox="1">
            <a:spLocks noGrp="1"/>
          </p:cNvSpPr>
          <p:nvPr>
            <p:ph type="sldNum" idx="12"/>
          </p:nvPr>
        </p:nvSpPr>
        <p:spPr>
          <a:xfrm>
            <a:off x="8480584" y="4749851"/>
            <a:ext cx="548700" cy="393600"/>
          </a:xfrm>
          <a:prstGeom prst="rect">
            <a:avLst/>
          </a:prstGeom>
          <a:noFill/>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grpSp>
        <p:nvGrpSpPr>
          <p:cNvPr id="174" name="Google Shape;174;p11"/>
          <p:cNvGrpSpPr/>
          <p:nvPr/>
        </p:nvGrpSpPr>
        <p:grpSpPr>
          <a:xfrm>
            <a:off x="-981075" y="-78100"/>
            <a:ext cx="11516344" cy="5221552"/>
            <a:chOff x="-981075" y="-78100"/>
            <a:chExt cx="11516344" cy="5221552"/>
          </a:xfrm>
        </p:grpSpPr>
        <p:sp>
          <p:nvSpPr>
            <p:cNvPr id="175" name="Google Shape;175;p11"/>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6" name="Google Shape;176;p11"/>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7" name="Google Shape;177;p11"/>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8" name="Google Shape;178;p11"/>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9" name="Google Shape;179;p11"/>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0" name="Google Shape;180;p11"/>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1" name="Google Shape;181;p11"/>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2" name="Google Shape;182;p11"/>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3" name="Google Shape;183;p11"/>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4" name="Google Shape;184;p11"/>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5" name="Google Shape;185;p11"/>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6" name="Google Shape;186;p11"/>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7" name="Google Shape;187;p11"/>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8" name="Google Shape;188;p11"/>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9" name="Google Shape;189;p11"/>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0" name="Google Shape;190;p11"/>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1" name="Google Shape;191;p11"/>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2" name="Google Shape;192;p11"/>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3" name="Google Shape;193;p11"/>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79100" y="836000"/>
            <a:ext cx="6010500" cy="396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1pPr>
            <a:lvl2pPr lvl="1"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2pPr>
            <a:lvl3pPr lvl="2"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3pPr>
            <a:lvl4pPr lvl="3"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4pPr>
            <a:lvl5pPr lvl="4"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5pPr>
            <a:lvl6pPr lvl="5"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6pPr>
            <a:lvl7pPr lvl="6"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7pPr>
            <a:lvl8pPr lvl="7"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8pPr>
            <a:lvl9pPr lvl="8"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9pPr>
          </a:lstStyle>
          <a:p>
            <a:endParaRPr/>
          </a:p>
        </p:txBody>
      </p:sp>
      <p:sp>
        <p:nvSpPr>
          <p:cNvPr id="7" name="Google Shape;7;p1"/>
          <p:cNvSpPr txBox="1">
            <a:spLocks noGrp="1"/>
          </p:cNvSpPr>
          <p:nvPr>
            <p:ph type="body" idx="1"/>
          </p:nvPr>
        </p:nvSpPr>
        <p:spPr>
          <a:xfrm>
            <a:off x="779100" y="1503550"/>
            <a:ext cx="6010500" cy="2884200"/>
          </a:xfrm>
          <a:prstGeom prst="rect">
            <a:avLst/>
          </a:prstGeom>
          <a:noFill/>
          <a:ln>
            <a:noFill/>
          </a:ln>
        </p:spPr>
        <p:txBody>
          <a:bodyPr spcFirstLastPara="1" wrap="square" lIns="0" tIns="0" rIns="0" bIns="0" anchor="t" anchorCtr="0">
            <a:noAutofit/>
          </a:bodyPr>
          <a:lstStyle>
            <a:lvl1pPr marL="457200" lvl="0" indent="-330200" rtl="0">
              <a:lnSpc>
                <a:spcPct val="115000"/>
              </a:lnSpc>
              <a:spcBef>
                <a:spcPts val="0"/>
              </a:spcBef>
              <a:spcAft>
                <a:spcPts val="0"/>
              </a:spcAft>
              <a:buClr>
                <a:schemeClr val="accent5"/>
              </a:buClr>
              <a:buSzPts val="1600"/>
              <a:buFont typeface="Catamaran Thin"/>
              <a:buChar char="⬢"/>
              <a:defRPr sz="2400">
                <a:solidFill>
                  <a:schemeClr val="dk1"/>
                </a:solidFill>
                <a:latin typeface="Catamaran Thin"/>
                <a:ea typeface="Catamaran Thin"/>
                <a:cs typeface="Catamaran Thin"/>
                <a:sym typeface="Catamaran Thin"/>
              </a:defRPr>
            </a:lvl1pPr>
            <a:lvl2pPr marL="914400" lvl="1" indent="-330200" rtl="0">
              <a:lnSpc>
                <a:spcPct val="115000"/>
              </a:lnSpc>
              <a:spcBef>
                <a:spcPts val="800"/>
              </a:spcBef>
              <a:spcAft>
                <a:spcPts val="0"/>
              </a:spcAft>
              <a:buClr>
                <a:schemeClr val="accent5"/>
              </a:buClr>
              <a:buSzPts val="1600"/>
              <a:buFont typeface="Catamaran Thin"/>
              <a:buChar char="⬡"/>
              <a:defRPr sz="2400">
                <a:solidFill>
                  <a:schemeClr val="dk1"/>
                </a:solidFill>
                <a:latin typeface="Catamaran Thin"/>
                <a:ea typeface="Catamaran Thin"/>
                <a:cs typeface="Catamaran Thin"/>
                <a:sym typeface="Catamaran Thin"/>
              </a:defRPr>
            </a:lvl2pPr>
            <a:lvl3pPr marL="1371600" lvl="2" indent="-330200" rtl="0">
              <a:lnSpc>
                <a:spcPct val="115000"/>
              </a:lnSpc>
              <a:spcBef>
                <a:spcPts val="800"/>
              </a:spcBef>
              <a:spcAft>
                <a:spcPts val="0"/>
              </a:spcAft>
              <a:buClr>
                <a:schemeClr val="dk2"/>
              </a:buClr>
              <a:buSzPts val="1600"/>
              <a:buFont typeface="Catamaran Thin"/>
              <a:buChar char="⬡"/>
              <a:defRPr sz="2400">
                <a:solidFill>
                  <a:schemeClr val="dk1"/>
                </a:solidFill>
                <a:latin typeface="Catamaran Thin"/>
                <a:ea typeface="Catamaran Thin"/>
                <a:cs typeface="Catamaran Thin"/>
                <a:sym typeface="Catamaran Thin"/>
              </a:defRPr>
            </a:lvl3pPr>
            <a:lvl4pPr marL="1828800" lvl="3"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4pPr>
            <a:lvl5pPr marL="2286000" lvl="4"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5pPr>
            <a:lvl6pPr marL="2743200" lvl="5"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6pPr>
            <a:lvl7pPr marL="3200400" lvl="6"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7pPr>
            <a:lvl8pPr marL="3657600" lvl="7"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8pPr>
            <a:lvl9pPr marL="4114800" lvl="8" indent="-381000" rtl="0">
              <a:lnSpc>
                <a:spcPct val="115000"/>
              </a:lnSpc>
              <a:spcBef>
                <a:spcPts val="800"/>
              </a:spcBef>
              <a:spcAft>
                <a:spcPts val="80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rtl="0">
              <a:buNone/>
              <a:defRPr sz="1300">
                <a:solidFill>
                  <a:schemeClr val="accent1"/>
                </a:solidFill>
                <a:latin typeface="Catamaran"/>
                <a:ea typeface="Catamaran"/>
                <a:cs typeface="Catamaran"/>
                <a:sym typeface="Catamaran"/>
              </a:defRPr>
            </a:lvl1pPr>
            <a:lvl2pPr lvl="1" algn="r" rtl="0">
              <a:buNone/>
              <a:defRPr sz="1300">
                <a:solidFill>
                  <a:schemeClr val="accent1"/>
                </a:solidFill>
                <a:latin typeface="Catamaran"/>
                <a:ea typeface="Catamaran"/>
                <a:cs typeface="Catamaran"/>
                <a:sym typeface="Catamaran"/>
              </a:defRPr>
            </a:lvl2pPr>
            <a:lvl3pPr lvl="2" algn="r" rtl="0">
              <a:buNone/>
              <a:defRPr sz="1300">
                <a:solidFill>
                  <a:schemeClr val="accent1"/>
                </a:solidFill>
                <a:latin typeface="Catamaran"/>
                <a:ea typeface="Catamaran"/>
                <a:cs typeface="Catamaran"/>
                <a:sym typeface="Catamaran"/>
              </a:defRPr>
            </a:lvl3pPr>
            <a:lvl4pPr lvl="3" algn="r" rtl="0">
              <a:buNone/>
              <a:defRPr sz="1300">
                <a:solidFill>
                  <a:schemeClr val="accent1"/>
                </a:solidFill>
                <a:latin typeface="Catamaran"/>
                <a:ea typeface="Catamaran"/>
                <a:cs typeface="Catamaran"/>
                <a:sym typeface="Catamaran"/>
              </a:defRPr>
            </a:lvl4pPr>
            <a:lvl5pPr lvl="4" algn="r" rtl="0">
              <a:buNone/>
              <a:defRPr sz="1300">
                <a:solidFill>
                  <a:schemeClr val="accent1"/>
                </a:solidFill>
                <a:latin typeface="Catamaran"/>
                <a:ea typeface="Catamaran"/>
                <a:cs typeface="Catamaran"/>
                <a:sym typeface="Catamaran"/>
              </a:defRPr>
            </a:lvl5pPr>
            <a:lvl6pPr lvl="5" algn="r" rtl="0">
              <a:buNone/>
              <a:defRPr sz="1300">
                <a:solidFill>
                  <a:schemeClr val="accent1"/>
                </a:solidFill>
                <a:latin typeface="Catamaran"/>
                <a:ea typeface="Catamaran"/>
                <a:cs typeface="Catamaran"/>
                <a:sym typeface="Catamaran"/>
              </a:defRPr>
            </a:lvl6pPr>
            <a:lvl7pPr lvl="6" algn="r" rtl="0">
              <a:buNone/>
              <a:defRPr sz="1300">
                <a:solidFill>
                  <a:schemeClr val="accent1"/>
                </a:solidFill>
                <a:latin typeface="Catamaran"/>
                <a:ea typeface="Catamaran"/>
                <a:cs typeface="Catamaran"/>
                <a:sym typeface="Catamaran"/>
              </a:defRPr>
            </a:lvl7pPr>
            <a:lvl8pPr lvl="7" algn="r" rtl="0">
              <a:buNone/>
              <a:defRPr sz="1300">
                <a:solidFill>
                  <a:schemeClr val="accent1"/>
                </a:solidFill>
                <a:latin typeface="Catamaran"/>
                <a:ea typeface="Catamaran"/>
                <a:cs typeface="Catamaran"/>
                <a:sym typeface="Catamaran"/>
              </a:defRPr>
            </a:lvl8pPr>
            <a:lvl9pPr lvl="8" algn="r" rtl="0">
              <a:buNone/>
              <a:defRPr sz="1300">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7"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12"/>
          <p:cNvSpPr txBox="1">
            <a:spLocks noGrp="1"/>
          </p:cNvSpPr>
          <p:nvPr>
            <p:ph type="ctrTitle"/>
          </p:nvPr>
        </p:nvSpPr>
        <p:spPr>
          <a:xfrm>
            <a:off x="2146854" y="171005"/>
            <a:ext cx="4955100" cy="1159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US" sz="3600" dirty="0"/>
              <a:t>Covid_19 and Human Immunity</a:t>
            </a:r>
            <a:endParaRPr sz="3600" dirty="0"/>
          </a:p>
        </p:txBody>
      </p:sp>
      <p:pic>
        <p:nvPicPr>
          <p:cNvPr id="9" name="صورة 8" descr="bms_logo.png"/>
          <p:cNvPicPr>
            <a:picLocks noChangeAspect="1"/>
          </p:cNvPicPr>
          <p:nvPr/>
        </p:nvPicPr>
        <p:blipFill>
          <a:blip r:embed="rId3" cstate="print">
            <a:lum bright="-10000"/>
          </a:blip>
          <a:srcRect r="76390"/>
          <a:stretch>
            <a:fillRect/>
          </a:stretch>
        </p:blipFill>
        <p:spPr>
          <a:xfrm>
            <a:off x="42202" y="0"/>
            <a:ext cx="890190" cy="699435"/>
          </a:xfrm>
          <a:prstGeom prst="rect">
            <a:avLst/>
          </a:prstGeom>
          <a:ln>
            <a:noFill/>
          </a:ln>
          <a:effectLst>
            <a:outerShdw blurRad="292100" dist="139700" dir="2700000" algn="tl" rotWithShape="0">
              <a:srgbClr val="333333">
                <a:alpha val="65000"/>
              </a:srgbClr>
            </a:outerShdw>
          </a:effectLst>
        </p:spPr>
      </p:pic>
      <p:pic>
        <p:nvPicPr>
          <p:cNvPr id="10" name="Picture 2" descr="C:\Users\ilpo\Desktop\تنزيل.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416" y="51470"/>
            <a:ext cx="792087" cy="7920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مستطيل 1"/>
          <p:cNvSpPr/>
          <p:nvPr/>
        </p:nvSpPr>
        <p:spPr>
          <a:xfrm>
            <a:off x="1907704" y="1131590"/>
            <a:ext cx="4824536" cy="3539430"/>
          </a:xfrm>
          <a:prstGeom prst="rect">
            <a:avLst/>
          </a:prstGeom>
        </p:spPr>
        <p:txBody>
          <a:bodyPr wrap="square">
            <a:spAutoFit/>
          </a:bodyPr>
          <a:lstStyle/>
          <a:p>
            <a:endParaRPr lang="en-US" sz="2000" b="1" dirty="0">
              <a:solidFill>
                <a:schemeClr val="bg1"/>
              </a:solidFill>
            </a:endParaRPr>
          </a:p>
          <a:p>
            <a:pPr algn="ctr"/>
            <a:r>
              <a:rPr lang="en-US" dirty="0">
                <a:solidFill>
                  <a:schemeClr val="bg1"/>
                </a:solidFill>
              </a:rPr>
              <a:t>First year Applied Medical Science Student</a:t>
            </a:r>
          </a:p>
          <a:p>
            <a:pPr lvl="0" algn="ctr"/>
            <a:endParaRPr lang="en-US" sz="2000" b="1" dirty="0">
              <a:solidFill>
                <a:schemeClr val="bg1"/>
              </a:solidFill>
            </a:endParaRPr>
          </a:p>
          <a:p>
            <a:pPr lvl="0"/>
            <a:r>
              <a:rPr lang="en-US" dirty="0">
                <a:solidFill>
                  <a:schemeClr val="bg1"/>
                </a:solidFill>
              </a:rPr>
              <a:t>Name      Salma  Abdullah Muhammed</a:t>
            </a:r>
          </a:p>
          <a:p>
            <a:pPr lvl="0"/>
            <a:r>
              <a:rPr lang="en-US" dirty="0">
                <a:solidFill>
                  <a:schemeClr val="bg1"/>
                </a:solidFill>
              </a:rPr>
              <a:t>ID</a:t>
            </a:r>
            <a:r>
              <a:rPr lang="en-US" b="1" dirty="0">
                <a:solidFill>
                  <a:schemeClr val="bg1"/>
                </a:solidFill>
              </a:rPr>
              <a:t>:                      3574</a:t>
            </a:r>
          </a:p>
          <a:p>
            <a:pPr lvl="0"/>
            <a:r>
              <a:rPr lang="en-US" b="1" dirty="0">
                <a:solidFill>
                  <a:schemeClr val="bg1"/>
                </a:solidFill>
              </a:rPr>
              <a:t>Block                  </a:t>
            </a:r>
            <a:r>
              <a:rPr lang="en-US" dirty="0">
                <a:solidFill>
                  <a:schemeClr val="bg1"/>
                </a:solidFill>
              </a:rPr>
              <a:t>PTS</a:t>
            </a:r>
          </a:p>
          <a:p>
            <a:pPr lvl="0"/>
            <a:r>
              <a:rPr lang="en-US" b="1" dirty="0">
                <a:solidFill>
                  <a:schemeClr val="bg1"/>
                </a:solidFill>
              </a:rPr>
              <a:t>Date            </a:t>
            </a:r>
            <a:r>
              <a:rPr lang="en-US" dirty="0">
                <a:solidFill>
                  <a:schemeClr val="bg1"/>
                </a:solidFill>
              </a:rPr>
              <a:t>2</a:t>
            </a:r>
            <a:r>
              <a:rPr lang="en-US" baseline="30000" dirty="0">
                <a:solidFill>
                  <a:schemeClr val="bg1"/>
                </a:solidFill>
              </a:rPr>
              <a:t>nd</a:t>
            </a:r>
            <a:r>
              <a:rPr lang="en-US" dirty="0">
                <a:solidFill>
                  <a:schemeClr val="bg1"/>
                </a:solidFill>
              </a:rPr>
              <a:t> JUN 2022</a:t>
            </a:r>
          </a:p>
          <a:p>
            <a:pPr lvl="0"/>
            <a:r>
              <a:rPr lang="en-US" dirty="0">
                <a:solidFill>
                  <a:schemeClr val="bg1"/>
                </a:solidFill>
              </a:rPr>
              <a:t>Supervised by        Dr </a:t>
            </a:r>
            <a:r>
              <a:rPr lang="en-US" dirty="0" err="1">
                <a:solidFill>
                  <a:schemeClr val="bg1"/>
                </a:solidFill>
              </a:rPr>
              <a:t>Haneen</a:t>
            </a:r>
            <a:r>
              <a:rPr lang="en-US" dirty="0">
                <a:solidFill>
                  <a:schemeClr val="bg1"/>
                </a:solidFill>
              </a:rPr>
              <a:t> </a:t>
            </a:r>
            <a:r>
              <a:rPr lang="en-US" dirty="0" err="1">
                <a:solidFill>
                  <a:schemeClr val="bg1"/>
                </a:solidFill>
              </a:rPr>
              <a:t>Alshwaihdi</a:t>
            </a:r>
            <a:r>
              <a:rPr lang="en-US" dirty="0">
                <a:solidFill>
                  <a:schemeClr val="bg1"/>
                </a:solidFill>
              </a:rPr>
              <a:t> </a:t>
            </a:r>
          </a:p>
          <a:p>
            <a:pPr lvl="0"/>
            <a:endParaRPr lang="en-US" sz="2000" b="1" dirty="0">
              <a:solidFill>
                <a:schemeClr val="bg1"/>
              </a:solidFill>
            </a:endParaRPr>
          </a:p>
          <a:p>
            <a:pPr lvl="0"/>
            <a:endParaRPr lang="en-US" sz="2000" b="1" dirty="0">
              <a:solidFill>
                <a:schemeClr val="bg1"/>
              </a:solidFill>
            </a:endParaRPr>
          </a:p>
          <a:p>
            <a:endParaRPr lang="en-US" sz="2000" b="1" dirty="0">
              <a:solidFill>
                <a:schemeClr val="bg1"/>
              </a:solidFill>
            </a:endParaRPr>
          </a:p>
          <a:p>
            <a:endParaRPr lang="en-US" sz="2000" b="1" dirty="0">
              <a:solidFill>
                <a:schemeClr val="bg1"/>
              </a:solidFill>
            </a:endParaRPr>
          </a:p>
          <a:p>
            <a:endParaRPr lang="ar-SA" sz="2000" b="1" dirty="0">
              <a:solidFill>
                <a:schemeClr val="bg1"/>
              </a:solidFill>
            </a:endParaRPr>
          </a:p>
        </p:txBody>
      </p:sp>
      <p:pic>
        <p:nvPicPr>
          <p:cNvPr id="1026" name="Picture 2" descr="C:\Users\ilpo\Desktop\266-2666925_free-stock-medical-doctor-clipart-doctor-cartoon-gir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0312" y="2612496"/>
            <a:ext cx="1728192" cy="22635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fill="hold"/>
                                        <p:tgtEl>
                                          <p:spTgt spid="199"/>
                                        </p:tgtEl>
                                        <p:attrNameLst>
                                          <p:attrName>ppt_x</p:attrName>
                                        </p:attrNameLst>
                                      </p:cBhvr>
                                      <p:tavLst>
                                        <p:tav tm="0">
                                          <p:val>
                                            <p:strVal val="#ppt_x"/>
                                          </p:val>
                                        </p:tav>
                                        <p:tav tm="100000">
                                          <p:val>
                                            <p:strVal val="#ppt_x"/>
                                          </p:val>
                                        </p:tav>
                                      </p:tavLst>
                                    </p:anim>
                                    <p:anim calcmode="lin" valueType="num">
                                      <p:cBhvr additive="base">
                                        <p:cTn id="16" dur="500" fill="hold"/>
                                        <p:tgtEl>
                                          <p:spTgt spid="19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circle(in)">
                                      <p:cBhvr>
                                        <p:cTn id="25" dur="2000"/>
                                        <p:tgtEl>
                                          <p:spTgt spid="2">
                                            <p:txEl>
                                              <p:pRg st="3" end="3"/>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circle(in)">
                                      <p:cBhvr>
                                        <p:cTn id="28" dur="2000"/>
                                        <p:tgtEl>
                                          <p:spTgt spid="2">
                                            <p:txEl>
                                              <p:pRg st="4" end="4"/>
                                            </p:txEl>
                                          </p:spTgt>
                                        </p:tgtEl>
                                      </p:cBhvr>
                                    </p:animEffect>
                                  </p:childTnLst>
                                </p:cTn>
                              </p:par>
                              <p:par>
                                <p:cTn id="29" presetID="6" presetClass="entr" presetSubtype="16"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circle(in)">
                                      <p:cBhvr>
                                        <p:cTn id="31" dur="2000"/>
                                        <p:tgtEl>
                                          <p:spTgt spid="2">
                                            <p:txEl>
                                              <p:pRg st="5" end="5"/>
                                            </p:txEl>
                                          </p:spTgt>
                                        </p:tgtEl>
                                      </p:cBhvr>
                                    </p:animEffect>
                                  </p:childTnLst>
                                </p:cTn>
                              </p:par>
                              <p:par>
                                <p:cTn id="32" presetID="6" presetClass="entr" presetSubtype="16" fill="hold" nodeType="with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circle(in)">
                                      <p:cBhvr>
                                        <p:cTn id="34" dur="2000"/>
                                        <p:tgtEl>
                                          <p:spTgt spid="2">
                                            <p:txEl>
                                              <p:pRg st="6" end="6"/>
                                            </p:txEl>
                                          </p:spTgt>
                                        </p:tgtEl>
                                      </p:cBhvr>
                                    </p:animEffect>
                                  </p:childTnLst>
                                </p:cTn>
                              </p:par>
                              <p:par>
                                <p:cTn id="35" presetID="6" presetClass="entr" presetSubtype="16" fill="hold"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circle(in)">
                                      <p:cBhvr>
                                        <p:cTn id="37" dur="20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 calcmode="lin" valueType="num">
                                      <p:cBhvr additive="base">
                                        <p:cTn id="42" dur="500" fill="hold"/>
                                        <p:tgtEl>
                                          <p:spTgt spid="1026"/>
                                        </p:tgtEl>
                                        <p:attrNameLst>
                                          <p:attrName>ppt_x</p:attrName>
                                        </p:attrNameLst>
                                      </p:cBhvr>
                                      <p:tavLst>
                                        <p:tav tm="0">
                                          <p:val>
                                            <p:strVal val="#ppt_x"/>
                                          </p:val>
                                        </p:tav>
                                        <p:tav tm="100000">
                                          <p:val>
                                            <p:strVal val="#ppt_x"/>
                                          </p:val>
                                        </p:tav>
                                      </p:tavLst>
                                    </p:anim>
                                    <p:anim calcmode="lin" valueType="num">
                                      <p:cBhvr additive="base">
                                        <p:cTn id="4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0" name="Google Shape;240;p17"/>
          <p:cNvSpPr txBox="1">
            <a:spLocks noGrp="1"/>
          </p:cNvSpPr>
          <p:nvPr>
            <p:ph type="body" idx="1"/>
          </p:nvPr>
        </p:nvSpPr>
        <p:spPr>
          <a:xfrm>
            <a:off x="133504" y="1297160"/>
            <a:ext cx="4355976" cy="2884200"/>
          </a:xfrm>
          <a:prstGeom prst="rect">
            <a:avLst/>
          </a:prstGeom>
        </p:spPr>
        <p:txBody>
          <a:bodyPr spcFirstLastPara="1" wrap="square" lIns="0" tIns="0" rIns="0" bIns="0" anchor="t" anchorCtr="0">
            <a:noAutofit/>
          </a:bodyPr>
          <a:lstStyle/>
          <a:p>
            <a:pPr lvl="0" algn="just"/>
            <a:r>
              <a:rPr lang="en-US" sz="2000" dirty="0"/>
              <a:t>COVID-19 is an RNA virus with a crown-like appearance. Its diameter is approximately 60–140 nm. On one side, it has a concave surface with a ridge. It makes a larger binding interface, as well as more contacts with ACE2.</a:t>
            </a:r>
          </a:p>
          <a:p>
            <a:pPr lvl="0" algn="just"/>
            <a:r>
              <a:rPr lang="en-US" sz="2000" dirty="0"/>
              <a:t>it is transmitted through respiratory droplets from coughing and sneezing and enters the nasal system by inhaling and starts replicating. </a:t>
            </a:r>
            <a:endParaRPr sz="2000" dirty="0">
              <a:cs typeface="+mj-cs"/>
            </a:endParaRPr>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grpSp>
        <p:nvGrpSpPr>
          <p:cNvPr id="242" name="Google Shape;242;p17"/>
          <p:cNvGrpSpPr/>
          <p:nvPr/>
        </p:nvGrpSpPr>
        <p:grpSpPr>
          <a:xfrm>
            <a:off x="133504" y="872122"/>
            <a:ext cx="257118" cy="276131"/>
            <a:chOff x="611175" y="2326900"/>
            <a:chExt cx="362700" cy="389575"/>
          </a:xfrm>
        </p:grpSpPr>
        <p:sp>
          <p:nvSpPr>
            <p:cNvPr id="243" name="Google Shape;243;p17"/>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4" name="Google Shape;244;p17"/>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5" name="Google Shape;245;p17"/>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6" name="Google Shape;246;p17"/>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4" name="مربع نص 3"/>
          <p:cNvSpPr txBox="1"/>
          <p:nvPr/>
        </p:nvSpPr>
        <p:spPr>
          <a:xfrm>
            <a:off x="1109655" y="264221"/>
            <a:ext cx="3672408" cy="830997"/>
          </a:xfrm>
          <a:prstGeom prst="rect">
            <a:avLst/>
          </a:prstGeom>
          <a:noFill/>
        </p:spPr>
        <p:txBody>
          <a:bodyPr wrap="square" rtlCol="1">
            <a:spAutoFit/>
          </a:bodyPr>
          <a:lstStyle/>
          <a:p>
            <a:r>
              <a:rPr lang="en-US" sz="2400" b="1" dirty="0">
                <a:solidFill>
                  <a:schemeClr val="tx1">
                    <a:lumMod val="75000"/>
                    <a:lumOff val="25000"/>
                  </a:schemeClr>
                </a:solidFill>
                <a:cs typeface="+mj-cs"/>
              </a:rPr>
              <a:t>Structure of COVID-19</a:t>
            </a:r>
            <a:br>
              <a:rPr lang="en-US" sz="2400" b="1" dirty="0">
                <a:solidFill>
                  <a:schemeClr val="tx1">
                    <a:lumMod val="75000"/>
                    <a:lumOff val="25000"/>
                  </a:schemeClr>
                </a:solidFill>
                <a:cs typeface="+mj-cs"/>
              </a:rPr>
            </a:br>
            <a:r>
              <a:rPr lang="en-US" sz="2400" b="1" dirty="0">
                <a:solidFill>
                  <a:schemeClr val="tx1">
                    <a:lumMod val="75000"/>
                    <a:lumOff val="25000"/>
                  </a:schemeClr>
                </a:solidFill>
                <a:cs typeface="+mj-cs"/>
              </a:rPr>
              <a:t> </a:t>
            </a:r>
            <a:endParaRPr lang="ar-SA" sz="2400" b="1" dirty="0">
              <a:solidFill>
                <a:schemeClr val="tx1">
                  <a:lumMod val="75000"/>
                  <a:lumOff val="25000"/>
                </a:schemeClr>
              </a:solidFill>
              <a:cs typeface="+mj-cs"/>
            </a:endParaRPr>
          </a:p>
        </p:txBody>
      </p:sp>
      <p:pic>
        <p:nvPicPr>
          <p:cNvPr id="1028" name="Picture 4" descr="Immune-mediated approaches against COVID-19 | Nature Nanotechnology">
            <a:extLst>
              <a:ext uri="{FF2B5EF4-FFF2-40B4-BE49-F238E27FC236}">
                <a16:creationId xmlns="" xmlns:a16="http://schemas.microsoft.com/office/drawing/2014/main" id="{7953F82B-9C6B-8A73-2EE8-85C3F7E7B8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2957" y="1095218"/>
            <a:ext cx="3271977" cy="4017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920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0">
                                            <p:txEl>
                                              <p:pRg st="0" end="0"/>
                                            </p:txEl>
                                          </p:spTgt>
                                        </p:tgtEl>
                                        <p:attrNameLst>
                                          <p:attrName>style.visibility</p:attrName>
                                        </p:attrNameLst>
                                      </p:cBhvr>
                                      <p:to>
                                        <p:strVal val="visible"/>
                                      </p:to>
                                    </p:set>
                                    <p:animEffect transition="in" filter="blinds(horizontal)">
                                      <p:cBhvr>
                                        <p:cTn id="7" dur="500"/>
                                        <p:tgtEl>
                                          <p:spTgt spid="2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0">
                                            <p:txEl>
                                              <p:pRg st="1" end="1"/>
                                            </p:txEl>
                                          </p:spTgt>
                                        </p:tgtEl>
                                        <p:attrNameLst>
                                          <p:attrName>style.visibility</p:attrName>
                                        </p:attrNameLst>
                                      </p:cBhvr>
                                      <p:to>
                                        <p:strVal val="visible"/>
                                      </p:to>
                                    </p:set>
                                    <p:animEffect transition="in" filter="blinds(horizontal)">
                                      <p:cBhvr>
                                        <p:cTn id="12" dur="500"/>
                                        <p:tgtEl>
                                          <p:spTgt spid="2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circle(in)">
                                      <p:cBhvr>
                                        <p:cTn id="17"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827584" y="713536"/>
            <a:ext cx="6408712" cy="396300"/>
          </a:xfrm>
          <a:prstGeom prst="rect">
            <a:avLst/>
          </a:prstGeom>
        </p:spPr>
        <p:txBody>
          <a:bodyPr spcFirstLastPara="1" wrap="square" lIns="0" tIns="0" rIns="0" bIns="0" anchor="ctr" anchorCtr="0">
            <a:noAutofit/>
          </a:bodyPr>
          <a:lstStyle/>
          <a:p>
            <a:r>
              <a:rPr lang="en-US" sz="2400" dirty="0"/>
              <a:t>Pathogenesis of virus and its Impact on human body </a:t>
            </a:r>
            <a:br>
              <a:rPr lang="en-US" sz="2400" dirty="0"/>
            </a:br>
            <a:endParaRPr sz="2400" dirty="0"/>
          </a:p>
        </p:txBody>
      </p:sp>
      <p:sp>
        <p:nvSpPr>
          <p:cNvPr id="240" name="Google Shape;240;p17"/>
          <p:cNvSpPr txBox="1">
            <a:spLocks noGrp="1"/>
          </p:cNvSpPr>
          <p:nvPr>
            <p:ph type="body" idx="1"/>
          </p:nvPr>
        </p:nvSpPr>
        <p:spPr>
          <a:xfrm>
            <a:off x="217159" y="1347614"/>
            <a:ext cx="4066809" cy="2884200"/>
          </a:xfrm>
          <a:prstGeom prst="rect">
            <a:avLst/>
          </a:prstGeom>
        </p:spPr>
        <p:txBody>
          <a:bodyPr spcFirstLastPara="1" wrap="square" lIns="0" tIns="0" rIns="0" bIns="0" anchor="t" anchorCtr="0">
            <a:noAutofit/>
          </a:bodyPr>
          <a:lstStyle/>
          <a:p>
            <a:pPr marL="127000" lvl="0" indent="0" algn="just">
              <a:buNone/>
            </a:pPr>
            <a:r>
              <a:rPr lang="en-US" sz="2000" dirty="0"/>
              <a:t>The virus binds to ACE 2 as the host target cell receptor in synergy with the host’s transmembrane serine protease 2 (cell surface protein), which is expressed in the airway epithelial cells. This leads to membrane fusion and releases the viral genome into the host cytoplasm. figure  (3) show the remaining steps of viral replication, leading to viral assembly, maturation, and virus release</a:t>
            </a:r>
            <a:endParaRPr lang="en-US" sz="1800"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pic>
        <p:nvPicPr>
          <p:cNvPr id="10" name="Picture 2" descr="Schematic representation of the pathophysiology of acute respiratory... |  Download Scientific Diagram">
            <a:extLst>
              <a:ext uri="{FF2B5EF4-FFF2-40B4-BE49-F238E27FC236}">
                <a16:creationId xmlns="" xmlns:a16="http://schemas.microsoft.com/office/drawing/2014/main" id="{4D97BD72-5B0B-7C07-F456-CD281D67BD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423" t="3291" r="5386"/>
          <a:stretch/>
        </p:blipFill>
        <p:spPr bwMode="auto">
          <a:xfrm>
            <a:off x="4572000" y="1143825"/>
            <a:ext cx="3922793" cy="3802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17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40">
                                            <p:txEl>
                                              <p:pRg st="0" end="0"/>
                                            </p:txEl>
                                          </p:spTgt>
                                        </p:tgtEl>
                                        <p:attrNameLst>
                                          <p:attrName>style.visibility</p:attrName>
                                        </p:attrNameLst>
                                      </p:cBhvr>
                                      <p:to>
                                        <p:strVal val="visible"/>
                                      </p:to>
                                    </p:set>
                                    <p:animEffect transition="in" filter="checkerboard(across)">
                                      <p:cBhvr>
                                        <p:cTn id="7" dur="500"/>
                                        <p:tgtEl>
                                          <p:spTgt spid="2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39752" y="2201325"/>
            <a:ext cx="6264696" cy="475800"/>
          </a:xfrm>
          <a:prstGeom prst="rect">
            <a:avLst/>
          </a:prstGeom>
        </p:spPr>
        <p:txBody>
          <a:bodyPr spcFirstLastPara="1" wrap="square" lIns="0" tIns="0" rIns="0" bIns="0" anchor="ctr" anchorCtr="0">
            <a:noAutofit/>
          </a:bodyPr>
          <a:lstStyle/>
          <a:p>
            <a:r>
              <a:rPr lang="en-US" dirty="0"/>
              <a:t>Discuss The Emerging Treatment Strategies For Covid_19 Infection</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ar-SA" sz="9600" b="1" dirty="0">
                <a:solidFill>
                  <a:schemeClr val="lt1"/>
                </a:solidFill>
                <a:latin typeface="Catamaran"/>
                <a:ea typeface="Catamaran"/>
                <a:cs typeface="Catamaran"/>
                <a:sym typeface="Catamaran"/>
              </a:rPr>
              <a:t>4</a:t>
            </a:r>
            <a:endParaRPr sz="9600" b="1" dirty="0">
              <a:solidFill>
                <a:schemeClr val="lt1"/>
              </a:solidFill>
              <a:latin typeface="Catamaran"/>
              <a:ea typeface="Catamaran"/>
              <a:cs typeface="Catamaran"/>
              <a:sym typeface="Catamaran"/>
            </a:endParaRPr>
          </a:p>
        </p:txBody>
      </p:sp>
      <p:pic>
        <p:nvPicPr>
          <p:cNvPr id="4098" name="Picture 2" descr="C:\Users\ilpo\Desktop\huuihuuhh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9082" y="3003798"/>
            <a:ext cx="2562225" cy="17811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484807"/>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55576" y="1012358"/>
            <a:ext cx="6408712" cy="396300"/>
          </a:xfrm>
          <a:prstGeom prst="rect">
            <a:avLst/>
          </a:prstGeom>
        </p:spPr>
        <p:txBody>
          <a:bodyPr spcFirstLastPara="1" wrap="square" lIns="0" tIns="0" rIns="0" bIns="0" anchor="ctr" anchorCtr="0">
            <a:noAutofit/>
          </a:bodyPr>
          <a:lstStyle/>
          <a:p>
            <a:r>
              <a:rPr lang="en-US" sz="2400" dirty="0"/>
              <a:t>Emerging Treatment and Management</a:t>
            </a:r>
            <a:br>
              <a:rPr lang="en-US" sz="2400" dirty="0"/>
            </a:br>
            <a:endParaRPr sz="2400" dirty="0"/>
          </a:p>
        </p:txBody>
      </p:sp>
      <p:sp>
        <p:nvSpPr>
          <p:cNvPr id="240" name="Google Shape;240;p17"/>
          <p:cNvSpPr txBox="1">
            <a:spLocks noGrp="1"/>
          </p:cNvSpPr>
          <p:nvPr>
            <p:ph type="body" idx="1"/>
          </p:nvPr>
        </p:nvSpPr>
        <p:spPr>
          <a:xfrm>
            <a:off x="0" y="1491630"/>
            <a:ext cx="3828751" cy="2884200"/>
          </a:xfrm>
          <a:prstGeom prst="rect">
            <a:avLst/>
          </a:prstGeom>
        </p:spPr>
        <p:txBody>
          <a:bodyPr spcFirstLastPara="1" wrap="square" lIns="0" tIns="0" rIns="0" bIns="0" anchor="t" anchorCtr="0">
            <a:noAutofit/>
          </a:bodyPr>
          <a:lstStyle/>
          <a:p>
            <a:pPr algn="just">
              <a:lnSpc>
                <a:spcPct val="150000"/>
              </a:lnSpc>
            </a:pPr>
            <a:r>
              <a:rPr lang="en-US" sz="1800" dirty="0"/>
              <a:t>There is an urgent need for effective and specific antiviral treatment. Currently, supportive care measures such as </a:t>
            </a:r>
          </a:p>
          <a:p>
            <a:pPr lvl="0" algn="just">
              <a:lnSpc>
                <a:spcPct val="150000"/>
              </a:lnSpc>
              <a:buFont typeface="Courier New" panose="02070309020205020404" pitchFamily="49" charset="0"/>
              <a:buChar char="o"/>
            </a:pPr>
            <a:r>
              <a:rPr lang="en-US" sz="1800" dirty="0"/>
              <a:t>Ventilation oxygenation </a:t>
            </a:r>
          </a:p>
          <a:p>
            <a:pPr lvl="0" algn="just">
              <a:lnSpc>
                <a:spcPct val="150000"/>
              </a:lnSpc>
              <a:buFont typeface="Courier New" panose="02070309020205020404" pitchFamily="49" charset="0"/>
              <a:buChar char="o"/>
            </a:pPr>
            <a:r>
              <a:rPr lang="en-US" sz="1800" dirty="0"/>
              <a:t>Fluid management remain the standard of care. </a:t>
            </a:r>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grpSp>
        <p:nvGrpSpPr>
          <p:cNvPr id="242" name="Google Shape;242;p17"/>
          <p:cNvGrpSpPr/>
          <p:nvPr/>
        </p:nvGrpSpPr>
        <p:grpSpPr>
          <a:xfrm>
            <a:off x="133504" y="872122"/>
            <a:ext cx="257118" cy="276131"/>
            <a:chOff x="611175" y="2326900"/>
            <a:chExt cx="362700" cy="389575"/>
          </a:xfrm>
        </p:grpSpPr>
        <p:sp>
          <p:nvSpPr>
            <p:cNvPr id="243" name="Google Shape;243;p17"/>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4" name="Google Shape;244;p17"/>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5" name="Google Shape;245;p17"/>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6" name="Google Shape;246;p17"/>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pic>
        <p:nvPicPr>
          <p:cNvPr id="1026" name="Picture 2" descr="How do you know if a COVID patient requires Hospitalization?">
            <a:extLst>
              <a:ext uri="{FF2B5EF4-FFF2-40B4-BE49-F238E27FC236}">
                <a16:creationId xmlns="" xmlns:a16="http://schemas.microsoft.com/office/drawing/2014/main" id="{1459D504-154F-9727-1F36-7FE3244A0C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131"/>
          <a:stretch/>
        </p:blipFill>
        <p:spPr bwMode="auto">
          <a:xfrm>
            <a:off x="4221438" y="1408658"/>
            <a:ext cx="4807845" cy="31642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027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40">
                                            <p:txEl>
                                              <p:pRg st="0" end="0"/>
                                            </p:txEl>
                                          </p:spTgt>
                                        </p:tgtEl>
                                        <p:attrNameLst>
                                          <p:attrName>style.visibility</p:attrName>
                                        </p:attrNameLst>
                                      </p:cBhvr>
                                      <p:to>
                                        <p:strVal val="visible"/>
                                      </p:to>
                                    </p:set>
                                    <p:animEffect transition="in" filter="checkerboard(across)">
                                      <p:cBhvr>
                                        <p:cTn id="7" dur="500"/>
                                        <p:tgtEl>
                                          <p:spTgt spid="2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40">
                                            <p:txEl>
                                              <p:pRg st="1" end="1"/>
                                            </p:txEl>
                                          </p:spTgt>
                                        </p:tgtEl>
                                        <p:attrNameLst>
                                          <p:attrName>style.visibility</p:attrName>
                                        </p:attrNameLst>
                                      </p:cBhvr>
                                      <p:to>
                                        <p:strVal val="visible"/>
                                      </p:to>
                                    </p:set>
                                    <p:animEffect transition="in" filter="circle(in)">
                                      <p:cBhvr>
                                        <p:cTn id="12" dur="2000"/>
                                        <p:tgtEl>
                                          <p:spTgt spid="2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40">
                                            <p:txEl>
                                              <p:pRg st="2" end="2"/>
                                            </p:txEl>
                                          </p:spTgt>
                                        </p:tgtEl>
                                        <p:attrNameLst>
                                          <p:attrName>style.visibility</p:attrName>
                                        </p:attrNameLst>
                                      </p:cBhvr>
                                      <p:to>
                                        <p:strVal val="visible"/>
                                      </p:to>
                                    </p:set>
                                    <p:animEffect transition="in" filter="checkerboard(across)">
                                      <p:cBhvr>
                                        <p:cTn id="17" dur="500"/>
                                        <p:tgtEl>
                                          <p:spTgt spid="2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6" name="Google Shape;506;p34"/>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1"/>
                </a:solidFill>
              </a:rPr>
              <a:t>14</a:t>
            </a:fld>
            <a:endParaRPr>
              <a:solidFill>
                <a:schemeClr val="lt1"/>
              </a:solidFill>
            </a:endParaRPr>
          </a:p>
        </p:txBody>
      </p:sp>
      <p:sp>
        <p:nvSpPr>
          <p:cNvPr id="2" name="مستطيل مستدير الزوايا 1">
            <a:extLst>
              <a:ext uri="{FF2B5EF4-FFF2-40B4-BE49-F238E27FC236}">
                <a16:creationId xmlns="" xmlns:a16="http://schemas.microsoft.com/office/drawing/2014/main" id="{0F5FD982-4E0B-223C-6C78-B907F62D99D1}"/>
              </a:ext>
            </a:extLst>
          </p:cNvPr>
          <p:cNvSpPr/>
          <p:nvPr/>
        </p:nvSpPr>
        <p:spPr>
          <a:xfrm>
            <a:off x="1403648" y="195486"/>
            <a:ext cx="6048672" cy="57606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chemeClr val="tx1"/>
                </a:solidFill>
              </a:rPr>
              <a:t>MANAGEMENT OF COVID -19 </a:t>
            </a:r>
            <a:endParaRPr lang="ar-EG" b="1" dirty="0">
              <a:solidFill>
                <a:schemeClr val="tx1"/>
              </a:solidFill>
            </a:endParaRPr>
          </a:p>
        </p:txBody>
      </p:sp>
      <p:sp>
        <p:nvSpPr>
          <p:cNvPr id="5" name="مستطيل مستدير الزوايا 4">
            <a:extLst>
              <a:ext uri="{FF2B5EF4-FFF2-40B4-BE49-F238E27FC236}">
                <a16:creationId xmlns="" xmlns:a16="http://schemas.microsoft.com/office/drawing/2014/main" id="{5B67246F-BDA0-B123-2C1D-5690452EBB0B}"/>
              </a:ext>
            </a:extLst>
          </p:cNvPr>
          <p:cNvSpPr/>
          <p:nvPr/>
        </p:nvSpPr>
        <p:spPr>
          <a:xfrm>
            <a:off x="573103" y="947591"/>
            <a:ext cx="1079387" cy="75354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b="1" dirty="0">
                <a:solidFill>
                  <a:schemeClr val="tx1"/>
                </a:solidFill>
              </a:rPr>
              <a:t>MILD</a:t>
            </a:r>
            <a:r>
              <a:rPr lang="en-US" dirty="0"/>
              <a:t> </a:t>
            </a:r>
            <a:endParaRPr lang="ar-EG" dirty="0"/>
          </a:p>
        </p:txBody>
      </p:sp>
      <p:sp>
        <p:nvSpPr>
          <p:cNvPr id="6" name="مستطيل مستدير الزوايا 5">
            <a:extLst>
              <a:ext uri="{FF2B5EF4-FFF2-40B4-BE49-F238E27FC236}">
                <a16:creationId xmlns="" xmlns:a16="http://schemas.microsoft.com/office/drawing/2014/main" id="{27012617-AE50-E691-7206-91A4D63DF6B9}"/>
              </a:ext>
            </a:extLst>
          </p:cNvPr>
          <p:cNvSpPr/>
          <p:nvPr/>
        </p:nvSpPr>
        <p:spPr>
          <a:xfrm>
            <a:off x="3903651" y="949502"/>
            <a:ext cx="1079387" cy="75354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b="1" dirty="0">
                <a:solidFill>
                  <a:schemeClr val="tx1"/>
                </a:solidFill>
              </a:rPr>
              <a:t>MODERATE</a:t>
            </a:r>
            <a:endParaRPr lang="ar-EG" b="1" dirty="0">
              <a:solidFill>
                <a:schemeClr val="tx1"/>
              </a:solidFill>
            </a:endParaRPr>
          </a:p>
        </p:txBody>
      </p:sp>
      <p:sp>
        <p:nvSpPr>
          <p:cNvPr id="7" name="مستطيل مستدير الزوايا 6">
            <a:extLst>
              <a:ext uri="{FF2B5EF4-FFF2-40B4-BE49-F238E27FC236}">
                <a16:creationId xmlns="" xmlns:a16="http://schemas.microsoft.com/office/drawing/2014/main" id="{A625465F-AF0B-9AA9-DD30-5D8A5DE61E43}"/>
              </a:ext>
            </a:extLst>
          </p:cNvPr>
          <p:cNvSpPr/>
          <p:nvPr/>
        </p:nvSpPr>
        <p:spPr>
          <a:xfrm>
            <a:off x="6839010" y="964521"/>
            <a:ext cx="1191589" cy="75354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b="1" dirty="0">
                <a:solidFill>
                  <a:schemeClr val="tx1"/>
                </a:solidFill>
              </a:rPr>
              <a:t>SEVERE</a:t>
            </a:r>
            <a:endParaRPr lang="ar-EG" b="1" dirty="0">
              <a:solidFill>
                <a:schemeClr val="tx1"/>
              </a:solidFill>
            </a:endParaRPr>
          </a:p>
        </p:txBody>
      </p:sp>
      <p:sp>
        <p:nvSpPr>
          <p:cNvPr id="9" name="مستطيل مستدير الزوايا 8">
            <a:extLst>
              <a:ext uri="{FF2B5EF4-FFF2-40B4-BE49-F238E27FC236}">
                <a16:creationId xmlns="" xmlns:a16="http://schemas.microsoft.com/office/drawing/2014/main" id="{85E421C5-6233-2E10-406C-69EEF2279A4F}"/>
              </a:ext>
            </a:extLst>
          </p:cNvPr>
          <p:cNvSpPr/>
          <p:nvPr/>
        </p:nvSpPr>
        <p:spPr>
          <a:xfrm>
            <a:off x="3657308" y="2068084"/>
            <a:ext cx="1683868" cy="1936887"/>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171450" indent="-171450">
              <a:lnSpc>
                <a:spcPct val="150000"/>
              </a:lnSpc>
              <a:buFont typeface="Arial" panose="020B0604020202020204" pitchFamily="34" charset="0"/>
              <a:buChar char="•"/>
            </a:pPr>
            <a:r>
              <a:rPr lang="en-US" sz="1200" dirty="0">
                <a:solidFill>
                  <a:schemeClr val="tx1"/>
                </a:solidFill>
              </a:rPr>
              <a:t>Antivirals</a:t>
            </a:r>
          </a:p>
          <a:p>
            <a:pPr marL="171450" indent="-171450">
              <a:lnSpc>
                <a:spcPct val="150000"/>
              </a:lnSpc>
              <a:buFont typeface="Arial" panose="020B0604020202020204" pitchFamily="34" charset="0"/>
              <a:buChar char="•"/>
            </a:pPr>
            <a:r>
              <a:rPr lang="en-US" sz="1200" dirty="0">
                <a:solidFill>
                  <a:schemeClr val="tx1"/>
                </a:solidFill>
              </a:rPr>
              <a:t>Anticoagulant </a:t>
            </a:r>
          </a:p>
          <a:p>
            <a:pPr marL="171450" indent="-171450">
              <a:lnSpc>
                <a:spcPct val="150000"/>
              </a:lnSpc>
              <a:buFont typeface="Arial" panose="020B0604020202020204" pitchFamily="34" charset="0"/>
              <a:buChar char="•"/>
            </a:pPr>
            <a:r>
              <a:rPr lang="en-US" sz="1200" dirty="0">
                <a:solidFill>
                  <a:schemeClr val="tx1"/>
                </a:solidFill>
              </a:rPr>
              <a:t>Supportive care </a:t>
            </a:r>
            <a:r>
              <a:rPr lang="en-US" sz="1200" dirty="0"/>
              <a:t> </a:t>
            </a:r>
            <a:endParaRPr lang="ar-EG" sz="1200" dirty="0"/>
          </a:p>
        </p:txBody>
      </p:sp>
      <p:sp>
        <p:nvSpPr>
          <p:cNvPr id="10" name="مستطيل مستدير الزوايا 9">
            <a:extLst>
              <a:ext uri="{FF2B5EF4-FFF2-40B4-BE49-F238E27FC236}">
                <a16:creationId xmlns="" xmlns:a16="http://schemas.microsoft.com/office/drawing/2014/main" id="{B5961537-FF3A-B89B-40AC-BEEC279646F4}"/>
              </a:ext>
            </a:extLst>
          </p:cNvPr>
          <p:cNvSpPr/>
          <p:nvPr/>
        </p:nvSpPr>
        <p:spPr>
          <a:xfrm>
            <a:off x="6686818" y="2068083"/>
            <a:ext cx="1683868" cy="1936887"/>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171450" indent="-171450">
              <a:lnSpc>
                <a:spcPct val="150000"/>
              </a:lnSpc>
              <a:buFont typeface="Arial" panose="020B0604020202020204" pitchFamily="34" charset="0"/>
              <a:buChar char="•"/>
            </a:pPr>
            <a:r>
              <a:rPr lang="en-US" sz="1200" dirty="0">
                <a:solidFill>
                  <a:schemeClr val="tx1"/>
                </a:solidFill>
              </a:rPr>
              <a:t>Antivirals</a:t>
            </a:r>
          </a:p>
          <a:p>
            <a:pPr marL="171450" indent="-171450">
              <a:lnSpc>
                <a:spcPct val="150000"/>
              </a:lnSpc>
              <a:buFont typeface="Arial" panose="020B0604020202020204" pitchFamily="34" charset="0"/>
              <a:buChar char="•"/>
            </a:pPr>
            <a:r>
              <a:rPr lang="en-US" sz="1200" dirty="0">
                <a:solidFill>
                  <a:schemeClr val="tx1"/>
                </a:solidFill>
              </a:rPr>
              <a:t>Anticoagulant </a:t>
            </a:r>
          </a:p>
          <a:p>
            <a:pPr marL="171450" indent="-171450">
              <a:lnSpc>
                <a:spcPct val="150000"/>
              </a:lnSpc>
              <a:buFont typeface="Arial" panose="020B0604020202020204" pitchFamily="34" charset="0"/>
              <a:buChar char="•"/>
            </a:pPr>
            <a:r>
              <a:rPr lang="en-US" sz="1200" dirty="0">
                <a:solidFill>
                  <a:schemeClr val="tx1"/>
                </a:solidFill>
              </a:rPr>
              <a:t>Supportive care :</a:t>
            </a:r>
          </a:p>
          <a:p>
            <a:pPr>
              <a:lnSpc>
                <a:spcPct val="150000"/>
              </a:lnSpc>
            </a:pPr>
            <a:r>
              <a:rPr lang="en-US" sz="1200" dirty="0">
                <a:solidFill>
                  <a:schemeClr val="tx1"/>
                </a:solidFill>
              </a:rPr>
              <a:t>    Oxygen support </a:t>
            </a:r>
            <a:r>
              <a:rPr lang="en-US" sz="1200" dirty="0"/>
              <a:t> </a:t>
            </a:r>
            <a:endParaRPr lang="ar-EG" sz="1200" dirty="0"/>
          </a:p>
        </p:txBody>
      </p:sp>
      <p:sp>
        <p:nvSpPr>
          <p:cNvPr id="11" name="مستطيل مستدير الزوايا 10">
            <a:extLst>
              <a:ext uri="{FF2B5EF4-FFF2-40B4-BE49-F238E27FC236}">
                <a16:creationId xmlns="" xmlns:a16="http://schemas.microsoft.com/office/drawing/2014/main" id="{D48FAA7E-C60A-7402-39E3-13105ACE8B80}"/>
              </a:ext>
            </a:extLst>
          </p:cNvPr>
          <p:cNvSpPr/>
          <p:nvPr/>
        </p:nvSpPr>
        <p:spPr>
          <a:xfrm>
            <a:off x="3922990" y="4370010"/>
            <a:ext cx="1191588" cy="759679"/>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200" dirty="0">
                <a:solidFill>
                  <a:schemeClr val="tx1"/>
                </a:solidFill>
              </a:rPr>
              <a:t>Azithromycin </a:t>
            </a:r>
            <a:endParaRPr lang="ar-EG" sz="1200" dirty="0"/>
          </a:p>
        </p:txBody>
      </p:sp>
      <p:sp>
        <p:nvSpPr>
          <p:cNvPr id="12" name="مستطيل مستدير الزوايا 11">
            <a:extLst>
              <a:ext uri="{FF2B5EF4-FFF2-40B4-BE49-F238E27FC236}">
                <a16:creationId xmlns="" xmlns:a16="http://schemas.microsoft.com/office/drawing/2014/main" id="{8A790136-23D7-944F-2123-2C18E319ECEE}"/>
              </a:ext>
            </a:extLst>
          </p:cNvPr>
          <p:cNvSpPr/>
          <p:nvPr/>
        </p:nvSpPr>
        <p:spPr>
          <a:xfrm>
            <a:off x="6032899" y="4370011"/>
            <a:ext cx="1191588" cy="759679"/>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200" dirty="0">
                <a:solidFill>
                  <a:schemeClr val="tx1"/>
                </a:solidFill>
              </a:rPr>
              <a:t>Antibiotics</a:t>
            </a:r>
            <a:r>
              <a:rPr lang="en-US" dirty="0">
                <a:solidFill>
                  <a:schemeClr val="tx1"/>
                </a:solidFill>
              </a:rPr>
              <a:t> </a:t>
            </a:r>
            <a:endParaRPr lang="ar-EG" dirty="0"/>
          </a:p>
        </p:txBody>
      </p:sp>
      <p:sp>
        <p:nvSpPr>
          <p:cNvPr id="13" name="مستطيل مستدير الزوايا 12">
            <a:extLst>
              <a:ext uri="{FF2B5EF4-FFF2-40B4-BE49-F238E27FC236}">
                <a16:creationId xmlns="" xmlns:a16="http://schemas.microsoft.com/office/drawing/2014/main" id="{3E5A9416-87FD-014A-22E1-C39839297463}"/>
              </a:ext>
            </a:extLst>
          </p:cNvPr>
          <p:cNvSpPr/>
          <p:nvPr/>
        </p:nvSpPr>
        <p:spPr>
          <a:xfrm>
            <a:off x="7837696" y="4383821"/>
            <a:ext cx="1191588" cy="759679"/>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tx1"/>
                </a:solidFill>
              </a:rPr>
              <a:t>Manage ARDS</a:t>
            </a:r>
            <a:endParaRPr lang="ar-EG" dirty="0"/>
          </a:p>
        </p:txBody>
      </p:sp>
      <p:sp>
        <p:nvSpPr>
          <p:cNvPr id="15" name="مستطيل مستدير الزوايا 14">
            <a:extLst>
              <a:ext uri="{FF2B5EF4-FFF2-40B4-BE49-F238E27FC236}">
                <a16:creationId xmlns="" xmlns:a16="http://schemas.microsoft.com/office/drawing/2014/main" id="{952C62B4-126B-4AE2-8064-A6069CB26EDA}"/>
              </a:ext>
            </a:extLst>
          </p:cNvPr>
          <p:cNvSpPr/>
          <p:nvPr/>
        </p:nvSpPr>
        <p:spPr>
          <a:xfrm>
            <a:off x="270863" y="2134623"/>
            <a:ext cx="1683868" cy="1936887"/>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171450" indent="-171450">
              <a:lnSpc>
                <a:spcPct val="150000"/>
              </a:lnSpc>
              <a:buFont typeface="Arial" panose="020B0604020202020204" pitchFamily="34" charset="0"/>
              <a:buChar char="•"/>
            </a:pPr>
            <a:r>
              <a:rPr lang="en-US" sz="1200" dirty="0">
                <a:solidFill>
                  <a:schemeClr val="tx1"/>
                </a:solidFill>
              </a:rPr>
              <a:t>Antipyretic </a:t>
            </a:r>
          </a:p>
          <a:p>
            <a:pPr marL="171450" indent="-171450">
              <a:lnSpc>
                <a:spcPct val="150000"/>
              </a:lnSpc>
              <a:buFont typeface="Arial" panose="020B0604020202020204" pitchFamily="34" charset="0"/>
              <a:buChar char="•"/>
            </a:pPr>
            <a:r>
              <a:rPr lang="en-US" sz="1200" dirty="0">
                <a:solidFill>
                  <a:schemeClr val="tx1"/>
                </a:solidFill>
              </a:rPr>
              <a:t>Home isolation </a:t>
            </a:r>
            <a:endParaRPr lang="ar-EG" sz="1200" dirty="0"/>
          </a:p>
        </p:txBody>
      </p:sp>
      <p:sp>
        <p:nvSpPr>
          <p:cNvPr id="17" name="سهم للأسفل 16">
            <a:extLst>
              <a:ext uri="{FF2B5EF4-FFF2-40B4-BE49-F238E27FC236}">
                <a16:creationId xmlns="" xmlns:a16="http://schemas.microsoft.com/office/drawing/2014/main" id="{67C60F1D-EF0E-DA00-C20D-ABDD61193DE8}"/>
              </a:ext>
            </a:extLst>
          </p:cNvPr>
          <p:cNvSpPr/>
          <p:nvPr/>
        </p:nvSpPr>
        <p:spPr>
          <a:xfrm>
            <a:off x="907015" y="1781889"/>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8" name="سهم للأسفل 17">
            <a:extLst>
              <a:ext uri="{FF2B5EF4-FFF2-40B4-BE49-F238E27FC236}">
                <a16:creationId xmlns="" xmlns:a16="http://schemas.microsoft.com/office/drawing/2014/main" id="{20CA3106-5680-0BB9-67C0-F6897D152EB7}"/>
              </a:ext>
            </a:extLst>
          </p:cNvPr>
          <p:cNvSpPr/>
          <p:nvPr/>
        </p:nvSpPr>
        <p:spPr>
          <a:xfrm rot="19568615">
            <a:off x="8042763" y="4066429"/>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9" name="سهم للأسفل 18">
            <a:extLst>
              <a:ext uri="{FF2B5EF4-FFF2-40B4-BE49-F238E27FC236}">
                <a16:creationId xmlns="" xmlns:a16="http://schemas.microsoft.com/office/drawing/2014/main" id="{4C224646-823E-EDE4-612A-6982219EDD8E}"/>
              </a:ext>
            </a:extLst>
          </p:cNvPr>
          <p:cNvSpPr/>
          <p:nvPr/>
        </p:nvSpPr>
        <p:spPr>
          <a:xfrm rot="2315635">
            <a:off x="6626678" y="4034962"/>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0" name="سهم للأسفل 19">
            <a:extLst>
              <a:ext uri="{FF2B5EF4-FFF2-40B4-BE49-F238E27FC236}">
                <a16:creationId xmlns="" xmlns:a16="http://schemas.microsoft.com/office/drawing/2014/main" id="{D53311C5-6A02-2C55-7923-62E6C0920C1A}"/>
              </a:ext>
            </a:extLst>
          </p:cNvPr>
          <p:cNvSpPr/>
          <p:nvPr/>
        </p:nvSpPr>
        <p:spPr>
          <a:xfrm>
            <a:off x="4289196" y="4049982"/>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1" name="سهم للأسفل 20">
            <a:extLst>
              <a:ext uri="{FF2B5EF4-FFF2-40B4-BE49-F238E27FC236}">
                <a16:creationId xmlns="" xmlns:a16="http://schemas.microsoft.com/office/drawing/2014/main" id="{D1410329-569A-D9F2-423B-9B2E18B752A9}"/>
              </a:ext>
            </a:extLst>
          </p:cNvPr>
          <p:cNvSpPr/>
          <p:nvPr/>
        </p:nvSpPr>
        <p:spPr>
          <a:xfrm>
            <a:off x="4300702" y="1748056"/>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2" name="سهم للأسفل 21">
            <a:extLst>
              <a:ext uri="{FF2B5EF4-FFF2-40B4-BE49-F238E27FC236}">
                <a16:creationId xmlns="" xmlns:a16="http://schemas.microsoft.com/office/drawing/2014/main" id="{2E64E0DC-0ADD-2E25-B577-302E0CA4A32D}"/>
              </a:ext>
            </a:extLst>
          </p:cNvPr>
          <p:cNvSpPr/>
          <p:nvPr/>
        </p:nvSpPr>
        <p:spPr>
          <a:xfrm>
            <a:off x="7243212" y="1748056"/>
            <a:ext cx="308295" cy="288032"/>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extLst>
      <p:ext uri="{BB962C8B-B14F-4D97-AF65-F5344CB8AC3E}">
        <p14:creationId xmlns:p14="http://schemas.microsoft.com/office/powerpoint/2010/main" val="220965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randombar(horizontal)">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checkerboard(across)">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randombar(horizontal)">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dissolve">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randombar(horizontal)">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ntr" presetSubtype="16"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circle(in)">
                                      <p:cBhvr>
                                        <p:cTn id="59" dur="2000"/>
                                        <p:tgtEl>
                                          <p:spTgt spid="22"/>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randombar(horizontal)">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dissolve">
                                      <p:cBhvr>
                                        <p:cTn id="73" dur="500"/>
                                        <p:tgtEl>
                                          <p:spTgt spid="12"/>
                                        </p:tgtEl>
                                      </p:cBhvr>
                                    </p:animEffect>
                                  </p:childTnLst>
                                </p:cTn>
                              </p:par>
                            </p:childTnLst>
                          </p:cTn>
                        </p:par>
                      </p:childTnLst>
                    </p:cTn>
                  </p:par>
                  <p:par>
                    <p:cTn id="74" fill="hold">
                      <p:stCondLst>
                        <p:cond delay="indefinite"/>
                      </p:stCondLst>
                      <p:childTnLst>
                        <p:par>
                          <p:cTn id="75" fill="hold">
                            <p:stCondLst>
                              <p:cond delay="0"/>
                            </p:stCondLst>
                            <p:childTnLst>
                              <p:par>
                                <p:cTn id="76" presetID="16" presetClass="entr" presetSubtype="21" fill="hold" grpId="0"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barn(inVertical)">
                                      <p:cBhvr>
                                        <p:cTn id="78" dur="500"/>
                                        <p:tgtEl>
                                          <p:spTgt spid="18"/>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blinds(horizontal)">
                                      <p:cBhvr>
                                        <p:cTn id="8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9" grpId="0" animBg="1"/>
      <p:bldP spid="10" grpId="0" animBg="1"/>
      <p:bldP spid="11" grpId="0" animBg="1"/>
      <p:bldP spid="12" grpId="0" animBg="1"/>
      <p:bldP spid="13" grpId="0" animBg="1"/>
      <p:bldP spid="15" grpId="0" animBg="1"/>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5"/>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dirty="0"/>
              <a:t>Conclusion</a:t>
            </a:r>
            <a:endParaRPr dirty="0"/>
          </a:p>
        </p:txBody>
      </p:sp>
      <p:sp>
        <p:nvSpPr>
          <p:cNvPr id="513" name="Google Shape;513;p35"/>
          <p:cNvSpPr txBox="1">
            <a:spLocks noGrp="1"/>
          </p:cNvSpPr>
          <p:nvPr>
            <p:ph type="body" idx="1"/>
          </p:nvPr>
        </p:nvSpPr>
        <p:spPr>
          <a:xfrm>
            <a:off x="283491" y="1563638"/>
            <a:ext cx="6945008" cy="2884200"/>
          </a:xfrm>
          <a:prstGeom prst="rect">
            <a:avLst/>
          </a:prstGeom>
        </p:spPr>
        <p:txBody>
          <a:bodyPr spcFirstLastPara="1" wrap="square" lIns="0" tIns="0" rIns="0" bIns="0" anchor="t" anchorCtr="0">
            <a:noAutofit/>
          </a:bodyPr>
          <a:lstStyle/>
          <a:p>
            <a:pPr marL="285750" lvl="0" indent="-285750">
              <a:lnSpc>
                <a:spcPct val="150000"/>
              </a:lnSpc>
              <a:buFont typeface="Wingdings" pitchFamily="2" charset="2"/>
              <a:buChar char="Ø"/>
            </a:pPr>
            <a:r>
              <a:rPr lang="en-US" sz="2000" dirty="0"/>
              <a:t>Respiratory symptoms ranging from mild to moderate appear on most of those infected with the virus and recover without the need for special therapeutic intervention.</a:t>
            </a:r>
          </a:p>
          <a:p>
            <a:pPr marL="285750" lvl="0" indent="-285750">
              <a:lnSpc>
                <a:spcPct val="150000"/>
              </a:lnSpc>
              <a:buFont typeface="Wingdings" pitchFamily="2" charset="2"/>
              <a:buChar char="Ø"/>
            </a:pPr>
            <a:r>
              <a:rPr lang="en-US" sz="2000" dirty="0"/>
              <a:t>The best way to prevent and slow the transmission of COVID-19 infection is to be familiar with the characteristics of the disease and the way the virus is spread.</a:t>
            </a:r>
            <a:endParaRPr sz="2000" dirty="0"/>
          </a:p>
        </p:txBody>
      </p:sp>
      <p:sp>
        <p:nvSpPr>
          <p:cNvPr id="514" name="Google Shape;514;p3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grpSp>
        <p:nvGrpSpPr>
          <p:cNvPr id="515" name="Google Shape;515;p35"/>
          <p:cNvGrpSpPr/>
          <p:nvPr/>
        </p:nvGrpSpPr>
        <p:grpSpPr>
          <a:xfrm>
            <a:off x="135880" y="874786"/>
            <a:ext cx="257118" cy="276131"/>
            <a:chOff x="611175" y="2326900"/>
            <a:chExt cx="362700" cy="389575"/>
          </a:xfrm>
        </p:grpSpPr>
        <p:sp>
          <p:nvSpPr>
            <p:cNvPr id="516" name="Google Shape;516;p35"/>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7" name="Google Shape;517;p35"/>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8" name="Google Shape;518;p35"/>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9" name="Google Shape;519;p35"/>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5"/>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References  </a:t>
            </a:r>
            <a:endParaRPr dirty="0"/>
          </a:p>
        </p:txBody>
      </p:sp>
      <p:sp>
        <p:nvSpPr>
          <p:cNvPr id="513" name="Google Shape;513;p35"/>
          <p:cNvSpPr txBox="1">
            <a:spLocks noGrp="1"/>
          </p:cNvSpPr>
          <p:nvPr>
            <p:ph type="body" idx="1"/>
          </p:nvPr>
        </p:nvSpPr>
        <p:spPr>
          <a:xfrm>
            <a:off x="467544" y="1491630"/>
            <a:ext cx="6457196" cy="2884200"/>
          </a:xfrm>
          <a:prstGeom prst="rect">
            <a:avLst/>
          </a:prstGeom>
        </p:spPr>
        <p:txBody>
          <a:bodyPr spcFirstLastPara="1" wrap="square" lIns="0" tIns="0" rIns="0" bIns="0" anchor="t" anchorCtr="0">
            <a:noAutofit/>
          </a:bodyPr>
          <a:lstStyle/>
          <a:p>
            <a:pPr lvl="0" indent="-457200">
              <a:buFont typeface="+mj-lt"/>
              <a:buAutoNum type="arabicPeriod"/>
            </a:pPr>
            <a:r>
              <a:rPr lang="en-US" sz="2000" dirty="0"/>
              <a:t>Brouwer, P. J., </a:t>
            </a:r>
            <a:r>
              <a:rPr lang="en-US" sz="2000" dirty="0" err="1"/>
              <a:t>Caniels</a:t>
            </a:r>
            <a:r>
              <a:rPr lang="en-US" sz="2000" dirty="0"/>
              <a:t>, T. G., van der </a:t>
            </a:r>
            <a:r>
              <a:rPr lang="en-US" sz="2000" dirty="0" err="1"/>
              <a:t>Straten</a:t>
            </a:r>
            <a:r>
              <a:rPr lang="en-US" sz="2000" dirty="0"/>
              <a:t>, K., </a:t>
            </a:r>
            <a:r>
              <a:rPr lang="en-US" sz="2000" dirty="0" err="1"/>
              <a:t>Snitselaar</a:t>
            </a:r>
            <a:r>
              <a:rPr lang="en-US" sz="2000" dirty="0"/>
              <a:t>, J. L., </a:t>
            </a:r>
            <a:r>
              <a:rPr lang="en-US" sz="2000" dirty="0" err="1"/>
              <a:t>Aldon</a:t>
            </a:r>
            <a:r>
              <a:rPr lang="en-US" sz="2000" dirty="0"/>
              <a:t>, Y., </a:t>
            </a:r>
            <a:r>
              <a:rPr lang="en-US" sz="2000" dirty="0" err="1"/>
              <a:t>Bangaru</a:t>
            </a:r>
            <a:r>
              <a:rPr lang="en-US" sz="2000" dirty="0"/>
              <a:t>, S., ... &amp; van Gils, M. J. (2020). Potent neutralizing antibodies from COVID-19 patients define multiple targets of vulnerability. Science, 369(6504), 643-650.</a:t>
            </a:r>
          </a:p>
          <a:p>
            <a:pPr lvl="0" indent="-457200">
              <a:buFont typeface="+mj-lt"/>
              <a:buAutoNum type="arabicPeriod"/>
            </a:pPr>
            <a:r>
              <a:rPr lang="en-US" sz="2000" dirty="0"/>
              <a:t>Randolph, H. E., &amp; Barreiro, L. B. (2020). Herd immunity: understanding COVID-19. Immunity, 52(5), 737-741.</a:t>
            </a:r>
          </a:p>
          <a:p>
            <a:pPr lvl="0" indent="-457200">
              <a:buFont typeface="+mj-lt"/>
              <a:buAutoNum type="arabicPeriod"/>
            </a:pPr>
            <a:r>
              <a:rPr lang="en-US" sz="2000" dirty="0" err="1"/>
              <a:t>Jamshaid</a:t>
            </a:r>
            <a:r>
              <a:rPr lang="en-US" sz="2000" dirty="0"/>
              <a:t>, H., Zahid, F., Zeb, A., Choi, H. G., &amp; Khan, G. M. (2020). Diagnostic and treatment strategies for COVID-19. AAPS </a:t>
            </a:r>
            <a:r>
              <a:rPr lang="en-US" sz="2000" dirty="0" err="1"/>
              <a:t>PharmSciTech</a:t>
            </a:r>
            <a:r>
              <a:rPr lang="en-US" sz="2000" dirty="0"/>
              <a:t>, 21(6), 1-14.</a:t>
            </a:r>
            <a:endParaRPr sz="2000" dirty="0"/>
          </a:p>
        </p:txBody>
      </p:sp>
      <p:sp>
        <p:nvSpPr>
          <p:cNvPr id="514" name="Google Shape;514;p3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grpSp>
        <p:nvGrpSpPr>
          <p:cNvPr id="515" name="Google Shape;515;p35"/>
          <p:cNvGrpSpPr/>
          <p:nvPr/>
        </p:nvGrpSpPr>
        <p:grpSpPr>
          <a:xfrm>
            <a:off x="135880" y="874786"/>
            <a:ext cx="257118" cy="276131"/>
            <a:chOff x="611175" y="2326900"/>
            <a:chExt cx="362700" cy="389575"/>
          </a:xfrm>
        </p:grpSpPr>
        <p:sp>
          <p:nvSpPr>
            <p:cNvPr id="516" name="Google Shape;516;p35"/>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7" name="Google Shape;517;p35"/>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8" name="Google Shape;518;p35"/>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9" name="Google Shape;519;p35"/>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Tree>
    <p:extLst>
      <p:ext uri="{BB962C8B-B14F-4D97-AF65-F5344CB8AC3E}">
        <p14:creationId xmlns:p14="http://schemas.microsoft.com/office/powerpoint/2010/main" val="997786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34"/>
          <p:cNvSpPr txBox="1">
            <a:spLocks noGrp="1"/>
          </p:cNvSpPr>
          <p:nvPr>
            <p:ph type="ctrTitle" idx="4294967295"/>
          </p:nvPr>
        </p:nvSpPr>
        <p:spPr>
          <a:xfrm>
            <a:off x="2627784" y="2067694"/>
            <a:ext cx="442230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7200" dirty="0">
                <a:solidFill>
                  <a:schemeClr val="lt1"/>
                </a:solidFill>
              </a:rPr>
              <a:t>THANKS</a:t>
            </a:r>
            <a:endParaRPr sz="7200" dirty="0">
              <a:solidFill>
                <a:schemeClr val="lt1"/>
              </a:solidFill>
            </a:endParaRPr>
          </a:p>
        </p:txBody>
      </p:sp>
      <p:sp>
        <p:nvSpPr>
          <p:cNvPr id="506" name="Google Shape;506;p3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1"/>
                </a:solidFill>
              </a:rPr>
              <a:t>17</a:t>
            </a:fld>
            <a:endParaRPr>
              <a:solidFill>
                <a:schemeClr val="l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4" name="مربع نص 3"/>
          <p:cNvSpPr txBox="1"/>
          <p:nvPr/>
        </p:nvSpPr>
        <p:spPr>
          <a:xfrm>
            <a:off x="2627784" y="1275606"/>
            <a:ext cx="6192688" cy="2554545"/>
          </a:xfrm>
          <a:prstGeom prst="rect">
            <a:avLst/>
          </a:prstGeom>
          <a:noFill/>
        </p:spPr>
        <p:txBody>
          <a:bodyPr wrap="square" rtlCol="1">
            <a:spAutoFit/>
          </a:bodyPr>
          <a:lstStyle/>
          <a:p>
            <a:r>
              <a:rPr lang="en-US" sz="2000" dirty="0">
                <a:solidFill>
                  <a:schemeClr val="tx1">
                    <a:lumMod val="75000"/>
                    <a:lumOff val="25000"/>
                  </a:schemeClr>
                </a:solidFill>
                <a:cs typeface="+mj-cs"/>
              </a:rPr>
              <a:t>Define Coronavirus disease (COVID-19)</a:t>
            </a:r>
          </a:p>
          <a:p>
            <a:endParaRPr lang="en-US" sz="2000" dirty="0">
              <a:solidFill>
                <a:schemeClr val="tx1">
                  <a:lumMod val="75000"/>
                  <a:lumOff val="25000"/>
                </a:schemeClr>
              </a:solidFill>
              <a:cs typeface="+mj-cs"/>
            </a:endParaRPr>
          </a:p>
          <a:p>
            <a:r>
              <a:rPr lang="en-US" sz="2000" dirty="0">
                <a:solidFill>
                  <a:schemeClr val="tx1">
                    <a:lumMod val="75000"/>
                    <a:lumOff val="25000"/>
                  </a:schemeClr>
                </a:solidFill>
                <a:cs typeface="+mj-cs"/>
              </a:rPr>
              <a:t>Outline  The Herd Immunity</a:t>
            </a:r>
          </a:p>
          <a:p>
            <a:r>
              <a:rPr lang="en-US" sz="2000" dirty="0">
                <a:solidFill>
                  <a:schemeClr val="tx1">
                    <a:lumMod val="75000"/>
                    <a:lumOff val="25000"/>
                  </a:schemeClr>
                </a:solidFill>
                <a:cs typeface="+mj-cs"/>
              </a:rPr>
              <a:t/>
            </a:r>
            <a:br>
              <a:rPr lang="en-US" sz="2000" dirty="0">
                <a:solidFill>
                  <a:schemeClr val="tx1">
                    <a:lumMod val="75000"/>
                    <a:lumOff val="25000"/>
                  </a:schemeClr>
                </a:solidFill>
                <a:cs typeface="+mj-cs"/>
              </a:rPr>
            </a:br>
            <a:r>
              <a:rPr lang="en-US" sz="2000" dirty="0">
                <a:solidFill>
                  <a:schemeClr val="tx1">
                    <a:lumMod val="75000"/>
                    <a:lumOff val="25000"/>
                  </a:schemeClr>
                </a:solidFill>
                <a:cs typeface="+mj-cs"/>
              </a:rPr>
              <a:t>Discuss The Immunity </a:t>
            </a:r>
            <a:r>
              <a:rPr lang="en-US" sz="2000" dirty="0" smtClean="0">
                <a:solidFill>
                  <a:schemeClr val="tx1">
                    <a:lumMod val="75000"/>
                    <a:lumOff val="25000"/>
                  </a:schemeClr>
                </a:solidFill>
                <a:cs typeface="+mj-cs"/>
              </a:rPr>
              <a:t>of Covid-19</a:t>
            </a:r>
            <a:endParaRPr lang="en-US" sz="2000" dirty="0">
              <a:solidFill>
                <a:schemeClr val="tx1">
                  <a:lumMod val="75000"/>
                  <a:lumOff val="25000"/>
                </a:schemeClr>
              </a:solidFill>
              <a:cs typeface="+mj-cs"/>
            </a:endParaRPr>
          </a:p>
          <a:p>
            <a:endParaRPr lang="en-US" sz="2000" dirty="0">
              <a:solidFill>
                <a:schemeClr val="tx1">
                  <a:lumMod val="75000"/>
                  <a:lumOff val="25000"/>
                </a:schemeClr>
              </a:solidFill>
              <a:cs typeface="+mj-cs"/>
            </a:endParaRPr>
          </a:p>
          <a:p>
            <a:r>
              <a:rPr lang="en-US" sz="2000" dirty="0">
                <a:solidFill>
                  <a:schemeClr val="tx1">
                    <a:lumMod val="75000"/>
                    <a:lumOff val="25000"/>
                  </a:schemeClr>
                </a:solidFill>
                <a:cs typeface="+mj-cs"/>
              </a:rPr>
              <a:t>Discuss The Emerging Treatment Strategies For Covid_19 Infection</a:t>
            </a:r>
            <a:endParaRPr lang="ar-SA" sz="2000" dirty="0">
              <a:solidFill>
                <a:schemeClr val="tx1">
                  <a:lumMod val="75000"/>
                  <a:lumOff val="25000"/>
                </a:schemeClr>
              </a:solidFill>
              <a:cs typeface="+mj-cs"/>
            </a:endParaRPr>
          </a:p>
        </p:txBody>
      </p:sp>
      <p:sp>
        <p:nvSpPr>
          <p:cNvPr id="5" name="مربع نص 4"/>
          <p:cNvSpPr txBox="1"/>
          <p:nvPr/>
        </p:nvSpPr>
        <p:spPr>
          <a:xfrm>
            <a:off x="1055767" y="627534"/>
            <a:ext cx="2232248" cy="461665"/>
          </a:xfrm>
          <a:prstGeom prst="rect">
            <a:avLst/>
          </a:prstGeom>
          <a:noFill/>
        </p:spPr>
        <p:txBody>
          <a:bodyPr wrap="square" rtlCol="1">
            <a:spAutoFit/>
          </a:bodyPr>
          <a:lstStyle/>
          <a:p>
            <a:r>
              <a:rPr lang="en-US" sz="2400" b="1" dirty="0">
                <a:solidFill>
                  <a:schemeClr val="tx1">
                    <a:lumMod val="75000"/>
                    <a:lumOff val="25000"/>
                  </a:schemeClr>
                </a:solidFill>
                <a:cs typeface="+mj-cs"/>
              </a:rPr>
              <a:t>Objectives</a:t>
            </a:r>
            <a:endParaRPr lang="ar-SA" sz="2400" b="1" dirty="0">
              <a:solidFill>
                <a:schemeClr val="tx1">
                  <a:lumMod val="75000"/>
                  <a:lumOff val="25000"/>
                </a:schemeClr>
              </a:solidFill>
              <a:cs typeface="+mj-cs"/>
            </a:endParaRPr>
          </a:p>
        </p:txBody>
      </p:sp>
      <p:sp>
        <p:nvSpPr>
          <p:cNvPr id="6" name="شكل بيضاوي 5"/>
          <p:cNvSpPr/>
          <p:nvPr/>
        </p:nvSpPr>
        <p:spPr>
          <a:xfrm>
            <a:off x="2230477" y="1275606"/>
            <a:ext cx="397307" cy="432048"/>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tx1"/>
                </a:solidFill>
              </a:rPr>
              <a:t>1</a:t>
            </a:r>
            <a:endParaRPr lang="ar-SA" sz="2400" b="1" dirty="0">
              <a:solidFill>
                <a:schemeClr val="tx1"/>
              </a:solidFill>
            </a:endParaRPr>
          </a:p>
        </p:txBody>
      </p:sp>
      <p:sp>
        <p:nvSpPr>
          <p:cNvPr id="7" name="شكل بيضاوي 6"/>
          <p:cNvSpPr/>
          <p:nvPr/>
        </p:nvSpPr>
        <p:spPr>
          <a:xfrm>
            <a:off x="2230477" y="1819089"/>
            <a:ext cx="415749" cy="49721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tx1"/>
                </a:solidFill>
              </a:rPr>
              <a:t>2</a:t>
            </a:r>
            <a:endParaRPr lang="ar-SA" sz="2400" b="1" dirty="0">
              <a:solidFill>
                <a:schemeClr val="tx1"/>
              </a:solidFill>
            </a:endParaRPr>
          </a:p>
        </p:txBody>
      </p:sp>
      <p:sp>
        <p:nvSpPr>
          <p:cNvPr id="8" name="شكل بيضاوي 7"/>
          <p:cNvSpPr/>
          <p:nvPr/>
        </p:nvSpPr>
        <p:spPr>
          <a:xfrm>
            <a:off x="2221476" y="2470792"/>
            <a:ext cx="403782" cy="47195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tx1"/>
                </a:solidFill>
              </a:rPr>
              <a:t>3</a:t>
            </a:r>
            <a:endParaRPr lang="ar-SA" sz="2400" b="1" dirty="0">
              <a:solidFill>
                <a:schemeClr val="tx1"/>
              </a:solidFill>
            </a:endParaRPr>
          </a:p>
        </p:txBody>
      </p:sp>
      <p:sp>
        <p:nvSpPr>
          <p:cNvPr id="9" name="شكل بيضاوي 8"/>
          <p:cNvSpPr/>
          <p:nvPr/>
        </p:nvSpPr>
        <p:spPr>
          <a:xfrm>
            <a:off x="2224003" y="3273962"/>
            <a:ext cx="403781" cy="449916"/>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tx1"/>
                </a:solidFill>
              </a:rPr>
              <a:t>4</a:t>
            </a:r>
            <a:endParaRPr lang="ar-SA" sz="2400" b="1" dirty="0">
              <a:solidFill>
                <a:schemeClr val="tx1"/>
              </a:solidFill>
            </a:endParaRPr>
          </a:p>
        </p:txBody>
      </p:sp>
    </p:spTree>
    <p:extLst>
      <p:ext uri="{BB962C8B-B14F-4D97-AF65-F5344CB8AC3E}">
        <p14:creationId xmlns:p14="http://schemas.microsoft.com/office/powerpoint/2010/main" val="10386554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000"/>
                                        <p:tgtEl>
                                          <p:spTgt spid="4">
                                            <p:txEl>
                                              <p:pRg st="2" end="2"/>
                                            </p:txEl>
                                          </p:spTgt>
                                        </p:tgtEl>
                                      </p:cBhvr>
                                    </p:animEffect>
                                    <p:anim calcmode="lin" valueType="num">
                                      <p:cBhvr>
                                        <p:cTn id="1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p:cTn id="22"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25"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1000"/>
                                        <p:tgtEl>
                                          <p:spTgt spid="4">
                                            <p:txEl>
                                              <p:pRg st="5" end="5"/>
                                            </p:txEl>
                                          </p:spTgt>
                                        </p:tgtEl>
                                      </p:cBhvr>
                                    </p:animEffect>
                                    <p:anim calcmode="lin" valueType="num">
                                      <p:cBhvr>
                                        <p:cTn id="3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6" name="Google Shape;506;p3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1"/>
                </a:solidFill>
              </a:rPr>
              <a:t>3</a:t>
            </a:fld>
            <a:endParaRPr>
              <a:solidFill>
                <a:schemeClr val="lt1"/>
              </a:solidFill>
            </a:endParaRPr>
          </a:p>
        </p:txBody>
      </p:sp>
      <p:sp>
        <p:nvSpPr>
          <p:cNvPr id="2" name="مربع نص 1"/>
          <p:cNvSpPr txBox="1"/>
          <p:nvPr/>
        </p:nvSpPr>
        <p:spPr>
          <a:xfrm>
            <a:off x="3419872" y="339502"/>
            <a:ext cx="5112568" cy="523220"/>
          </a:xfrm>
          <a:prstGeom prst="rect">
            <a:avLst/>
          </a:prstGeom>
          <a:noFill/>
        </p:spPr>
        <p:txBody>
          <a:bodyPr wrap="square" rtlCol="1">
            <a:spAutoFit/>
          </a:bodyPr>
          <a:lstStyle/>
          <a:p>
            <a:r>
              <a:rPr lang="en-US" sz="2800" b="1" dirty="0">
                <a:solidFill>
                  <a:schemeClr val="bg1"/>
                </a:solidFill>
                <a:latin typeface="Times New Roman" pitchFamily="18" charset="0"/>
                <a:cs typeface="Times New Roman" pitchFamily="18" charset="0"/>
              </a:rPr>
              <a:t>Introduction </a:t>
            </a:r>
            <a:endParaRPr lang="ar-SA" sz="2800" b="1" dirty="0">
              <a:solidFill>
                <a:schemeClr val="bg1"/>
              </a:solidFill>
              <a:latin typeface="Times New Roman" pitchFamily="18" charset="0"/>
              <a:cs typeface="Times New Roman" pitchFamily="18" charset="0"/>
            </a:endParaRPr>
          </a:p>
        </p:txBody>
      </p:sp>
      <p:sp>
        <p:nvSpPr>
          <p:cNvPr id="3" name="مربع نص 2"/>
          <p:cNvSpPr txBox="1"/>
          <p:nvPr/>
        </p:nvSpPr>
        <p:spPr>
          <a:xfrm>
            <a:off x="2015716" y="1171210"/>
            <a:ext cx="5112568" cy="4862870"/>
          </a:xfrm>
          <a:prstGeom prst="rect">
            <a:avLst/>
          </a:prstGeom>
          <a:noFill/>
        </p:spPr>
        <p:txBody>
          <a:bodyPr wrap="square" rtlCol="1">
            <a:spAutoFit/>
          </a:bodyPr>
          <a:lstStyle/>
          <a:p>
            <a:pPr algn="just">
              <a:lnSpc>
                <a:spcPct val="150000"/>
              </a:lnSpc>
            </a:pPr>
            <a:r>
              <a:rPr lang="en-US" sz="2000" dirty="0">
                <a:solidFill>
                  <a:schemeClr val="bg1"/>
                </a:solidFill>
                <a:latin typeface="+mn-lt"/>
                <a:cs typeface="Times New Roman" pitchFamily="18" charset="0"/>
              </a:rPr>
              <a:t>Coronavirus disease (COVID-19) is an infectious disease caused by the SARS-CoV-2 virus, Most people infected with the virus will experience mild to moderate respiratory illness and recover without requiring special treatment. However, some will become seriously ill and require medical attention.</a:t>
            </a:r>
          </a:p>
          <a:p>
            <a:pPr algn="just">
              <a:lnSpc>
                <a:spcPct val="150000"/>
              </a:lnSpc>
            </a:pPr>
            <a:endParaRPr lang="en-US" sz="2000" dirty="0">
              <a:solidFill>
                <a:schemeClr val="bg1"/>
              </a:solidFill>
              <a:latin typeface="+mn-lt"/>
              <a:cs typeface="Times New Roman" pitchFamily="18" charset="0"/>
            </a:endParaRPr>
          </a:p>
          <a:p>
            <a:pPr algn="just"/>
            <a:endParaRPr lang="en-US" sz="2000" dirty="0">
              <a:solidFill>
                <a:schemeClr val="bg1"/>
              </a:solidFill>
              <a:latin typeface="Times New Roman" pitchFamily="18" charset="0"/>
              <a:cs typeface="Times New Roman" pitchFamily="18" charset="0"/>
            </a:endParaRPr>
          </a:p>
          <a:p>
            <a:pPr algn="just"/>
            <a:endParaRPr lang="ar-SA" sz="2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986574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6" name="Google Shape;506;p3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1"/>
                </a:solidFill>
              </a:rPr>
              <a:t>4</a:t>
            </a:fld>
            <a:endParaRPr>
              <a:solidFill>
                <a:schemeClr val="lt1"/>
              </a:solidFill>
            </a:endParaRPr>
          </a:p>
        </p:txBody>
      </p:sp>
      <p:pic>
        <p:nvPicPr>
          <p:cNvPr id="1026" name="Picture 2" descr="C:\Users\ilpo\Desktop\Illustration-of-the-geographical-distribution-of-COVID-19-cases-worldwide-6-Data.png"/>
          <p:cNvPicPr>
            <a:picLocks noChangeAspect="1" noChangeArrowheads="1"/>
          </p:cNvPicPr>
          <p:nvPr/>
        </p:nvPicPr>
        <p:blipFill rotWithShape="1">
          <a:blip r:embed="rId3">
            <a:extLst>
              <a:ext uri="{28A0092B-C50C-407E-A947-70E740481C1C}">
                <a14:useLocalDpi xmlns:a14="http://schemas.microsoft.com/office/drawing/2010/main" val="0"/>
              </a:ext>
            </a:extLst>
          </a:blip>
          <a:srcRect b="6854"/>
          <a:stretch/>
        </p:blipFill>
        <p:spPr bwMode="auto">
          <a:xfrm>
            <a:off x="855647" y="635329"/>
            <a:ext cx="7272808" cy="37537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2195736" y="195486"/>
            <a:ext cx="5112568" cy="369332"/>
          </a:xfrm>
          <a:prstGeom prst="rect">
            <a:avLst/>
          </a:prstGeom>
          <a:noFill/>
        </p:spPr>
        <p:txBody>
          <a:bodyPr wrap="square" rtlCol="1">
            <a:spAutoFit/>
          </a:bodyPr>
          <a:lstStyle/>
          <a:p>
            <a:r>
              <a:rPr lang="en-US" sz="1800" b="1" dirty="0">
                <a:solidFill>
                  <a:schemeClr val="bg1"/>
                </a:solidFill>
              </a:rPr>
              <a:t>Geographical distribution Of Covid_19</a:t>
            </a:r>
            <a:endParaRPr lang="ar-SA" sz="1800" b="1" dirty="0">
              <a:solidFill>
                <a:schemeClr val="bg1"/>
              </a:solidFill>
            </a:endParaRPr>
          </a:p>
        </p:txBody>
      </p:sp>
    </p:spTree>
    <p:extLst>
      <p:ext uri="{BB962C8B-B14F-4D97-AF65-F5344CB8AC3E}">
        <p14:creationId xmlns:p14="http://schemas.microsoft.com/office/powerpoint/2010/main" val="349623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39752" y="3302025"/>
            <a:ext cx="6264696" cy="475800"/>
          </a:xfrm>
          <a:prstGeom prst="rect">
            <a:avLst/>
          </a:prstGeom>
        </p:spPr>
        <p:txBody>
          <a:bodyPr spcFirstLastPara="1" wrap="square" lIns="0" tIns="0" rIns="0" bIns="0" anchor="ctr" anchorCtr="0">
            <a:noAutofit/>
          </a:bodyPr>
          <a:lstStyle/>
          <a:p>
            <a:r>
              <a:rPr lang="en-US" dirty="0"/>
              <a:t>Define Coronavirus disease (COVID-19)</a:t>
            </a:r>
            <a:br>
              <a:rPr lang="en-US" dirty="0"/>
            </a:b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a:solidFill>
                  <a:schemeClr val="lt1"/>
                </a:solidFill>
                <a:latin typeface="Catamaran"/>
                <a:ea typeface="Catamaran"/>
                <a:cs typeface="Catamaran"/>
                <a:sym typeface="Catamaran"/>
              </a:rPr>
              <a:t>1</a:t>
            </a:r>
            <a:endParaRPr sz="9600" b="1">
              <a:solidFill>
                <a:schemeClr val="lt1"/>
              </a:solidFill>
              <a:latin typeface="Catamaran"/>
              <a:ea typeface="Catamaran"/>
              <a:cs typeface="Catamaran"/>
              <a:sym typeface="Catamaran"/>
            </a:endParaRPr>
          </a:p>
        </p:txBody>
      </p:sp>
      <p:pic>
        <p:nvPicPr>
          <p:cNvPr id="1027" name="Picture 3" descr="C:\Users\ilpo\Desktop\coronavirus_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3366853"/>
            <a:ext cx="1111672" cy="10672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2411760" y="1347614"/>
            <a:ext cx="4536504" cy="3171669"/>
          </a:xfrm>
          <a:prstGeom prst="rect">
            <a:avLst/>
          </a:prstGeom>
        </p:spPr>
        <p:txBody>
          <a:bodyPr spcFirstLastPara="1" wrap="square" lIns="0" tIns="0" rIns="0" bIns="0" anchor="ctr" anchorCtr="0">
            <a:noAutofit/>
          </a:bodyPr>
          <a:lstStyle/>
          <a:p>
            <a:pPr marL="0" indent="0" algn="just">
              <a:lnSpc>
                <a:spcPct val="150000"/>
              </a:lnSpc>
              <a:spcAft>
                <a:spcPts val="800"/>
              </a:spcAft>
              <a:buNone/>
            </a:pPr>
            <a:r>
              <a:rPr lang="en-US" sz="2000" b="1" i="0" dirty="0">
                <a:latin typeface="+mn-lt"/>
                <a:cs typeface="+mj-cs"/>
              </a:rPr>
              <a:t>Coronavirus Disease (COVID-19) </a:t>
            </a:r>
            <a:r>
              <a:rPr lang="en-US" sz="2000" i="0" dirty="0">
                <a:latin typeface="+mn-lt"/>
                <a:cs typeface="+mj-cs"/>
              </a:rPr>
              <a:t>is an infectious disease caused by the SARS-CoV-2 </a:t>
            </a:r>
            <a:r>
              <a:rPr lang="en-US" sz="2000" i="0" dirty="0" smtClean="0">
                <a:latin typeface="+mn-lt"/>
                <a:cs typeface="+mj-cs"/>
              </a:rPr>
              <a:t>virus</a:t>
            </a:r>
            <a:r>
              <a:rPr lang="en-US" sz="2000" i="0" dirty="0">
                <a:latin typeface="+mn-lt"/>
                <a:cs typeface="+mj-cs"/>
              </a:rPr>
              <a:t/>
            </a:r>
            <a:br>
              <a:rPr lang="en-US" sz="2000" i="0" dirty="0">
                <a:latin typeface="+mn-lt"/>
                <a:cs typeface="+mj-cs"/>
              </a:rPr>
            </a:br>
            <a:r>
              <a:rPr lang="en-US" sz="2000" i="0" dirty="0">
                <a:latin typeface="+mn-lt"/>
                <a:cs typeface="+mj-cs"/>
              </a:rPr>
              <a:t>COVID-19 is an RNA virus  belongs to the family </a:t>
            </a:r>
            <a:r>
              <a:rPr lang="en-US" sz="2000" i="0" dirty="0" err="1">
                <a:latin typeface="+mn-lt"/>
                <a:cs typeface="+mj-cs"/>
              </a:rPr>
              <a:t>coronaviridea</a:t>
            </a:r>
            <a:r>
              <a:rPr lang="en-US" sz="2000" i="0" dirty="0">
                <a:latin typeface="+mn-lt"/>
                <a:cs typeface="+mj-cs"/>
              </a:rPr>
              <a:t>  with a outer surface proteins resembles the crown </a:t>
            </a:r>
            <a:r>
              <a:rPr lang="en-US" sz="2000" i="0" dirty="0" smtClean="0">
                <a:latin typeface="+mn-lt"/>
                <a:cs typeface="+mj-cs"/>
              </a:rPr>
              <a:t>it </a:t>
            </a:r>
            <a:r>
              <a:rPr lang="en-US" sz="2000" i="0" dirty="0">
                <a:latin typeface="+mn-lt"/>
                <a:cs typeface="+mj-cs"/>
              </a:rPr>
              <a:t>has a concave surface with a ridges .</a:t>
            </a:r>
            <a:endParaRPr sz="2000" i="0" dirty="0">
              <a:latin typeface="+mn-lt"/>
              <a:cs typeface="+mj-cs"/>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39752" y="3003798"/>
            <a:ext cx="6264696" cy="475800"/>
          </a:xfrm>
          <a:prstGeom prst="rect">
            <a:avLst/>
          </a:prstGeom>
        </p:spPr>
        <p:txBody>
          <a:bodyPr spcFirstLastPara="1" wrap="square" lIns="0" tIns="0" rIns="0" bIns="0" anchor="ctr" anchorCtr="0">
            <a:noAutofit/>
          </a:bodyPr>
          <a:lstStyle/>
          <a:p>
            <a:r>
              <a:rPr lang="en-US" dirty="0"/>
              <a:t>Discuss The Herd Immunity</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2</a:t>
            </a:r>
            <a:endParaRPr sz="9600" b="1" dirty="0">
              <a:solidFill>
                <a:schemeClr val="lt1"/>
              </a:solidFill>
              <a:latin typeface="Catamaran"/>
              <a:ea typeface="Catamaran"/>
              <a:cs typeface="Catamaran"/>
              <a:sym typeface="Catamaran"/>
            </a:endParaRPr>
          </a:p>
        </p:txBody>
      </p:sp>
      <p:pic>
        <p:nvPicPr>
          <p:cNvPr id="2050" name="Picture 2" descr="C:\Users\ilpo\Desktop\تنزيل (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6315" y="3588108"/>
            <a:ext cx="1527289" cy="1507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04827762"/>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1403648" y="640331"/>
            <a:ext cx="6010500" cy="396300"/>
          </a:xfrm>
          <a:prstGeom prst="rect">
            <a:avLst/>
          </a:prstGeom>
        </p:spPr>
        <p:txBody>
          <a:bodyPr spcFirstLastPara="1" wrap="square" lIns="0" tIns="0" rIns="0" bIns="0" anchor="ctr" anchorCtr="0">
            <a:noAutofit/>
          </a:bodyPr>
          <a:lstStyle/>
          <a:p>
            <a:r>
              <a:rPr lang="en-US" dirty="0"/>
              <a:t>What is herd immunity?</a:t>
            </a:r>
            <a:br>
              <a:rPr lang="en-US" dirty="0"/>
            </a:br>
            <a:endParaRPr dirty="0"/>
          </a:p>
        </p:txBody>
      </p:sp>
      <p:sp>
        <p:nvSpPr>
          <p:cNvPr id="240" name="Google Shape;240;p17"/>
          <p:cNvSpPr txBox="1">
            <a:spLocks noGrp="1"/>
          </p:cNvSpPr>
          <p:nvPr>
            <p:ph type="body" idx="1"/>
          </p:nvPr>
        </p:nvSpPr>
        <p:spPr>
          <a:xfrm>
            <a:off x="837218" y="943474"/>
            <a:ext cx="5217850" cy="2884200"/>
          </a:xfrm>
          <a:prstGeom prst="rect">
            <a:avLst/>
          </a:prstGeom>
        </p:spPr>
        <p:txBody>
          <a:bodyPr spcFirstLastPara="1" wrap="square" lIns="0" tIns="0" rIns="0" bIns="0" anchor="t" anchorCtr="0">
            <a:noAutofit/>
          </a:bodyPr>
          <a:lstStyle/>
          <a:p>
            <a:pPr marL="127000" lvl="0" indent="0" algn="just">
              <a:buNone/>
            </a:pPr>
            <a:r>
              <a:rPr lang="en-US" sz="1800" dirty="0">
                <a:latin typeface="Arial" panose="020B0604020202020204" pitchFamily="34" charset="0"/>
                <a:cs typeface="Arial" panose="020B0604020202020204" pitchFamily="34" charset="0"/>
              </a:rPr>
              <a:t>Herd immunity is the indirect protection from a contagious infectious disease that happens when a population is immune either through vaccination or immunity developed through previous infection.</a:t>
            </a:r>
          </a:p>
          <a:p>
            <a:pPr lvl="0" algn="just"/>
            <a:endParaRPr sz="1800" dirty="0">
              <a:cs typeface="+mj-cs"/>
            </a:endParaRPr>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grpSp>
        <p:nvGrpSpPr>
          <p:cNvPr id="242" name="Google Shape;242;p17"/>
          <p:cNvGrpSpPr/>
          <p:nvPr/>
        </p:nvGrpSpPr>
        <p:grpSpPr>
          <a:xfrm>
            <a:off x="133504" y="872122"/>
            <a:ext cx="257118" cy="276131"/>
            <a:chOff x="611175" y="2326900"/>
            <a:chExt cx="362700" cy="389575"/>
          </a:xfrm>
        </p:grpSpPr>
        <p:sp>
          <p:nvSpPr>
            <p:cNvPr id="243" name="Google Shape;243;p17"/>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4" name="Google Shape;244;p17"/>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5" name="Google Shape;245;p17"/>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6" name="Google Shape;246;p17"/>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pic>
        <p:nvPicPr>
          <p:cNvPr id="2050" name="Picture 2" descr="Herd Immunity (COVID-19) | SCDHEC">
            <a:extLst>
              <a:ext uri="{FF2B5EF4-FFF2-40B4-BE49-F238E27FC236}">
                <a16:creationId xmlns="" xmlns:a16="http://schemas.microsoft.com/office/drawing/2014/main" id="{C5A052F0-9677-DBC8-94B6-61E7BEF25E4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7775"/>
          <a:stretch/>
        </p:blipFill>
        <p:spPr bwMode="auto">
          <a:xfrm>
            <a:off x="620083" y="2474190"/>
            <a:ext cx="5652120" cy="24724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195736" y="2571750"/>
            <a:ext cx="6264696" cy="475800"/>
          </a:xfrm>
          <a:prstGeom prst="rect">
            <a:avLst/>
          </a:prstGeom>
        </p:spPr>
        <p:txBody>
          <a:bodyPr spcFirstLastPara="1" wrap="square" lIns="0" tIns="0" rIns="0" bIns="0" anchor="ctr" anchorCtr="0">
            <a:noAutofit/>
          </a:bodyPr>
          <a:lstStyle/>
          <a:p>
            <a:r>
              <a:rPr lang="en-US" dirty="0">
                <a:solidFill>
                  <a:schemeClr val="accent5">
                    <a:lumMod val="75000"/>
                  </a:schemeClr>
                </a:solidFill>
              </a:rPr>
              <a:t>Discuss The Immunity of Covid-19</a:t>
            </a:r>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3</a:t>
            </a:r>
            <a:endParaRPr sz="9600" b="1" dirty="0">
              <a:solidFill>
                <a:schemeClr val="lt1"/>
              </a:solidFill>
              <a:latin typeface="Catamaran"/>
              <a:ea typeface="Catamaran"/>
              <a:cs typeface="Catamaran"/>
              <a:sym typeface="Catamaran"/>
            </a:endParaRPr>
          </a:p>
        </p:txBody>
      </p:sp>
      <p:pic>
        <p:nvPicPr>
          <p:cNvPr id="3074" name="Picture 2" descr="C:\Users\ilpo\Desktop\jkkj.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147813"/>
            <a:ext cx="2664296" cy="19030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294491"/>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Dauphin templa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1711</TotalTime>
  <Words>442</Words>
  <Application>Microsoft Office PowerPoint</Application>
  <PresentationFormat>On-screen Show (16:9)</PresentationFormat>
  <Paragraphs>82</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Courier New</vt:lpstr>
      <vt:lpstr>Calibri</vt:lpstr>
      <vt:lpstr>Times New Roman</vt:lpstr>
      <vt:lpstr>Wingdings</vt:lpstr>
      <vt:lpstr>Catamaran</vt:lpstr>
      <vt:lpstr>Arial</vt:lpstr>
      <vt:lpstr>Catamaran Thin</vt:lpstr>
      <vt:lpstr>Dauphin template</vt:lpstr>
      <vt:lpstr>Covid_19 and Human Immunity</vt:lpstr>
      <vt:lpstr>PowerPoint Presentation</vt:lpstr>
      <vt:lpstr>PowerPoint Presentation</vt:lpstr>
      <vt:lpstr>PowerPoint Presentation</vt:lpstr>
      <vt:lpstr>Define Coronavirus disease (COVID-19) </vt:lpstr>
      <vt:lpstr>PowerPoint Presentation</vt:lpstr>
      <vt:lpstr>Discuss The Herd Immunity</vt:lpstr>
      <vt:lpstr>What is herd immunity? </vt:lpstr>
      <vt:lpstr>Discuss The Immunity of Covid-19</vt:lpstr>
      <vt:lpstr>PowerPoint Presentation</vt:lpstr>
      <vt:lpstr>Pathogenesis of virus and its Impact on human body  </vt:lpstr>
      <vt:lpstr>Discuss The Emerging Treatment Strategies For Covid_19 Infection</vt:lpstr>
      <vt:lpstr>Emerging Treatment and Management </vt:lpstr>
      <vt:lpstr>PowerPoint Presentation</vt:lpstr>
      <vt:lpstr>Conclusion</vt:lpstr>
      <vt:lpstr>References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Covid_19 and Human Immunity</dc:title>
  <dc:creator>ihab salah</dc:creator>
  <cp:lastModifiedBy>Windows User</cp:lastModifiedBy>
  <cp:revision>34</cp:revision>
  <dcterms:modified xsi:type="dcterms:W3CDTF">2022-06-04T08:21:07Z</dcterms:modified>
</cp:coreProperties>
</file>