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302" r:id="rId4"/>
    <p:sldId id="303" r:id="rId5"/>
    <p:sldId id="304" r:id="rId6"/>
    <p:sldId id="315" r:id="rId7"/>
    <p:sldId id="265" r:id="rId8"/>
    <p:sldId id="289" r:id="rId9"/>
    <p:sldId id="290" r:id="rId10"/>
    <p:sldId id="293" r:id="rId11"/>
    <p:sldId id="292" r:id="rId12"/>
    <p:sldId id="295" r:id="rId13"/>
    <p:sldId id="294" r:id="rId14"/>
    <p:sldId id="270" r:id="rId15"/>
    <p:sldId id="271" r:id="rId16"/>
    <p:sldId id="272" r:id="rId17"/>
    <p:sldId id="296" r:id="rId18"/>
    <p:sldId id="273" r:id="rId19"/>
    <p:sldId id="317" r:id="rId20"/>
    <p:sldId id="279" r:id="rId21"/>
    <p:sldId id="280" r:id="rId22"/>
    <p:sldId id="309" r:id="rId23"/>
    <p:sldId id="284" r:id="rId24"/>
    <p:sldId id="286" r:id="rId25"/>
    <p:sldId id="305" r:id="rId26"/>
    <p:sldId id="306" r:id="rId27"/>
    <p:sldId id="307" r:id="rId28"/>
    <p:sldId id="310" r:id="rId29"/>
    <p:sldId id="275" r:id="rId30"/>
    <p:sldId id="311" r:id="rId31"/>
    <p:sldId id="298" r:id="rId32"/>
    <p:sldId id="316" r:id="rId33"/>
    <p:sldId id="314" r:id="rId34"/>
    <p:sldId id="299" r:id="rId35"/>
    <p:sldId id="301" r:id="rId36"/>
    <p:sldId id="313" r:id="rId3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02/11/1441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02/11/1441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02/11/1441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02/11/1441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02/11/1441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02/11/1441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02/11/1441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02/11/1441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02/11/1441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02/11/1441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02/11/1441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02/11/1441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Obesity</a:t>
            </a:r>
            <a:endParaRPr lang="ar-SA" sz="9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i="1" dirty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Dr Mousa Tuwati Alfakhri</a:t>
            </a:r>
            <a:endParaRPr lang="ar-SA" b="1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66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Obesity and cardiovascular disease</a:t>
            </a:r>
            <a:b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323528" y="1600200"/>
            <a:ext cx="4392488" cy="506916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3600" dirty="0" smtClean="0"/>
              <a:t>Hypertension</a:t>
            </a:r>
            <a:endParaRPr lang="en-US" sz="3600" dirty="0"/>
          </a:p>
          <a:p>
            <a:pPr algn="l" rtl="0"/>
            <a:r>
              <a:rPr lang="en-US" sz="3600" dirty="0" smtClean="0"/>
              <a:t>Dyslipidaemias</a:t>
            </a:r>
            <a:endParaRPr lang="en-US" sz="3600" dirty="0"/>
          </a:p>
          <a:p>
            <a:pPr algn="l" rtl="0"/>
            <a:r>
              <a:rPr lang="en-US" sz="3600" dirty="0" smtClean="0"/>
              <a:t>Endothelial </a:t>
            </a:r>
            <a:r>
              <a:rPr lang="en-US" sz="3600" dirty="0"/>
              <a:t>damage</a:t>
            </a:r>
          </a:p>
          <a:p>
            <a:pPr algn="l" rtl="0"/>
            <a:r>
              <a:rPr lang="en-US" sz="3600" dirty="0" smtClean="0"/>
              <a:t> </a:t>
            </a:r>
            <a:r>
              <a:rPr lang="en-US" sz="3600" dirty="0"/>
              <a:t>Diabetes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427984" y="1600200"/>
            <a:ext cx="4258816" cy="4925144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/>
              <a:t> W/H ratio may be the best predictor</a:t>
            </a:r>
          </a:p>
          <a:p>
            <a:pPr algn="l" rtl="0"/>
            <a:r>
              <a:rPr lang="en-US" dirty="0"/>
              <a:t> BMI &gt; </a:t>
            </a:r>
            <a:r>
              <a:rPr lang="en-US" dirty="0" smtClean="0"/>
              <a:t>29 →3 </a:t>
            </a:r>
            <a:r>
              <a:rPr lang="en-US" dirty="0"/>
              <a:t>fold rise in MI</a:t>
            </a:r>
          </a:p>
          <a:p>
            <a:pPr algn="l" rtl="0"/>
            <a:r>
              <a:rPr lang="en-US" dirty="0"/>
              <a:t> Obesity is responsible for 17% of all CVD</a:t>
            </a:r>
          </a:p>
          <a:p>
            <a:pPr algn="l" rtl="0"/>
            <a:r>
              <a:rPr lang="en-US" dirty="0"/>
              <a:t> Angina increases by 1.8 times</a:t>
            </a:r>
          </a:p>
          <a:p>
            <a:pPr algn="l" rtl="0"/>
            <a:r>
              <a:rPr lang="en-US" dirty="0"/>
              <a:t> MI increases by 3.2 and 1.5 fold in woman and men respectively</a:t>
            </a:r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4429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Obesity and reproductive disorders</a:t>
            </a:r>
            <a:b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781128"/>
          </a:xfrm>
        </p:spPr>
        <p:txBody>
          <a:bodyPr>
            <a:normAutofit fontScale="85000" lnSpcReduction="20000"/>
          </a:bodyPr>
          <a:lstStyle/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Men</a:t>
            </a:r>
            <a:endParaRPr lang="en-US" dirty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dirty="0"/>
              <a:t>Plasma Testosterone and SHBG are reduced</a:t>
            </a:r>
          </a:p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dirty="0"/>
              <a:t>Increase Estrogen</a:t>
            </a:r>
          </a:p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dirty="0"/>
              <a:t>Gynaecomastia </a:t>
            </a: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Women</a:t>
            </a:r>
            <a:endParaRPr lang="en-US" dirty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dirty="0"/>
              <a:t>Increased Androgen</a:t>
            </a:r>
          </a:p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dirty="0"/>
              <a:t>Decrease SHBG</a:t>
            </a:r>
          </a:p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dirty="0"/>
              <a:t>PCOS(anovulation, obesity, </a:t>
            </a:r>
            <a:r>
              <a:rPr lang="en-US" dirty="0" smtClean="0"/>
              <a:t>hirsutism)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dirty="0"/>
              <a:t>Uterine cancer (lower body obesity )</a:t>
            </a:r>
          </a:p>
          <a:p>
            <a:pPr marL="0" indent="0" algn="l" rtl="0">
              <a:buNone/>
            </a:pPr>
            <a:r>
              <a:rPr lang="en-US" dirty="0" smtClean="0"/>
              <a:t> infertility ,and low chances </a:t>
            </a:r>
            <a:r>
              <a:rPr lang="en-US" dirty="0"/>
              <a:t>of IVF </a:t>
            </a:r>
            <a:r>
              <a:rPr lang="en-US" dirty="0" smtClean="0"/>
              <a:t>success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5034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 rtl="0"/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OSAS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</a:t>
            </a:r>
            <a:r>
              <a:rPr lang="en-US" dirty="0"/>
              <a:t>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Obstructive sleep apnoea</a:t>
            </a:r>
            <a:b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syndrome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412776"/>
            <a:ext cx="8435280" cy="5184576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dirty="0"/>
              <a:t>Obesity </a:t>
            </a:r>
            <a:r>
              <a:rPr lang="en-US" dirty="0" smtClean="0"/>
              <a:t>hypoventilation syndrome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Old </a:t>
            </a:r>
            <a:r>
              <a:rPr lang="en-US" dirty="0"/>
              <a:t>name – PICKWICKIAN SYNDROME</a:t>
            </a:r>
          </a:p>
          <a:p>
            <a:pPr marL="0" indent="0" algn="l" rtl="0">
              <a:buNone/>
            </a:pPr>
            <a:r>
              <a:rPr lang="en-US" dirty="0" smtClean="0"/>
              <a:t>Chronic </a:t>
            </a:r>
            <a:r>
              <a:rPr lang="en-US" dirty="0"/>
              <a:t>alveolar hypoventilation in Obese with </a:t>
            </a:r>
            <a:r>
              <a:rPr lang="en-US" dirty="0" smtClean="0"/>
              <a:t>BMI&gt; </a:t>
            </a:r>
            <a:r>
              <a:rPr lang="en-US" dirty="0"/>
              <a:t>30 (PaO2 &lt;70 PaCO2 &gt;45 )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Cause</a:t>
            </a:r>
            <a:endParaRPr lang="en-US" dirty="0">
              <a:solidFill>
                <a:srgbClr val="FF0000"/>
              </a:solidFill>
            </a:endParaRPr>
          </a:p>
          <a:p>
            <a:pPr algn="l" rtl="0"/>
            <a:r>
              <a:rPr lang="en-US" dirty="0"/>
              <a:t>Dysfunction of respiratory centre</a:t>
            </a:r>
          </a:p>
          <a:p>
            <a:pPr algn="l" rtl="0"/>
            <a:r>
              <a:rPr lang="en-US" dirty="0"/>
              <a:t>Repeated nocturnal sleep apnoea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9108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 rtl="0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OSAS –</a:t>
            </a:r>
            <a:r>
              <a:rPr lang="en-US" dirty="0"/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Obstructive sleep apnoea</a:t>
            </a:r>
            <a:b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syndrome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/>
              <a:t>Complications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1. Pulmonary hypertension</a:t>
            </a:r>
          </a:p>
          <a:p>
            <a:pPr marL="0" indent="0" algn="l" rtl="0">
              <a:buNone/>
            </a:pPr>
            <a:r>
              <a:rPr lang="en-US" dirty="0"/>
              <a:t>2. right sided heart falure</a:t>
            </a:r>
            <a:endParaRPr lang="ar-SA" dirty="0"/>
          </a:p>
          <a:p>
            <a:pPr marL="0" indent="0" algn="l" rtl="0">
              <a:buNone/>
            </a:pPr>
            <a:r>
              <a:rPr lang="en-US" dirty="0" smtClean="0"/>
              <a:t>3</a:t>
            </a:r>
            <a:r>
              <a:rPr lang="en-US" dirty="0"/>
              <a:t>. Polycythemia</a:t>
            </a:r>
          </a:p>
          <a:p>
            <a:pPr marL="0" indent="0" algn="l" rtl="0">
              <a:buNone/>
            </a:pPr>
            <a:r>
              <a:rPr lang="en-US" dirty="0" smtClean="0"/>
              <a:t>4</a:t>
            </a:r>
            <a:r>
              <a:rPr lang="en-US" dirty="0"/>
              <a:t>. Stroke</a:t>
            </a:r>
          </a:p>
          <a:p>
            <a:pPr marL="0" indent="0" algn="l" rtl="0">
              <a:buNone/>
            </a:pPr>
            <a:r>
              <a:rPr lang="en-US" dirty="0"/>
              <a:t>5. Arrythmias </a:t>
            </a:r>
          </a:p>
          <a:p>
            <a:pPr marL="0" indent="0" algn="l" rtl="0">
              <a:buNone/>
            </a:pPr>
            <a:r>
              <a:rPr lang="en-US" dirty="0"/>
              <a:t>7. Car accidents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2943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GIT</a:t>
            </a:r>
            <a:endParaRPr lang="ar-SA" sz="5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Gall stones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Pancreatitis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Abdominal hernia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non-alcoholic fatty liver disease (NAFLD)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GERD</a:t>
            </a:r>
          </a:p>
        </p:txBody>
      </p:sp>
    </p:spTree>
    <p:extLst>
      <p:ext uri="{BB962C8B-B14F-4D97-AF65-F5344CB8AC3E}">
        <p14:creationId xmlns:p14="http://schemas.microsoft.com/office/powerpoint/2010/main" val="41906579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CNS</a:t>
            </a:r>
            <a:endParaRPr lang="ar-SA" sz="4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 </a:t>
            </a:r>
            <a:r>
              <a:rPr lang="en-US" dirty="0"/>
              <a:t>Stroke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↑ </a:t>
            </a:r>
            <a:r>
              <a:rPr lang="en-US" dirty="0"/>
              <a:t>Blood pressure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dirty="0"/>
              <a:t>Type 2 DM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dirty="0"/>
              <a:t>Elevated cholesterol </a:t>
            </a:r>
            <a:r>
              <a:rPr lang="en-US" dirty="0" smtClean="0"/>
              <a:t>levels</a:t>
            </a:r>
          </a:p>
          <a:p>
            <a:pPr algn="l" rtl="0">
              <a:buFont typeface="Wingdings" pitchFamily="2" charset="2"/>
              <a:buChar char="ü"/>
            </a:pPr>
            <a:endParaRPr lang="en-US" dirty="0"/>
          </a:p>
          <a:p>
            <a:pPr algn="l" rtl="0"/>
            <a:r>
              <a:rPr lang="en-US" dirty="0" smtClean="0"/>
              <a:t> </a:t>
            </a:r>
            <a:r>
              <a:rPr lang="en-US" dirty="0"/>
              <a:t>Depression </a:t>
            </a:r>
            <a:r>
              <a:rPr lang="en-US" dirty="0" smtClean="0"/>
              <a:t>and Sleep </a:t>
            </a:r>
            <a:r>
              <a:rPr lang="en-US" dirty="0"/>
              <a:t>disturbances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941782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Bones ,joints ,skin</a:t>
            </a: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/>
              <a:t>Osteoarthritis </a:t>
            </a:r>
            <a:r>
              <a:rPr lang="en-US" dirty="0" smtClean="0"/>
              <a:t>–Trauma </a:t>
            </a:r>
            <a:r>
              <a:rPr lang="en-US" dirty="0"/>
              <a:t>&amp; </a:t>
            </a:r>
            <a:r>
              <a:rPr lang="en-US" dirty="0" smtClean="0"/>
              <a:t>joint malalignment Gout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1941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Obesity and skin diseases</a:t>
            </a:r>
            <a:b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980728"/>
            <a:ext cx="8363272" cy="5145435"/>
          </a:xfrm>
        </p:spPr>
        <p:txBody>
          <a:bodyPr>
            <a:normAutofit fontScale="77500" lnSpcReduction="20000"/>
          </a:bodyPr>
          <a:lstStyle/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Acanthosis </a:t>
            </a:r>
            <a:r>
              <a:rPr lang="en-US" dirty="0">
                <a:solidFill>
                  <a:srgbClr val="FF0000"/>
                </a:solidFill>
              </a:rPr>
              <a:t>Nigricans</a:t>
            </a:r>
            <a:r>
              <a:rPr lang="en-US" dirty="0"/>
              <a:t>:</a:t>
            </a:r>
          </a:p>
          <a:p>
            <a:pPr marL="0" indent="0" algn="l" rtl="0">
              <a:buNone/>
            </a:pPr>
            <a:r>
              <a:rPr lang="en-US" dirty="0"/>
              <a:t>Thickening of skin folds of neck, </a:t>
            </a:r>
            <a:r>
              <a:rPr lang="en-US" dirty="0" smtClean="0"/>
              <a:t>elbows, </a:t>
            </a:r>
          </a:p>
          <a:p>
            <a:pPr marL="0" indent="0" algn="l" rtl="0">
              <a:buNone/>
            </a:pPr>
            <a:r>
              <a:rPr lang="en-US" dirty="0" smtClean="0"/>
              <a:t>Dorsal </a:t>
            </a:r>
            <a:r>
              <a:rPr lang="en-US" dirty="0"/>
              <a:t>interphalyngeal </a:t>
            </a:r>
            <a:r>
              <a:rPr lang="en-US" dirty="0" smtClean="0"/>
              <a:t>spaces Reflects </a:t>
            </a:r>
            <a:r>
              <a:rPr lang="en-US" dirty="0"/>
              <a:t>severity </a:t>
            </a:r>
            <a:r>
              <a:rPr lang="en-US" dirty="0" smtClean="0"/>
              <a:t>of</a:t>
            </a:r>
          </a:p>
          <a:p>
            <a:pPr marL="0" indent="0" algn="l" rtl="0">
              <a:buNone/>
            </a:pPr>
            <a:r>
              <a:rPr lang="en-US" dirty="0" smtClean="0"/>
              <a:t> insulin resistance 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Friability </a:t>
            </a:r>
            <a:r>
              <a:rPr lang="en-US" dirty="0">
                <a:solidFill>
                  <a:srgbClr val="FF0000"/>
                </a:solidFill>
              </a:rPr>
              <a:t>of skin and varicosities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Aggravation </a:t>
            </a:r>
            <a:r>
              <a:rPr lang="en-US" dirty="0">
                <a:solidFill>
                  <a:srgbClr val="FF0000"/>
                </a:solidFill>
              </a:rPr>
              <a:t>of other conditions 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caused by </a:t>
            </a:r>
            <a:r>
              <a:rPr lang="en-US" dirty="0">
                <a:solidFill>
                  <a:srgbClr val="FF0000"/>
                </a:solidFill>
              </a:rPr>
              <a:t>DM</a:t>
            </a:r>
          </a:p>
          <a:p>
            <a:pPr marL="0" indent="0" algn="l" rtl="0">
              <a:buNone/>
            </a:pPr>
            <a:r>
              <a:rPr lang="en-US" dirty="0"/>
              <a:t>1. Necrobiosis lipoidica</a:t>
            </a:r>
          </a:p>
          <a:p>
            <a:pPr marL="0" indent="0" algn="l" rtl="0">
              <a:buNone/>
            </a:pPr>
            <a:r>
              <a:rPr lang="en-US" dirty="0"/>
              <a:t>2. Ulcers</a:t>
            </a:r>
          </a:p>
          <a:p>
            <a:pPr marL="0" indent="0" algn="l" rtl="0">
              <a:buNone/>
            </a:pPr>
            <a:r>
              <a:rPr lang="en-US" dirty="0"/>
              <a:t>3. Infections</a:t>
            </a:r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764704"/>
            <a:ext cx="156971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708920"/>
            <a:ext cx="1584176" cy="1850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3396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Cancer</a:t>
            </a: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/>
              <a:t>Both sexes affected equally with high mortality </a:t>
            </a:r>
            <a:r>
              <a:rPr lang="en-US" dirty="0" smtClean="0"/>
              <a:t>rate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Males:</a:t>
            </a:r>
            <a:r>
              <a:rPr lang="en-US" dirty="0" smtClean="0"/>
              <a:t> </a:t>
            </a:r>
            <a:r>
              <a:rPr lang="en-US" dirty="0"/>
              <a:t>Ca. esophagus, colon, rectum, pancreas, </a:t>
            </a:r>
            <a:r>
              <a:rPr lang="en-US" dirty="0" smtClean="0"/>
              <a:t>liver&amp; prostate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Females:</a:t>
            </a:r>
            <a:r>
              <a:rPr lang="en-US" dirty="0" smtClean="0"/>
              <a:t> </a:t>
            </a:r>
            <a:r>
              <a:rPr lang="en-US" dirty="0"/>
              <a:t>Ca. gall bladder, </a:t>
            </a:r>
            <a:r>
              <a:rPr lang="en-US" dirty="0" smtClean="0"/>
              <a:t>bile duct</a:t>
            </a:r>
            <a:r>
              <a:rPr lang="en-US" dirty="0"/>
              <a:t>, </a:t>
            </a:r>
            <a:r>
              <a:rPr lang="en-US" dirty="0" smtClean="0"/>
              <a:t> breast</a:t>
            </a:r>
            <a:r>
              <a:rPr lang="en-US" dirty="0"/>
              <a:t>, endometrium, cervix, ovaries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477365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Summary of Medical complication of obesity </a:t>
            </a: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7" y="1143639"/>
            <a:ext cx="9120163" cy="570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995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en-US" sz="4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Definition </a:t>
            </a:r>
            <a:br>
              <a:rPr lang="en-US" sz="4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sz="4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4000" b="1" dirty="0" smtClean="0"/>
              <a:t>It </a:t>
            </a:r>
            <a:r>
              <a:rPr lang="en-US" sz="4000" b="1" dirty="0"/>
              <a:t>is defined as a state of excess adipose tissue</a:t>
            </a:r>
            <a:r>
              <a:rPr lang="en-US" sz="3600" b="1" dirty="0" smtClean="0"/>
              <a:t>.</a:t>
            </a:r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b="1" dirty="0">
                <a:solidFill>
                  <a:srgbClr val="FF0000"/>
                </a:solidFill>
              </a:rPr>
              <a:t>WHO </a:t>
            </a:r>
            <a:r>
              <a:rPr lang="en-US" b="1" dirty="0" smtClean="0">
                <a:solidFill>
                  <a:srgbClr val="FF0000"/>
                </a:solidFill>
              </a:rPr>
              <a:t>definition</a:t>
            </a:r>
            <a:endParaRPr lang="en-US" b="1" dirty="0"/>
          </a:p>
          <a:p>
            <a:pPr marL="0" indent="0" algn="l" rtl="0">
              <a:buNone/>
            </a:pPr>
            <a:r>
              <a:rPr lang="en-US" sz="4800" dirty="0" smtClean="0"/>
              <a:t>BMI ≥25 </a:t>
            </a:r>
            <a:r>
              <a:rPr lang="en-US" sz="4800" dirty="0"/>
              <a:t>is overweight</a:t>
            </a:r>
          </a:p>
          <a:p>
            <a:pPr marL="0" indent="0" algn="l" rtl="0">
              <a:buNone/>
            </a:pPr>
            <a:r>
              <a:rPr lang="en-US" sz="4800" dirty="0" smtClean="0"/>
              <a:t>BMI ≥30 </a:t>
            </a:r>
            <a:r>
              <a:rPr lang="en-US" sz="4800" dirty="0"/>
              <a:t>is </a:t>
            </a:r>
            <a:r>
              <a:rPr lang="en-US" sz="4800" dirty="0" smtClean="0"/>
              <a:t>obesity</a:t>
            </a:r>
            <a:endParaRPr lang="ar-SA" sz="4800" dirty="0"/>
          </a:p>
        </p:txBody>
      </p:sp>
    </p:spTree>
    <p:extLst>
      <p:ext uri="{BB962C8B-B14F-4D97-AF65-F5344CB8AC3E}">
        <p14:creationId xmlns:p14="http://schemas.microsoft.com/office/powerpoint/2010/main" val="378928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Measurement of obesity</a:t>
            </a: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/>
              <a:t>BMI</a:t>
            </a:r>
          </a:p>
          <a:p>
            <a:pPr algn="l" rtl="0"/>
            <a:r>
              <a:rPr lang="en-US" dirty="0" smtClean="0"/>
              <a:t>Waist ∕ hip </a:t>
            </a:r>
            <a:r>
              <a:rPr lang="en-US" dirty="0"/>
              <a:t>ratio</a:t>
            </a:r>
          </a:p>
          <a:p>
            <a:pPr algn="l" rtl="0"/>
            <a:r>
              <a:rPr lang="en-US" dirty="0" smtClean="0"/>
              <a:t>Skin </a:t>
            </a:r>
            <a:r>
              <a:rPr lang="en-US" dirty="0"/>
              <a:t>fold </a:t>
            </a:r>
            <a:r>
              <a:rPr lang="en-US" dirty="0" smtClean="0"/>
              <a:t>thickness</a:t>
            </a:r>
            <a:endParaRPr lang="en-US" dirty="0"/>
          </a:p>
          <a:p>
            <a:pPr algn="l" rtl="0"/>
            <a:r>
              <a:rPr lang="en-US" dirty="0" smtClean="0"/>
              <a:t> </a:t>
            </a:r>
            <a:r>
              <a:rPr lang="en-US" dirty="0"/>
              <a:t>DEXA (Dual Energy Xray </a:t>
            </a:r>
            <a:r>
              <a:rPr lang="en-US" dirty="0" smtClean="0"/>
              <a:t>Absorptiometry)</a:t>
            </a:r>
            <a:endParaRPr lang="en-US" dirty="0"/>
          </a:p>
          <a:p>
            <a:pPr algn="l" rtl="0"/>
            <a:r>
              <a:rPr lang="en-US" dirty="0" smtClean="0"/>
              <a:t> </a:t>
            </a:r>
            <a:r>
              <a:rPr lang="en-US" dirty="0"/>
              <a:t>CT / </a:t>
            </a:r>
            <a:r>
              <a:rPr lang="en-US" dirty="0" smtClean="0"/>
              <a:t>MRI</a:t>
            </a:r>
          </a:p>
          <a:p>
            <a:pPr algn="l" rtl="0"/>
            <a:r>
              <a:rPr lang="en-US" dirty="0"/>
              <a:t>Bioelectrical impedance analysis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Total body electrical conductivity</a:t>
            </a:r>
          </a:p>
          <a:p>
            <a:pPr algn="l" rtl="0"/>
            <a:r>
              <a:rPr lang="en-US" dirty="0" smtClean="0"/>
              <a:t>Hydrometry 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245" y="1484785"/>
            <a:ext cx="2383273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34672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Body mass index (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BMI)</a:t>
            </a:r>
            <a:b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340768"/>
            <a:ext cx="8219256" cy="5112568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Calculated </a:t>
            </a:r>
            <a:r>
              <a:rPr lang="en-US" dirty="0"/>
              <a:t>as Weight(kg)/Height(m^2)</a:t>
            </a:r>
          </a:p>
          <a:p>
            <a:pPr algn="l" rtl="0"/>
            <a:r>
              <a:rPr lang="en-US" dirty="0" smtClean="0"/>
              <a:t> there is Correlation </a:t>
            </a:r>
            <a:r>
              <a:rPr lang="en-US" dirty="0"/>
              <a:t>between rise in BMI and Complications</a:t>
            </a:r>
            <a:r>
              <a:rPr lang="en-US" dirty="0" smtClean="0"/>
              <a:t>.</a:t>
            </a:r>
          </a:p>
          <a:p>
            <a:pPr algn="l" rtl="0"/>
            <a:endParaRPr lang="en-US" dirty="0"/>
          </a:p>
          <a:p>
            <a:pPr marL="0" indent="0" algn="l" rtl="0">
              <a:buNone/>
            </a:pPr>
            <a:r>
              <a:rPr lang="en-US" dirty="0">
                <a:solidFill>
                  <a:srgbClr val="FF0000"/>
                </a:solidFill>
              </a:rPr>
              <a:t>BMI may be misleading in certain cases</a:t>
            </a:r>
          </a:p>
          <a:p>
            <a:pPr algn="l" rtl="0"/>
            <a:r>
              <a:rPr lang="en-US" dirty="0" smtClean="0"/>
              <a:t>BMI </a:t>
            </a:r>
            <a:r>
              <a:rPr lang="en-US" dirty="0"/>
              <a:t>may be high in a vey muscular person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For similar BMIs women have greater fat mass </a:t>
            </a:r>
            <a:r>
              <a:rPr lang="en-US" dirty="0" smtClean="0"/>
              <a:t>than their </a:t>
            </a:r>
            <a:r>
              <a:rPr lang="en-US" dirty="0"/>
              <a:t>male counterparts</a:t>
            </a:r>
          </a:p>
          <a:p>
            <a:pPr marL="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1622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3" y="116632"/>
            <a:ext cx="8928325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10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Waist to hip ratio</a:t>
            </a:r>
            <a:b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Central </a:t>
            </a:r>
            <a:r>
              <a:rPr lang="en-US" dirty="0"/>
              <a:t>or abdominal obesity is associated </a:t>
            </a:r>
            <a:r>
              <a:rPr lang="en-US" dirty="0" smtClean="0"/>
              <a:t>with more co-morbid </a:t>
            </a:r>
            <a:r>
              <a:rPr lang="en-US" dirty="0"/>
              <a:t>conditions.</a:t>
            </a:r>
          </a:p>
          <a:p>
            <a:pPr algn="l" rtl="0"/>
            <a:r>
              <a:rPr lang="en-US" dirty="0" smtClean="0"/>
              <a:t>So </a:t>
            </a:r>
            <a:r>
              <a:rPr lang="en-US" dirty="0"/>
              <a:t>measuring central obesity is of </a:t>
            </a:r>
            <a:r>
              <a:rPr lang="en-US" dirty="0" smtClean="0"/>
              <a:t>greater significance</a:t>
            </a:r>
            <a:endParaRPr lang="en-US" dirty="0"/>
          </a:p>
          <a:p>
            <a:pPr algn="l" rtl="0"/>
            <a:r>
              <a:rPr lang="en-US" dirty="0" smtClean="0"/>
              <a:t>W/H </a:t>
            </a:r>
            <a:r>
              <a:rPr lang="en-US" dirty="0"/>
              <a:t>ratio is taken </a:t>
            </a:r>
          </a:p>
          <a:p>
            <a:pPr marL="0" indent="0" algn="l" rtl="0">
              <a:buNone/>
            </a:pPr>
            <a:r>
              <a:rPr lang="en-US" dirty="0" smtClean="0"/>
              <a:t>by </a:t>
            </a:r>
            <a:r>
              <a:rPr lang="en-US" dirty="0"/>
              <a:t>a simple measure 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tape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52736"/>
            <a:ext cx="4059684" cy="208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982" y="3632448"/>
            <a:ext cx="511201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25187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Skin fold thickness</a:t>
            </a:r>
            <a:endParaRPr lang="ar-SA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Harpenders callipers </a:t>
            </a:r>
          </a:p>
          <a:p>
            <a:pPr algn="l" rtl="0"/>
            <a:r>
              <a:rPr lang="en-US" dirty="0" smtClean="0"/>
              <a:t>It </a:t>
            </a:r>
            <a:r>
              <a:rPr lang="en-US" dirty="0"/>
              <a:t>is measured </a:t>
            </a:r>
            <a:r>
              <a:rPr lang="en-US" dirty="0" smtClean="0"/>
              <a:t>at biceps/triceps/ and interscapular</a:t>
            </a:r>
          </a:p>
          <a:p>
            <a:pPr marL="0" indent="0" algn="l" rtl="0">
              <a:buNone/>
            </a:pPr>
            <a:r>
              <a:rPr lang="en-US" b="1" dirty="0" smtClean="0"/>
              <a:t>Normal: &lt; </a:t>
            </a:r>
            <a:r>
              <a:rPr lang="en-US" b="1" dirty="0"/>
              <a:t>40 mm in males, &lt; 50 mm in females</a:t>
            </a: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490" y="4725144"/>
            <a:ext cx="1921371" cy="1921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979641"/>
            <a:ext cx="1872208" cy="2857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47897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Management of an obese patient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عنصر نائب للمحتوى 7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997152"/>
          </a:xfrm>
        </p:spPr>
        <p:txBody>
          <a:bodyPr>
            <a:normAutofit fontScale="92500" lnSpcReduction="20000"/>
          </a:bodyPr>
          <a:lstStyle/>
          <a:p>
            <a:pPr marL="0" indent="0"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History</a:t>
            </a:r>
          </a:p>
          <a:p>
            <a:pPr marL="0" indent="0" algn="l" rtl="0">
              <a:buNone/>
            </a:pPr>
            <a:r>
              <a:rPr lang="en-US" dirty="0"/>
              <a:t>Current eating habits and triggers for eating/activity levels.</a:t>
            </a:r>
          </a:p>
          <a:p>
            <a:pPr marL="0" indent="0" algn="l" rtl="0">
              <a:buNone/>
            </a:pPr>
            <a:r>
              <a:rPr lang="en-US" dirty="0"/>
              <a:t>• Family history of obesity and obesity-related disease.</a:t>
            </a:r>
          </a:p>
          <a:p>
            <a:pPr marL="0" indent="0" algn="l" rtl="0">
              <a:buNone/>
            </a:pPr>
            <a:r>
              <a:rPr lang="en-US" dirty="0"/>
              <a:t>• Symptoms or previous diagnosis of obesity-related diseases, </a:t>
            </a:r>
            <a:r>
              <a:rPr lang="en-US" dirty="0" smtClean="0"/>
              <a:t>including CVD</a:t>
            </a:r>
            <a:r>
              <a:rPr lang="en-US" dirty="0"/>
              <a:t>, diabetes, psychological issues (eating disorder, depression, </a:t>
            </a:r>
            <a:r>
              <a:rPr lang="en-US" dirty="0" smtClean="0"/>
              <a:t>low self-esteem</a:t>
            </a:r>
            <a:r>
              <a:rPr lang="en-US" dirty="0"/>
              <a:t>), OA, obstructive sleep apnoea, PCOS</a:t>
            </a:r>
            <a:r>
              <a:rPr lang="en-US" dirty="0" smtClean="0"/>
              <a:t>.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• Other risks, such as smoking and alcohol intake.</a:t>
            </a:r>
          </a:p>
          <a:p>
            <a:pPr marL="0" indent="0" algn="l" rtl="0">
              <a:buNone/>
            </a:pPr>
            <a:r>
              <a:rPr lang="en-US" dirty="0"/>
              <a:t>• Drugs that </a:t>
            </a:r>
            <a:r>
              <a:rPr lang="en-US" dirty="0" smtClean="0"/>
              <a:t> </a:t>
            </a:r>
            <a:r>
              <a:rPr lang="en-US" dirty="0"/>
              <a:t>exacerbate weight gain.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641871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Examination</a:t>
            </a:r>
            <a:br>
              <a:rPr lang="en-US" b="1" dirty="0">
                <a:solidFill>
                  <a:srgbClr val="FF0000"/>
                </a:solidFill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600200"/>
            <a:ext cx="8640960" cy="4997152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dirty="0" smtClean="0"/>
              <a:t>• </a:t>
            </a:r>
            <a:r>
              <a:rPr lang="en-US" dirty="0"/>
              <a:t>Height, weight, fat distribution</a:t>
            </a:r>
            <a:r>
              <a:rPr lang="en-US" dirty="0" smtClean="0"/>
              <a:t>.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• Skin: acanthosis nigricans and skin tags (insulin resistance), </a:t>
            </a:r>
            <a:r>
              <a:rPr lang="en-US" dirty="0" smtClean="0"/>
              <a:t>intertrigo, fat </a:t>
            </a:r>
            <a:r>
              <a:rPr lang="en-US" dirty="0"/>
              <a:t>distribution </a:t>
            </a:r>
            <a:r>
              <a:rPr lang="en-US" dirty="0" smtClean="0"/>
              <a:t>.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• Cardiovascular: hypertension, heart </a:t>
            </a:r>
            <a:r>
              <a:rPr lang="en-US" dirty="0" smtClean="0"/>
              <a:t>failure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• Respiratory: airway, obstructive sleep apnoea (somnolence), </a:t>
            </a:r>
            <a:r>
              <a:rPr lang="en-US" dirty="0" smtClean="0"/>
              <a:t>pulmonary hypertension.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• </a:t>
            </a:r>
            <a:r>
              <a:rPr lang="en-US" dirty="0" smtClean="0"/>
              <a:t>GI: hepatomegaly</a:t>
            </a:r>
            <a:r>
              <a:rPr lang="en-US" dirty="0"/>
              <a:t>, </a:t>
            </a:r>
            <a:r>
              <a:rPr lang="en-US" dirty="0" smtClean="0"/>
              <a:t>herniae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• Musculoskeletal: mobility.</a:t>
            </a:r>
          </a:p>
          <a:p>
            <a:pPr marL="0" indent="0" algn="l" rtl="0">
              <a:buNone/>
            </a:pPr>
            <a:r>
              <a:rPr lang="en-US" dirty="0"/>
              <a:t>• Consider other diagnoses: hypothyroidism, Cushing’s </a:t>
            </a:r>
            <a:r>
              <a:rPr lang="en-US" dirty="0" smtClean="0"/>
              <a:t>syndrome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5753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Investigations</a:t>
            </a:r>
            <a:br>
              <a:rPr lang="en-US" b="1" dirty="0">
                <a:solidFill>
                  <a:srgbClr val="FF0000"/>
                </a:solidFill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4925144"/>
          </a:xfrm>
        </p:spPr>
        <p:txBody>
          <a:bodyPr>
            <a:normAutofit fontScale="92500" lnSpcReduction="20000"/>
          </a:bodyPr>
          <a:lstStyle/>
          <a:p>
            <a:pPr marL="0" indent="0" algn="l" rtl="0">
              <a:buNone/>
            </a:pPr>
            <a:r>
              <a:rPr lang="en-US" dirty="0" smtClean="0"/>
              <a:t>• CBC </a:t>
            </a:r>
            <a:r>
              <a:rPr lang="en-US" dirty="0"/>
              <a:t>(iron deficiency anaemia from reflux </a:t>
            </a:r>
            <a:r>
              <a:rPr lang="en-US" dirty="0" smtClean="0"/>
              <a:t>or GI </a:t>
            </a:r>
            <a:r>
              <a:rPr lang="en-US" dirty="0"/>
              <a:t>bleeding; polycythaemia from hypoventilation).</a:t>
            </a:r>
          </a:p>
          <a:p>
            <a:pPr marL="0" indent="0" algn="l" rtl="0">
              <a:buNone/>
            </a:pPr>
            <a:r>
              <a:rPr lang="en-US" dirty="0"/>
              <a:t>• Renal function.</a:t>
            </a:r>
          </a:p>
          <a:p>
            <a:pPr marL="0" indent="0" algn="l" rtl="0">
              <a:buNone/>
            </a:pPr>
            <a:r>
              <a:rPr lang="en-US" dirty="0"/>
              <a:t>• Liver function (non-alcoholic steatohepatitis).</a:t>
            </a:r>
          </a:p>
          <a:p>
            <a:pPr marL="0" indent="0" algn="l" rtl="0">
              <a:buNone/>
            </a:pPr>
            <a:r>
              <a:rPr lang="en-US" dirty="0"/>
              <a:t>• Glucose, </a:t>
            </a:r>
            <a:r>
              <a:rPr lang="en-US" dirty="0" smtClean="0"/>
              <a:t>HbA1c </a:t>
            </a:r>
            <a:r>
              <a:rPr lang="en-US" dirty="0"/>
              <a:t>(prediabetes, diabetes).</a:t>
            </a:r>
          </a:p>
          <a:p>
            <a:pPr marL="0" indent="0" algn="l" rtl="0">
              <a:buNone/>
            </a:pPr>
            <a:r>
              <a:rPr lang="en-US" dirty="0"/>
              <a:t>• Fasting lipid profile (raised triglycerides, total and LDL </a:t>
            </a:r>
            <a:r>
              <a:rPr lang="en-US" dirty="0" smtClean="0"/>
              <a:t>cholesterol, lowered </a:t>
            </a:r>
            <a:r>
              <a:rPr lang="en-US" dirty="0"/>
              <a:t>HDL cholesterol).</a:t>
            </a:r>
          </a:p>
          <a:p>
            <a:pPr marL="0" indent="0" algn="l" rtl="0">
              <a:buNone/>
            </a:pPr>
            <a:r>
              <a:rPr lang="en-US" dirty="0"/>
              <a:t>• Vitamin D (often deficient in the obese).</a:t>
            </a:r>
          </a:p>
          <a:p>
            <a:pPr marL="0" indent="0" algn="l" rtl="0">
              <a:buNone/>
            </a:pPr>
            <a:r>
              <a:rPr lang="en-US" dirty="0"/>
              <a:t>• Thyroid function (hypothyroidism).</a:t>
            </a:r>
          </a:p>
          <a:p>
            <a:pPr marL="0" indent="0" algn="l" rtl="0">
              <a:buNone/>
            </a:pPr>
            <a:r>
              <a:rPr lang="en-US" dirty="0"/>
              <a:t>• ECG (atrial fibrillation, left ventricular </a:t>
            </a:r>
            <a:r>
              <a:rPr lang="en-US" dirty="0" smtClean="0"/>
              <a:t>hypertrophy)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0313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5192" y="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Management of obesity</a:t>
            </a: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4106"/>
            <a:ext cx="9144000" cy="6465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08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/>
              <a:t>Goal is to reduce or prevent comorbidities.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Diet </a:t>
            </a:r>
            <a:r>
              <a:rPr lang="en-US" dirty="0"/>
              <a:t>Therapy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Physical </a:t>
            </a:r>
            <a:r>
              <a:rPr lang="en-US" dirty="0"/>
              <a:t>Activity Therapy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dirty="0"/>
              <a:t>Behavioral Therapy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 Pharmacotherapy</a:t>
            </a:r>
            <a:endParaRPr lang="en-US" dirty="0"/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Surgery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406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Epidemiology of obesity</a:t>
            </a:r>
            <a:b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196752"/>
            <a:ext cx="8291264" cy="540060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Overweight </a:t>
            </a:r>
            <a:r>
              <a:rPr lang="en-US" dirty="0"/>
              <a:t>and </a:t>
            </a:r>
            <a:r>
              <a:rPr lang="en-US" dirty="0" smtClean="0"/>
              <a:t>obesity </a:t>
            </a:r>
            <a:r>
              <a:rPr lang="en-US" dirty="0"/>
              <a:t>rapidly increasing </a:t>
            </a:r>
            <a:r>
              <a:rPr lang="en-US" dirty="0" smtClean="0"/>
              <a:t>globally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One billion </a:t>
            </a:r>
            <a:r>
              <a:rPr lang="en-US" dirty="0"/>
              <a:t>adults are </a:t>
            </a:r>
            <a:r>
              <a:rPr lang="en-US" dirty="0" smtClean="0"/>
              <a:t> </a:t>
            </a:r>
            <a:r>
              <a:rPr lang="en-US" dirty="0"/>
              <a:t>overweight </a:t>
            </a:r>
            <a:r>
              <a:rPr lang="en-US" dirty="0" smtClean="0"/>
              <a:t>, </a:t>
            </a:r>
            <a:r>
              <a:rPr lang="en-US" dirty="0"/>
              <a:t>and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475 </a:t>
            </a:r>
            <a:r>
              <a:rPr lang="en-US" dirty="0">
                <a:solidFill>
                  <a:srgbClr val="FF0000"/>
                </a:solidFill>
              </a:rPr>
              <a:t>million</a:t>
            </a:r>
            <a:r>
              <a:rPr lang="en-US" dirty="0"/>
              <a:t> </a:t>
            </a:r>
            <a:r>
              <a:rPr lang="en-US" dirty="0" smtClean="0"/>
              <a:t>are obese.</a:t>
            </a:r>
          </a:p>
          <a:p>
            <a:pPr algn="l" rtl="0"/>
            <a:r>
              <a:rPr lang="en-US" dirty="0"/>
              <a:t>highest rates of obesity (&gt;30%)  USA, Mexico, and  Middle East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</a:rPr>
              <a:t>200 million </a:t>
            </a:r>
            <a:r>
              <a:rPr lang="en-US" dirty="0" smtClean="0"/>
              <a:t>school-aged children </a:t>
            </a:r>
            <a:r>
              <a:rPr lang="en-US" dirty="0"/>
              <a:t>are either overweight or </a:t>
            </a:r>
            <a:r>
              <a:rPr lang="en-US" dirty="0" smtClean="0"/>
              <a:t>obese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761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Diet</a:t>
            </a:r>
            <a:br>
              <a:rPr lang="en-US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sz="5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Low </a:t>
            </a:r>
            <a:r>
              <a:rPr lang="en-US" dirty="0"/>
              <a:t>calorie diet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/>
              <a:t>Low in saturated fats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Normal </a:t>
            </a:r>
            <a:r>
              <a:rPr lang="en-US" dirty="0"/>
              <a:t>protein intake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Increased </a:t>
            </a:r>
            <a:r>
              <a:rPr lang="en-US" dirty="0"/>
              <a:t>fibers in </a:t>
            </a:r>
            <a:r>
              <a:rPr lang="en-US" dirty="0" smtClean="0"/>
              <a:t>diet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1000 </a:t>
            </a:r>
            <a:r>
              <a:rPr lang="en-US" dirty="0"/>
              <a:t>K cal deficit produces 1 kg wt loss per week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7653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Pharmacotherapy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sz="4800" b="1" dirty="0" smtClean="0">
                <a:solidFill>
                  <a:srgbClr val="FF0000"/>
                </a:solidFill>
              </a:rPr>
              <a:t>Indications </a:t>
            </a:r>
            <a:endParaRPr lang="en-US" sz="4800" b="1" dirty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dirty="0"/>
              <a:t>1. BMI &gt; 30</a:t>
            </a:r>
          </a:p>
          <a:p>
            <a:pPr marL="0" indent="0" algn="l" rtl="0">
              <a:buNone/>
            </a:pPr>
            <a:r>
              <a:rPr lang="en-US" dirty="0"/>
              <a:t>2. BMI &gt; 27 with risk factors like HT, DM, </a:t>
            </a:r>
            <a:r>
              <a:rPr lang="en-US" dirty="0" smtClean="0"/>
              <a:t>CHD, Sleep </a:t>
            </a:r>
            <a:r>
              <a:rPr lang="en-US" dirty="0"/>
              <a:t>Apnoea, </a:t>
            </a:r>
            <a:r>
              <a:rPr lang="en-US" dirty="0" smtClean="0"/>
              <a:t>Dyslipidemia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/>
            <a:r>
              <a:rPr lang="en-US" sz="4000" dirty="0" smtClean="0"/>
              <a:t>Orlistat</a:t>
            </a:r>
          </a:p>
          <a:p>
            <a:pPr algn="l" rtl="0"/>
            <a:r>
              <a:rPr lang="en-US" sz="4000" dirty="0" smtClean="0"/>
              <a:t>Saxenda </a:t>
            </a:r>
          </a:p>
          <a:p>
            <a:pPr marL="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5500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>
                <a:solidFill>
                  <a:srgbClr val="FF0000"/>
                </a:solidFill>
              </a:rPr>
              <a:t>Orlistat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:</a:t>
            </a:r>
            <a:r>
              <a:rPr lang="en-US" dirty="0"/>
              <a:t> is a gastrointestinal and pancreatic lipase inhibitor that induces weight loss by inhibiting dietary fat </a:t>
            </a:r>
            <a:r>
              <a:rPr lang="en-US" dirty="0" smtClean="0"/>
              <a:t>absorption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Liraglutide(saxenda)</a:t>
            </a:r>
            <a:r>
              <a:rPr lang="en-US" dirty="0" smtClean="0"/>
              <a:t> </a:t>
            </a:r>
            <a:r>
              <a:rPr lang="en-US" dirty="0"/>
              <a:t>is a glucagonlike peptide-1 (GLP-1) </a:t>
            </a:r>
            <a:r>
              <a:rPr lang="en-US" dirty="0" smtClean="0"/>
              <a:t>analog ,acts by decreasing the  </a:t>
            </a:r>
            <a:r>
              <a:rPr lang="en-US" dirty="0"/>
              <a:t>appetite and calorie </a:t>
            </a:r>
            <a:r>
              <a:rPr lang="en-US" dirty="0" smtClean="0"/>
              <a:t>intake.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710414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Bariatric surgical techniques</a:t>
            </a:r>
            <a:b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Indications</a:t>
            </a:r>
            <a:r>
              <a:rPr lang="en-US" dirty="0" smtClean="0"/>
              <a:t> 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1. BMI greater than 40, or 100 pounds overweight</a:t>
            </a:r>
          </a:p>
          <a:p>
            <a:pPr marL="0" indent="0" algn="l" rtl="0">
              <a:buNone/>
            </a:pPr>
            <a:r>
              <a:rPr lang="en-US" dirty="0"/>
              <a:t>2. BMI 35-39.9 and a life-threatening condition, </a:t>
            </a:r>
            <a:r>
              <a:rPr lang="en-US" dirty="0" smtClean="0"/>
              <a:t>such as </a:t>
            </a:r>
            <a:r>
              <a:rPr lang="en-US" dirty="0"/>
              <a:t>heart disease or diabetes.</a:t>
            </a:r>
          </a:p>
          <a:p>
            <a:pPr marL="0" indent="0" algn="l" rtl="0">
              <a:buNone/>
            </a:pPr>
            <a:r>
              <a:rPr lang="en-US" dirty="0"/>
              <a:t>3. BMI 35-39.9 and severe physical limitations </a:t>
            </a:r>
            <a:r>
              <a:rPr lang="en-US" dirty="0" smtClean="0"/>
              <a:t>that affect </a:t>
            </a:r>
            <a:r>
              <a:rPr lang="en-US" dirty="0"/>
              <a:t>employment, mobility, and family life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6795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Bariatric surgical techniques</a:t>
            </a:r>
            <a:b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dirty="0" smtClean="0"/>
              <a:t>Divided </a:t>
            </a:r>
            <a:r>
              <a:rPr lang="en-US" dirty="0"/>
              <a:t>into two groups</a:t>
            </a:r>
          </a:p>
          <a:p>
            <a:pPr marL="0" indent="0" algn="l" rtl="0">
              <a:buNone/>
            </a:pPr>
            <a:r>
              <a:rPr lang="en-US" dirty="0"/>
              <a:t>1. Malabsorptive procedures - Induce decreased</a:t>
            </a:r>
          </a:p>
          <a:p>
            <a:pPr marL="0" indent="0" algn="l" rtl="0">
              <a:buNone/>
            </a:pPr>
            <a:r>
              <a:rPr lang="en-US" dirty="0"/>
              <a:t>absorption of nutrients by shortening </a:t>
            </a:r>
            <a:r>
              <a:rPr lang="en-US" dirty="0" smtClean="0"/>
              <a:t>functional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length of </a:t>
            </a:r>
            <a:r>
              <a:rPr lang="en-US" dirty="0" smtClean="0"/>
              <a:t> </a:t>
            </a:r>
            <a:r>
              <a:rPr lang="en-US" dirty="0"/>
              <a:t>small </a:t>
            </a:r>
            <a:r>
              <a:rPr lang="en-US" dirty="0" smtClean="0"/>
              <a:t>intestine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dirty="0"/>
              <a:t>2. Restrictive procedures - Reduce </a:t>
            </a:r>
            <a:r>
              <a:rPr lang="en-US" dirty="0" smtClean="0"/>
              <a:t> </a:t>
            </a:r>
            <a:r>
              <a:rPr lang="en-US" dirty="0"/>
              <a:t>storage</a:t>
            </a:r>
          </a:p>
          <a:p>
            <a:pPr marL="0" indent="0" algn="l" rtl="0">
              <a:buNone/>
            </a:pPr>
            <a:r>
              <a:rPr lang="en-US" dirty="0"/>
              <a:t>capacity of </a:t>
            </a:r>
            <a:r>
              <a:rPr lang="en-US" dirty="0" smtClean="0"/>
              <a:t>stomach </a:t>
            </a:r>
            <a:r>
              <a:rPr lang="en-US" dirty="0"/>
              <a:t>and </a:t>
            </a:r>
            <a:r>
              <a:rPr lang="en-US" dirty="0" smtClean="0"/>
              <a:t>as </a:t>
            </a:r>
            <a:r>
              <a:rPr lang="en-US" dirty="0"/>
              <a:t>result early</a:t>
            </a:r>
          </a:p>
          <a:p>
            <a:pPr marL="0" indent="0" algn="l" rtl="0">
              <a:buNone/>
            </a:pPr>
            <a:r>
              <a:rPr lang="en-US" dirty="0"/>
              <a:t>satiety arises, leading </a:t>
            </a:r>
            <a:r>
              <a:rPr lang="en-US" dirty="0" smtClean="0"/>
              <a:t>to </a:t>
            </a:r>
            <a:r>
              <a:rPr lang="en-US" dirty="0"/>
              <a:t>decreased </a:t>
            </a:r>
            <a:r>
              <a:rPr lang="en-US" dirty="0" smtClean="0"/>
              <a:t>caloric intak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5721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Malabsorptive procedures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/>
              <a:t>Jejunoileal bypass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Biliopancreatic </a:t>
            </a:r>
            <a:r>
              <a:rPr lang="en-US" dirty="0"/>
              <a:t>diversion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/>
              <a:t>Biliopancreatic diversion with duodenal </a:t>
            </a:r>
            <a:r>
              <a:rPr lang="en-US" dirty="0" smtClean="0"/>
              <a:t>switch</a:t>
            </a:r>
          </a:p>
          <a:p>
            <a:pPr marL="0" indent="0" algn="l" rtl="0">
              <a:buNone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Restrictive procedures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/>
              <a:t>Vertical banded gastroplasty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/>
              <a:t>Laparoscopic adjustable gastric band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6057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Algerian" pitchFamily="82" charset="0"/>
              </a:rPr>
              <a:t>THANKS</a:t>
            </a:r>
            <a:endParaRPr lang="ar-SA" b="1" dirty="0">
              <a:solidFill>
                <a:schemeClr val="tx1">
                  <a:lumMod val="50000"/>
                </a:schemeClr>
              </a:solidFill>
              <a:latin typeface="Algerian" pitchFamily="82" charset="0"/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6789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Aetiology of obesity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/>
              <a:t>Genetic </a:t>
            </a:r>
            <a:r>
              <a:rPr lang="en-US" b="1" dirty="0" smtClean="0"/>
              <a:t>factors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Prader Willi Syndrome, Albright Hereditary Osteodystrophy</a:t>
            </a:r>
            <a:endParaRPr lang="en-US" b="1" dirty="0" smtClean="0"/>
          </a:p>
          <a:p>
            <a:pPr algn="l" rtl="0"/>
            <a:r>
              <a:rPr lang="en-US" b="1" dirty="0" smtClean="0"/>
              <a:t>Environmental factors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/>
              <a:t>increased energy (food) intake or decreased energy expenditure </a:t>
            </a:r>
            <a:r>
              <a:rPr lang="en-US" dirty="0" smtClean="0"/>
              <a:t>due to </a:t>
            </a:r>
            <a:r>
              <a:rPr lang="en-US" dirty="0"/>
              <a:t>physical inactivity, as the major determinants of obesity in </a:t>
            </a:r>
            <a:r>
              <a:rPr lang="en-US" dirty="0" smtClean="0"/>
              <a:t>genetically susceptible </a:t>
            </a:r>
            <a:r>
              <a:rPr lang="en-US" dirty="0"/>
              <a:t>individuals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8990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Secondary causes</a:t>
            </a:r>
            <a:b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40060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 Hypothyroidism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Cushing’s </a:t>
            </a:r>
            <a:r>
              <a:rPr lang="en-US" dirty="0" smtClean="0"/>
              <a:t>disease/syndrome </a:t>
            </a:r>
          </a:p>
          <a:p>
            <a:pPr algn="l" rtl="0"/>
            <a:r>
              <a:rPr lang="en-US" dirty="0" smtClean="0"/>
              <a:t>Insulinoma</a:t>
            </a:r>
          </a:p>
          <a:p>
            <a:pPr marL="0" indent="0" algn="l" rtl="0">
              <a:buNone/>
            </a:pPr>
            <a:r>
              <a:rPr lang="en-US" dirty="0" smtClean="0"/>
              <a:t>• </a:t>
            </a:r>
            <a:r>
              <a:rPr lang="en-US" dirty="0"/>
              <a:t>Polycystic ovary syndrome (PCOS</a:t>
            </a:r>
            <a:r>
              <a:rPr lang="en-US" dirty="0" smtClean="0"/>
              <a:t>)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• Iatrogenic</a:t>
            </a:r>
            <a:r>
              <a:rPr lang="en-US" dirty="0" smtClean="0"/>
              <a:t>: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drugs: </a:t>
            </a:r>
            <a:r>
              <a:rPr lang="en-US" dirty="0"/>
              <a:t>antipsychotic </a:t>
            </a:r>
            <a:r>
              <a:rPr lang="en-US" dirty="0" smtClean="0"/>
              <a:t>medication, hypoglycaemics  ( insulin and SU) , glucocorticoids,  anti-epileptic drugs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Alcohol ,smoking cessation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44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Medical complication of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obesity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997152"/>
          </a:xfrm>
        </p:spPr>
        <p:txBody>
          <a:bodyPr>
            <a:noAutofit/>
          </a:bodyPr>
          <a:lstStyle/>
          <a:p>
            <a:pPr algn="l" rtl="0"/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Insulin resistance and 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type 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2DM</a:t>
            </a:r>
          </a:p>
          <a:p>
            <a:pPr algn="l" rtl="0"/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Dyslipidaemia</a:t>
            </a:r>
          </a:p>
          <a:p>
            <a:pPr algn="l" rtl="0"/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Hypertension</a:t>
            </a:r>
          </a:p>
          <a:p>
            <a:pPr algn="l" rtl="0"/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Cardiovascular disease</a:t>
            </a:r>
          </a:p>
          <a:p>
            <a:pPr algn="l" rtl="0"/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Reproductive disorders</a:t>
            </a:r>
          </a:p>
          <a:p>
            <a:pPr algn="l" rtl="0"/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Hypoventilation syndrome</a:t>
            </a:r>
          </a:p>
          <a:p>
            <a:pPr algn="l" rtl="0"/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GIT complications </a:t>
            </a:r>
          </a:p>
          <a:p>
            <a:pPr algn="l" rtl="0"/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CNS complication </a:t>
            </a:r>
          </a:p>
          <a:p>
            <a:pPr algn="l" rtl="0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Bones 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,and joints complication </a:t>
            </a:r>
          </a:p>
          <a:p>
            <a:pPr algn="l" rtl="0"/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Skin diseases</a:t>
            </a:r>
          </a:p>
          <a:p>
            <a:pPr algn="l" rtl="0"/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Malignancies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025844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Obesity and insulin resistance</a:t>
            </a:r>
            <a:b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and type 2DM</a:t>
            </a:r>
            <a:b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628800"/>
            <a:ext cx="8856984" cy="4896544"/>
          </a:xfrm>
        </p:spPr>
        <p:txBody>
          <a:bodyPr>
            <a:noAutofit/>
          </a:bodyPr>
          <a:lstStyle/>
          <a:p>
            <a:pPr algn="l" rtl="0"/>
            <a:r>
              <a:rPr lang="en-US" sz="3600" dirty="0" smtClean="0"/>
              <a:t>Mainly </a:t>
            </a:r>
            <a:r>
              <a:rPr lang="en-US" sz="3600" dirty="0"/>
              <a:t>associated with Intra abdominal </a:t>
            </a:r>
            <a:r>
              <a:rPr lang="en-US" sz="3600" dirty="0" smtClean="0"/>
              <a:t>fat</a:t>
            </a:r>
          </a:p>
          <a:p>
            <a:pPr algn="l" rtl="0"/>
            <a:r>
              <a:rPr lang="en-US" sz="3600" dirty="0" smtClean="0"/>
              <a:t> </a:t>
            </a:r>
            <a:r>
              <a:rPr lang="en-US" sz="3600" dirty="0"/>
              <a:t>muscle and adipose are </a:t>
            </a:r>
            <a:r>
              <a:rPr lang="en-US" sz="3600" dirty="0" smtClean="0"/>
              <a:t>insulin resistant</a:t>
            </a:r>
          </a:p>
          <a:p>
            <a:pPr algn="l" rtl="0"/>
            <a:r>
              <a:rPr lang="en-US" sz="3600" dirty="0"/>
              <a:t>Circulating peptides </a:t>
            </a:r>
            <a:r>
              <a:rPr lang="en-US" sz="3600" dirty="0" smtClean="0"/>
              <a:t>–TNFα</a:t>
            </a:r>
            <a:r>
              <a:rPr lang="en-US" sz="3600" dirty="0"/>
              <a:t>, </a:t>
            </a:r>
            <a:r>
              <a:rPr lang="en-US" sz="3600" dirty="0" smtClean="0"/>
              <a:t>IL6, Adiponectin</a:t>
            </a:r>
            <a:r>
              <a:rPr lang="en-US" sz="3600" dirty="0"/>
              <a:t>, </a:t>
            </a:r>
            <a:r>
              <a:rPr lang="en-US" sz="3600" dirty="0" smtClean="0"/>
              <a:t> and Resistin </a:t>
            </a:r>
            <a:r>
              <a:rPr lang="en-US" sz="3600" dirty="0"/>
              <a:t>have </a:t>
            </a:r>
            <a:r>
              <a:rPr lang="en-US" sz="3600" dirty="0" smtClean="0"/>
              <a:t>altered expression </a:t>
            </a:r>
            <a:r>
              <a:rPr lang="en-US" sz="3600" dirty="0"/>
              <a:t>&amp; modify the insulin action</a:t>
            </a:r>
            <a:endParaRPr lang="ar-LY" sz="3600" dirty="0"/>
          </a:p>
          <a:p>
            <a:pPr algn="l" rtl="0"/>
            <a:r>
              <a:rPr lang="de-DE" sz="3600" dirty="0" smtClean="0"/>
              <a:t> </a:t>
            </a:r>
            <a:r>
              <a:rPr lang="de-DE" sz="3600" dirty="0"/>
              <a:t>80 % </a:t>
            </a:r>
            <a:r>
              <a:rPr lang="de-DE" sz="3600" dirty="0" smtClean="0"/>
              <a:t>of Type </a:t>
            </a:r>
            <a:r>
              <a:rPr lang="de-DE" sz="3600" dirty="0"/>
              <a:t>2 DM are obese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12748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Obesity and dyslipidaemia</a:t>
            </a:r>
            <a:b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10% wt gain  →  12 mg/dl increase in cholesterol.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Increase </a:t>
            </a:r>
            <a:r>
              <a:rPr lang="en-US" dirty="0">
                <a:solidFill>
                  <a:srgbClr val="FF0000"/>
                </a:solidFill>
              </a:rPr>
              <a:t>LDL, </a:t>
            </a:r>
            <a:r>
              <a:rPr lang="en-US" dirty="0" smtClean="0">
                <a:solidFill>
                  <a:srgbClr val="FF0000"/>
                </a:solidFill>
              </a:rPr>
              <a:t>TG,and  </a:t>
            </a:r>
            <a:r>
              <a:rPr lang="en-US" dirty="0">
                <a:solidFill>
                  <a:srgbClr val="FF0000"/>
                </a:solidFill>
              </a:rPr>
              <a:t>Decrease HDL</a:t>
            </a:r>
          </a:p>
          <a:p>
            <a:pPr algn="l" rtl="0"/>
            <a:r>
              <a:rPr lang="en-US" dirty="0" smtClean="0"/>
              <a:t>Due to decrease </a:t>
            </a:r>
            <a:r>
              <a:rPr lang="en-US" dirty="0"/>
              <a:t>activity </a:t>
            </a:r>
            <a:r>
              <a:rPr lang="en-US" dirty="0" smtClean="0"/>
              <a:t>of </a:t>
            </a:r>
            <a:r>
              <a:rPr lang="en-US" dirty="0"/>
              <a:t>Lipoprotein Lipase</a:t>
            </a:r>
            <a:r>
              <a:rPr lang="en-US" dirty="0" smtClean="0"/>
              <a:t>.</a:t>
            </a:r>
            <a:endParaRPr lang="en-US" dirty="0"/>
          </a:p>
          <a:p>
            <a:pPr algn="l" rtl="0"/>
            <a:r>
              <a:rPr lang="en-US" dirty="0" smtClean="0"/>
              <a:t> </a:t>
            </a:r>
            <a:r>
              <a:rPr lang="en-US" dirty="0"/>
              <a:t>treatment </a:t>
            </a:r>
            <a:r>
              <a:rPr lang="en-US" dirty="0" smtClean="0"/>
              <a:t>of obesity   →  </a:t>
            </a:r>
            <a:r>
              <a:rPr lang="en-US" dirty="0"/>
              <a:t>improvement </a:t>
            </a:r>
            <a:r>
              <a:rPr lang="en-US" dirty="0" smtClean="0"/>
              <a:t>in dyslipidemias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0995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Obesity and hypertension</a:t>
            </a:r>
            <a:b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Increased </a:t>
            </a:r>
            <a:r>
              <a:rPr lang="en-US" dirty="0"/>
              <a:t>blood volume</a:t>
            </a:r>
          </a:p>
          <a:p>
            <a:pPr algn="l" rtl="0"/>
            <a:r>
              <a:rPr lang="en-US" dirty="0" smtClean="0"/>
              <a:t>Increase </a:t>
            </a:r>
            <a:r>
              <a:rPr lang="en-US" dirty="0"/>
              <a:t>cardiac output</a:t>
            </a:r>
          </a:p>
          <a:p>
            <a:pPr algn="l" rtl="0"/>
            <a:r>
              <a:rPr lang="en-US" dirty="0" smtClean="0"/>
              <a:t>Increase </a:t>
            </a:r>
            <a:r>
              <a:rPr lang="en-US" dirty="0"/>
              <a:t>sympathetic tone</a:t>
            </a:r>
          </a:p>
          <a:p>
            <a:pPr algn="l" rtl="0"/>
            <a:r>
              <a:rPr lang="en-US" dirty="0" smtClean="0"/>
              <a:t>Increase </a:t>
            </a:r>
            <a:r>
              <a:rPr lang="en-US" dirty="0"/>
              <a:t>Salt sensitivity</a:t>
            </a:r>
          </a:p>
          <a:p>
            <a:pPr algn="l" rtl="0"/>
            <a:r>
              <a:rPr lang="en-US" dirty="0" smtClean="0"/>
              <a:t>Salt </a:t>
            </a:r>
            <a:r>
              <a:rPr lang="en-US" dirty="0"/>
              <a:t>retention by insulin</a:t>
            </a:r>
          </a:p>
          <a:p>
            <a:pPr algn="l" rtl="0"/>
            <a:r>
              <a:rPr lang="en-US" dirty="0" smtClean="0"/>
              <a:t>Increase </a:t>
            </a:r>
            <a:r>
              <a:rPr lang="en-US" dirty="0"/>
              <a:t>angiotensinogen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553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1594</TotalTime>
  <Words>1161</Words>
  <Application>Microsoft Office PowerPoint</Application>
  <PresentationFormat>On-screen Show (4:3)</PresentationFormat>
  <Paragraphs>222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Algerian</vt:lpstr>
      <vt:lpstr>Aparajita</vt:lpstr>
      <vt:lpstr>Arial</vt:lpstr>
      <vt:lpstr>Calibri</vt:lpstr>
      <vt:lpstr>Times New Roman</vt:lpstr>
      <vt:lpstr>Wingdings</vt:lpstr>
      <vt:lpstr>سمة Office</vt:lpstr>
      <vt:lpstr>Obesity</vt:lpstr>
      <vt:lpstr>Definition  </vt:lpstr>
      <vt:lpstr>Epidemiology of obesity </vt:lpstr>
      <vt:lpstr>Aetiology of obesity</vt:lpstr>
      <vt:lpstr>Secondary causes </vt:lpstr>
      <vt:lpstr>Medical complication of obesity</vt:lpstr>
      <vt:lpstr>Obesity and insulin resistance and type 2DM </vt:lpstr>
      <vt:lpstr>Obesity and dyslipidaemia </vt:lpstr>
      <vt:lpstr>Obesity and hypertension </vt:lpstr>
      <vt:lpstr>Obesity and cardiovascular disease </vt:lpstr>
      <vt:lpstr>Obesity and reproductive disorders </vt:lpstr>
      <vt:lpstr>   OSAS – Obstructive sleep apnoea syndrome  </vt:lpstr>
      <vt:lpstr>OSAS – Obstructive sleep apnoea syndrome </vt:lpstr>
      <vt:lpstr>GIT</vt:lpstr>
      <vt:lpstr>CNS</vt:lpstr>
      <vt:lpstr>Bones ,joints ,skin</vt:lpstr>
      <vt:lpstr>Obesity and skin diseases </vt:lpstr>
      <vt:lpstr>Cancer</vt:lpstr>
      <vt:lpstr>Summary of Medical complication of obesity </vt:lpstr>
      <vt:lpstr>Measurement of obesity</vt:lpstr>
      <vt:lpstr>Body mass index (BMI) </vt:lpstr>
      <vt:lpstr>PowerPoint Presentation</vt:lpstr>
      <vt:lpstr>Waist to hip ratio </vt:lpstr>
      <vt:lpstr>Skin fold thickness</vt:lpstr>
      <vt:lpstr>Management of an obese patient</vt:lpstr>
      <vt:lpstr>Examination </vt:lpstr>
      <vt:lpstr>Investigations </vt:lpstr>
      <vt:lpstr>Management of obesity</vt:lpstr>
      <vt:lpstr>PowerPoint Presentation</vt:lpstr>
      <vt:lpstr>Diet </vt:lpstr>
      <vt:lpstr>Pharmacotherapy </vt:lpstr>
      <vt:lpstr>PowerPoint Presentation</vt:lpstr>
      <vt:lpstr>Bariatric surgical techniques </vt:lpstr>
      <vt:lpstr>Bariatric surgical techniques </vt:lpstr>
      <vt:lpstr>PowerPoint Presentation</vt:lpstr>
      <vt:lpstr>THANKS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mosa</dc:creator>
  <cp:lastModifiedBy>SARA</cp:lastModifiedBy>
  <cp:revision>45</cp:revision>
  <dcterms:created xsi:type="dcterms:W3CDTF">2019-06-28T07:08:41Z</dcterms:created>
  <dcterms:modified xsi:type="dcterms:W3CDTF">2020-06-22T07:55:01Z</dcterms:modified>
</cp:coreProperties>
</file>