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Graphik"/>
        <a:ea typeface="Graphik"/>
        <a:cs typeface="Graphik"/>
        <a:sym typeface="Graphik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Graphik"/>
        <a:ea typeface="Graphik"/>
        <a:cs typeface="Graphik"/>
        <a:sym typeface="Graphik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Graphik"/>
        <a:ea typeface="Graphik"/>
        <a:cs typeface="Graphik"/>
        <a:sym typeface="Graphik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Graphik"/>
        <a:ea typeface="Graphik"/>
        <a:cs typeface="Graphik"/>
        <a:sym typeface="Graphik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Graphik"/>
        <a:ea typeface="Graphik"/>
        <a:cs typeface="Graphik"/>
        <a:sym typeface="Graphik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Graphik"/>
        <a:ea typeface="Graphik"/>
        <a:cs typeface="Graphik"/>
        <a:sym typeface="Graphik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Graphik"/>
        <a:ea typeface="Graphik"/>
        <a:cs typeface="Graphik"/>
        <a:sym typeface="Graphik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Graphik"/>
        <a:ea typeface="Graphik"/>
        <a:cs typeface="Graphik"/>
        <a:sym typeface="Graphik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Graphik"/>
        <a:ea typeface="Graphik"/>
        <a:cs typeface="Graphik"/>
        <a:sym typeface="Graphik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00A1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3B100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52055"/>
              <a:lumOff val="-12548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4646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3" d="100"/>
          <a:sy n="33" d="100"/>
        </p:scale>
        <p:origin x="9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699895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z="11600" spc="-3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12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4546600"/>
            <a:ext cx="21844000" cy="4678065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4572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9144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13716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18288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3906096"/>
            <a:ext cx="21844000" cy="4488604"/>
          </a:xfrm>
          <a:prstGeom prst="rect">
            <a:avLst/>
          </a:prstGeom>
        </p:spPr>
        <p:txBody>
          <a:bodyPr anchor="b"/>
          <a:lstStyle>
            <a:lvl1pPr marL="0" indent="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  <a:lvl2pPr marL="0" indent="4572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  <a:latin typeface="+mn-lt"/>
                <a:ea typeface="+mn-ea"/>
                <a:cs typeface="+mn-cs"/>
                <a:sym typeface="Graphik Semibold"/>
              </a:defRPr>
            </a:lvl2pPr>
            <a:lvl3pPr marL="0" indent="9144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  <a:latin typeface="+mn-lt"/>
                <a:ea typeface="+mn-ea"/>
                <a:cs typeface="+mn-cs"/>
                <a:sym typeface="Graphik Semibold"/>
              </a:defRPr>
            </a:lvl3pPr>
            <a:lvl4pPr marL="0" indent="13716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  <a:latin typeface="+mn-lt"/>
                <a:ea typeface="+mn-ea"/>
                <a:cs typeface="+mn-cs"/>
                <a:sym typeface="Graphik Semibold"/>
              </a:defRPr>
            </a:lvl4pPr>
            <a:lvl5pPr marL="0" indent="18288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  <a:latin typeface="+mn-lt"/>
                <a:ea typeface="+mn-ea"/>
                <a:cs typeface="+mn-cs"/>
                <a:sym typeface="Graphik Semi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85217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1155086"/>
            <a:ext cx="21844000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4659369"/>
            <a:ext cx="21844000" cy="439420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FD00"/>
                    </a:gs>
                  </a:gsLst>
                  <a:lin ang="2700000" scaled="0"/>
                </a:gradFill>
                <a:latin typeface="+mn-lt"/>
                <a:ea typeface="+mn-ea"/>
                <a:cs typeface="+mn-cs"/>
                <a:sym typeface="Graphik Semi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FD00"/>
                    </a:gs>
                  </a:gsLst>
                  <a:lin ang="2700000" scaled="0"/>
                </a:gradFill>
                <a:latin typeface="+mn-lt"/>
                <a:ea typeface="+mn-ea"/>
                <a:cs typeface="+mn-cs"/>
                <a:sym typeface="Graphik Semi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FD00"/>
                    </a:gs>
                  </a:gsLst>
                  <a:lin ang="2700000" scaled="0"/>
                </a:gradFill>
                <a:latin typeface="+mn-lt"/>
                <a:ea typeface="+mn-ea"/>
                <a:cs typeface="+mn-cs"/>
                <a:sym typeface="Graphik Semi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FD00"/>
                    </a:gs>
                  </a:gsLst>
                  <a:lin ang="2700000" scaled="0"/>
                </a:gradFill>
                <a:latin typeface="+mn-lt"/>
                <a:ea typeface="+mn-ea"/>
                <a:cs typeface="+mn-cs"/>
                <a:sym typeface="Graphik Semi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FD00"/>
                    </a:gs>
                  </a:gsLst>
                  <a:lin ang="2700000" scaled="0"/>
                </a:gradFill>
                <a:latin typeface="+mn-lt"/>
                <a:ea typeface="+mn-ea"/>
                <a:cs typeface="+mn-cs"/>
                <a:sym typeface="Graphik Semibold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482346840_2880x1920.jpg"/>
          <p:cNvSpPr>
            <a:spLocks noGrp="1"/>
          </p:cNvSpPr>
          <p:nvPr>
            <p:ph type="pic" sz="half" idx="21"/>
          </p:nvPr>
        </p:nvSpPr>
        <p:spPr>
          <a:xfrm>
            <a:off x="12192000" y="6229350"/>
            <a:ext cx="12192000" cy="812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908252162_2439x1626.jpg"/>
          <p:cNvSpPr>
            <a:spLocks noGrp="1"/>
          </p:cNvSpPr>
          <p:nvPr>
            <p:ph type="pic" sz="half" idx="22"/>
          </p:nvPr>
        </p:nvSpPr>
        <p:spPr>
          <a:xfrm>
            <a:off x="12192000" y="-641351"/>
            <a:ext cx="12192000" cy="8128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579215462_1440x2158.jpg"/>
          <p:cNvSpPr>
            <a:spLocks noGrp="1"/>
          </p:cNvSpPr>
          <p:nvPr>
            <p:ph type="pic" idx="23"/>
          </p:nvPr>
        </p:nvSpPr>
        <p:spPr>
          <a:xfrm>
            <a:off x="-1" y="-2258501"/>
            <a:ext cx="12166601" cy="18233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mage"/>
          <p:cNvSpPr>
            <a:spLocks noGrp="1"/>
          </p:cNvSpPr>
          <p:nvPr>
            <p:ph type="pic" idx="21"/>
          </p:nvPr>
        </p:nvSpPr>
        <p:spPr>
          <a:xfrm>
            <a:off x="0" y="-762000"/>
            <a:ext cx="24384000" cy="15240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70000" y="12166600"/>
            <a:ext cx="21844000" cy="694055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 defTabSz="2438400">
              <a:lnSpc>
                <a:spcPct val="90000"/>
              </a:lnSpc>
              <a:defRPr sz="11600" spc="-348"/>
            </a:lvl1pPr>
          </a:lstStyle>
          <a:p>
            <a:r>
              <a:t>Presentation Title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46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mage"/>
          <p:cNvSpPr>
            <a:spLocks noGrp="1"/>
          </p:cNvSpPr>
          <p:nvPr>
            <p:ph type="pic" idx="21"/>
          </p:nvPr>
        </p:nvSpPr>
        <p:spPr>
          <a:xfrm>
            <a:off x="7962900" y="-25400"/>
            <a:ext cx="20650200" cy="13766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886200"/>
            <a:ext cx="9652000" cy="3200202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845300"/>
            <a:ext cx="9652000" cy="56642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  <a:lvl2pPr marL="0" indent="457200" algn="ctr" defTabSz="825500">
              <a:spcBef>
                <a:spcPts val="0"/>
              </a:spcBef>
              <a:buClrTx/>
              <a:buSzTx/>
              <a:buNone/>
              <a:defRPr sz="5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2pPr>
            <a:lvl3pPr marL="0" indent="914400" algn="ctr" defTabSz="825500">
              <a:spcBef>
                <a:spcPts val="0"/>
              </a:spcBef>
              <a:buClrTx/>
              <a:buSzTx/>
              <a:buNone/>
              <a:defRPr sz="5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3pPr>
            <a:lvl4pPr marL="0" indent="1371600" algn="ctr" defTabSz="825500">
              <a:spcBef>
                <a:spcPts val="0"/>
              </a:spcBef>
              <a:buClrTx/>
              <a:buSzTx/>
              <a:buNone/>
              <a:defRPr sz="5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4pPr>
            <a:lvl5pPr marL="0" indent="1828800" algn="ctr" defTabSz="825500">
              <a:spcBef>
                <a:spcPts val="0"/>
              </a:spcBef>
              <a:buClrTx/>
              <a:buSzTx/>
              <a:buNone/>
              <a:defRPr sz="5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70000" y="4269316"/>
            <a:ext cx="21844000" cy="8432801"/>
          </a:xfrm>
          <a:prstGeom prst="rect">
            <a:avLst/>
          </a:prstGeom>
        </p:spPr>
        <p:txBody>
          <a:bodyPr numCol="2" spcCol="109220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579215462_1440x2158.jpg"/>
          <p:cNvSpPr>
            <a:spLocks noGrp="1"/>
          </p:cNvSpPr>
          <p:nvPr>
            <p:ph type="pic" idx="21"/>
          </p:nvPr>
        </p:nvSpPr>
        <p:spPr>
          <a:xfrm>
            <a:off x="12204700" y="-2277533"/>
            <a:ext cx="12192000" cy="1827106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3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Slide Subtitle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11600" spc="-348">
                <a:gradFill flip="none" rotWithShape="1">
                  <a:gsLst>
                    <a:gs pos="0">
                      <a:srgbClr val="00FF00"/>
                    </a:gs>
                    <a:gs pos="100000">
                      <a:srgbClr val="007DFF"/>
                    </a:gs>
                  </a:gsLst>
                  <a:lin ang="3965999" scaled="0"/>
                </a:gradFill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812800"/>
            <a:ext cx="21844000" cy="1562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buClrTx/>
              <a:buSzTx/>
              <a:buNone/>
              <a:defRPr sz="5500" spc="-55"/>
            </a:lvl1pPr>
            <a:lvl2pPr marL="0" indent="457200" defTabSz="825500">
              <a:buClrTx/>
              <a:buSzTx/>
              <a:buNone/>
              <a:defRPr sz="5500" spc="-55"/>
            </a:lvl2pPr>
            <a:lvl3pPr marL="0" indent="914400" defTabSz="825500">
              <a:buClrTx/>
              <a:buSzTx/>
              <a:buNone/>
              <a:defRPr sz="5500" spc="-55"/>
            </a:lvl3pPr>
            <a:lvl4pPr marL="0" indent="1371600" defTabSz="825500">
              <a:buClrTx/>
              <a:buSzTx/>
              <a:buNone/>
              <a:defRPr sz="5500" spc="-55"/>
            </a:lvl4pPr>
            <a:lvl5pPr marL="0" indent="1828800" defTabSz="825500">
              <a:buClrTx/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100000">
              <a:srgbClr val="3B3B3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812800"/>
            <a:ext cx="21844000" cy="1557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70000" y="4267200"/>
            <a:ext cx="21844000" cy="843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7623" y="13081000"/>
            <a:ext cx="416053" cy="46710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Graphik Semibold"/>
        </a:defRPr>
      </a:lvl1pPr>
      <a:lvl2pPr marL="0" marR="0" indent="457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Graphik Semibold"/>
        </a:defRPr>
      </a:lvl2pPr>
      <a:lvl3pPr marL="0" marR="0" indent="914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Graphik Semibold"/>
        </a:defRPr>
      </a:lvl3pPr>
      <a:lvl4pPr marL="0" marR="0" indent="1371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Graphik Semibold"/>
        </a:defRPr>
      </a:lvl4pPr>
      <a:lvl5pPr marL="0" marR="0" indent="18288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Graphik Semibold"/>
        </a:defRPr>
      </a:lvl5pPr>
      <a:lvl6pPr marL="0" marR="0" indent="22860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Graphik Semibold"/>
        </a:defRPr>
      </a:lvl6pPr>
      <a:lvl7pPr marL="0" marR="0" indent="2743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Graphik Semibold"/>
        </a:defRPr>
      </a:lvl7pPr>
      <a:lvl8pPr marL="0" marR="0" indent="3200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Graphik Semibold"/>
        </a:defRPr>
      </a:lvl8pPr>
      <a:lvl9pPr marL="0" marR="0" indent="3657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Graphik Semibold"/>
        </a:defRPr>
      </a:lvl9pPr>
    </p:titleStyle>
    <p:bodyStyle>
      <a:lvl1pPr marL="558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raphik"/>
          <a:ea typeface="Graphik"/>
          <a:cs typeface="Graphik"/>
          <a:sym typeface="Graphik"/>
        </a:defRPr>
      </a:lvl1pPr>
      <a:lvl2pPr marL="1117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raphik"/>
          <a:ea typeface="Graphik"/>
          <a:cs typeface="Graphik"/>
          <a:sym typeface="Graphik"/>
        </a:defRPr>
      </a:lvl2pPr>
      <a:lvl3pPr marL="1676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raphik"/>
          <a:ea typeface="Graphik"/>
          <a:cs typeface="Graphik"/>
          <a:sym typeface="Graphik"/>
        </a:defRPr>
      </a:lvl3pPr>
      <a:lvl4pPr marL="2235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raphik"/>
          <a:ea typeface="Graphik"/>
          <a:cs typeface="Graphik"/>
          <a:sym typeface="Graphik"/>
        </a:defRPr>
      </a:lvl4pPr>
      <a:lvl5pPr marL="27940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raphik"/>
          <a:ea typeface="Graphik"/>
          <a:cs typeface="Graphik"/>
          <a:sym typeface="Graphik"/>
        </a:defRPr>
      </a:lvl5pPr>
      <a:lvl6pPr marL="3352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raphik"/>
          <a:ea typeface="Graphik"/>
          <a:cs typeface="Graphik"/>
          <a:sym typeface="Graphik"/>
        </a:defRPr>
      </a:lvl6pPr>
      <a:lvl7pPr marL="3911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raphik"/>
          <a:ea typeface="Graphik"/>
          <a:cs typeface="Graphik"/>
          <a:sym typeface="Graphik"/>
        </a:defRPr>
      </a:lvl7pPr>
      <a:lvl8pPr marL="4470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raphik"/>
          <a:ea typeface="Graphik"/>
          <a:cs typeface="Graphik"/>
          <a:sym typeface="Graphik"/>
        </a:defRPr>
      </a:lvl8pPr>
      <a:lvl9pPr marL="5029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raphik"/>
          <a:ea typeface="Graphik"/>
          <a:cs typeface="Graphik"/>
          <a:sym typeface="Graphik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isha_2869@limu.ed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ywellmind.com/perception-and-the-perceptual-process-2795839" TargetMode="External"/><Relationship Id="rId2" Type="http://schemas.openxmlformats.org/officeDocument/2006/relationships/hyperlink" Target="https://www.ukessays.com/essays/psychology/definition-and-the-five-stages-of-perception-psychology-essay.php?vref=1" TargetMode="Externa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kpu.pressbooks.pub/introconsumerbehaviour/chapter/the-perceptual-proces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" descr="Image"/>
          <p:cNvPicPr>
            <a:picLocks noGrp="1" noChangeAspect="1"/>
          </p:cNvPicPr>
          <p:nvPr>
            <p:ph type="pic" idx="21"/>
          </p:nvPr>
        </p:nvPicPr>
        <p:blipFill>
          <a:blip r:embed="rId2">
            <a:extLst/>
          </a:blip>
          <a:srcRect t="4750" b="4750"/>
          <a:stretch>
            <a:fillRect/>
          </a:stretch>
        </p:blipFill>
        <p:spPr>
          <a:xfrm>
            <a:off x="0" y="-38100"/>
            <a:ext cx="24384000" cy="13792200"/>
          </a:xfrm>
          <a:prstGeom prst="rect">
            <a:avLst/>
          </a:prstGeom>
        </p:spPr>
      </p:pic>
      <p:sp>
        <p:nvSpPr>
          <p:cNvPr id="152" name="By: Aisha Elshaare…"/>
          <p:cNvSpPr txBox="1">
            <a:spLocks noGrp="1"/>
          </p:cNvSpPr>
          <p:nvPr>
            <p:ph type="body" idx="22"/>
          </p:nvPr>
        </p:nvSpPr>
        <p:spPr>
          <a:xfrm>
            <a:off x="9173497" y="11169627"/>
            <a:ext cx="6636774" cy="165431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>
            <a:noAutofit/>
          </a:bodyPr>
          <a:lstStyle/>
          <a:p>
            <a:pPr defTabSz="495300">
              <a:defRPr sz="2100"/>
            </a:pPr>
            <a:r>
              <a:rPr sz="3600" dirty="0"/>
              <a:t>By: Aisha </a:t>
            </a:r>
            <a:r>
              <a:rPr sz="3600" dirty="0" err="1"/>
              <a:t>Elshaare</a:t>
            </a:r>
            <a:endParaRPr sz="3600" dirty="0"/>
          </a:p>
          <a:p>
            <a:pPr defTabSz="495300">
              <a:defRPr sz="2100"/>
            </a:pPr>
            <a:r>
              <a:rPr sz="3600" dirty="0"/>
              <a:t>E-mail: </a:t>
            </a:r>
            <a:r>
              <a:rPr sz="3600" u="sng" dirty="0">
                <a:hlinkClick r:id="rId3"/>
              </a:rPr>
              <a:t>aisha_2869@limu.edu</a:t>
            </a:r>
          </a:p>
          <a:p>
            <a:pPr defTabSz="495300">
              <a:defRPr sz="2100"/>
            </a:pPr>
            <a:r>
              <a:rPr sz="3600" dirty="0"/>
              <a:t>ID: 2869</a:t>
            </a:r>
          </a:p>
        </p:txBody>
      </p:sp>
      <p:sp>
        <p:nvSpPr>
          <p:cNvPr id="153" name="percep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</a:t>
            </a:r>
            <a:r>
              <a:rPr dirty="0" smtClean="0"/>
              <a:t>erception </a:t>
            </a:r>
            <a:endParaRPr dirty="0"/>
          </a:p>
        </p:txBody>
      </p:sp>
      <p:sp>
        <p:nvSpPr>
          <p:cNvPr id="154" name="And its 5 stages"/>
          <p:cNvSpPr txBox="1">
            <a:spLocks noGrp="1"/>
          </p:cNvSpPr>
          <p:nvPr>
            <p:ph type="body" sz="quarter" idx="1"/>
          </p:nvPr>
        </p:nvSpPr>
        <p:spPr>
          <a:xfrm>
            <a:off x="7912772" y="6985000"/>
            <a:ext cx="8558455" cy="1326130"/>
          </a:xfrm>
          <a:prstGeom prst="rect">
            <a:avLst/>
          </a:prstGeom>
        </p:spPr>
        <p:txBody>
          <a:bodyPr/>
          <a:lstStyle/>
          <a:p>
            <a:r>
              <a:rPr dirty="0"/>
              <a:t>And its 5 stages</a:t>
            </a:r>
          </a:p>
        </p:txBody>
      </p:sp>
      <p:sp>
        <p:nvSpPr>
          <p:cNvPr id="155" name="Dec 16th, 2020"/>
          <p:cNvSpPr txBox="1"/>
          <p:nvPr/>
        </p:nvSpPr>
        <p:spPr>
          <a:xfrm>
            <a:off x="21054623" y="13024294"/>
            <a:ext cx="2774163" cy="5805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>
                <a:solidFill>
                  <a:srgbClr val="D5D5D5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Dec 16th, 2020</a:t>
            </a:r>
          </a:p>
        </p:txBody>
      </p:sp>
      <p:pic>
        <p:nvPicPr>
          <p:cNvPr id="156" name="limu-logo.jpg" descr="limu-logo.jpg"/>
          <p:cNvPicPr>
            <a:picLocks noChangeAspect="1"/>
          </p:cNvPicPr>
          <p:nvPr/>
        </p:nvPicPr>
        <p:blipFill>
          <a:blip r:embed="rId4">
            <a:extLst/>
          </a:blip>
          <a:srcRect l="977" t="4128" r="636" b="11075"/>
          <a:stretch>
            <a:fillRect/>
          </a:stretch>
        </p:blipFill>
        <p:spPr>
          <a:xfrm>
            <a:off x="517877" y="412936"/>
            <a:ext cx="5092309" cy="3129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8" h="21596" extrusionOk="0">
                <a:moveTo>
                  <a:pt x="9834" y="1"/>
                </a:moveTo>
                <a:cubicBezTo>
                  <a:pt x="9824" y="40"/>
                  <a:pt x="10028" y="661"/>
                  <a:pt x="10773" y="2899"/>
                </a:cubicBezTo>
                <a:lnTo>
                  <a:pt x="11532" y="5184"/>
                </a:lnTo>
                <a:lnTo>
                  <a:pt x="10738" y="5822"/>
                </a:lnTo>
                <a:cubicBezTo>
                  <a:pt x="9684" y="6665"/>
                  <a:pt x="9055" y="7356"/>
                  <a:pt x="8443" y="8347"/>
                </a:cubicBezTo>
                <a:cubicBezTo>
                  <a:pt x="7877" y="9264"/>
                  <a:pt x="7655" y="9876"/>
                  <a:pt x="7617" y="10621"/>
                </a:cubicBezTo>
                <a:cubicBezTo>
                  <a:pt x="7588" y="11192"/>
                  <a:pt x="7738" y="11737"/>
                  <a:pt x="8025" y="12108"/>
                </a:cubicBezTo>
                <a:cubicBezTo>
                  <a:pt x="8441" y="12644"/>
                  <a:pt x="9239" y="13103"/>
                  <a:pt x="10100" y="13302"/>
                </a:cubicBezTo>
                <a:cubicBezTo>
                  <a:pt x="10590" y="13416"/>
                  <a:pt x="11736" y="13415"/>
                  <a:pt x="12284" y="13299"/>
                </a:cubicBezTo>
                <a:cubicBezTo>
                  <a:pt x="12710" y="13209"/>
                  <a:pt x="13604" y="12878"/>
                  <a:pt x="13874" y="12711"/>
                </a:cubicBezTo>
                <a:cubicBezTo>
                  <a:pt x="13988" y="12640"/>
                  <a:pt x="14015" y="12660"/>
                  <a:pt x="14077" y="12861"/>
                </a:cubicBezTo>
                <a:cubicBezTo>
                  <a:pt x="14117" y="12988"/>
                  <a:pt x="14263" y="13432"/>
                  <a:pt x="14402" y="13847"/>
                </a:cubicBezTo>
                <a:cubicBezTo>
                  <a:pt x="14546" y="14278"/>
                  <a:pt x="14634" y="14635"/>
                  <a:pt x="14607" y="14677"/>
                </a:cubicBezTo>
                <a:cubicBezTo>
                  <a:pt x="14582" y="14719"/>
                  <a:pt x="12341" y="14758"/>
                  <a:pt x="9585" y="14765"/>
                </a:cubicBezTo>
                <a:lnTo>
                  <a:pt x="4608" y="14779"/>
                </a:lnTo>
                <a:lnTo>
                  <a:pt x="4363" y="15124"/>
                </a:lnTo>
                <a:cubicBezTo>
                  <a:pt x="4227" y="15314"/>
                  <a:pt x="3993" y="15648"/>
                  <a:pt x="3845" y="15869"/>
                </a:cubicBezTo>
                <a:lnTo>
                  <a:pt x="3575" y="16271"/>
                </a:lnTo>
                <a:lnTo>
                  <a:pt x="10118" y="16321"/>
                </a:lnTo>
                <a:cubicBezTo>
                  <a:pt x="13718" y="16348"/>
                  <a:pt x="16666" y="16364"/>
                  <a:pt x="16670" y="16356"/>
                </a:cubicBezTo>
                <a:cubicBezTo>
                  <a:pt x="16675" y="16348"/>
                  <a:pt x="16279" y="15383"/>
                  <a:pt x="15790" y="14212"/>
                </a:cubicBezTo>
                <a:cubicBezTo>
                  <a:pt x="15225" y="12857"/>
                  <a:pt x="14919" y="12050"/>
                  <a:pt x="14951" y="11998"/>
                </a:cubicBezTo>
                <a:cubicBezTo>
                  <a:pt x="14978" y="11953"/>
                  <a:pt x="15097" y="11846"/>
                  <a:pt x="15215" y="11760"/>
                </a:cubicBezTo>
                <a:lnTo>
                  <a:pt x="15428" y="11607"/>
                </a:lnTo>
                <a:lnTo>
                  <a:pt x="15682" y="12220"/>
                </a:lnTo>
                <a:cubicBezTo>
                  <a:pt x="16512" y="14233"/>
                  <a:pt x="17739" y="17424"/>
                  <a:pt x="17712" y="17496"/>
                </a:cubicBezTo>
                <a:cubicBezTo>
                  <a:pt x="17691" y="17551"/>
                  <a:pt x="15093" y="17579"/>
                  <a:pt x="10214" y="17581"/>
                </a:cubicBezTo>
                <a:lnTo>
                  <a:pt x="2751" y="17583"/>
                </a:lnTo>
                <a:lnTo>
                  <a:pt x="1386" y="19555"/>
                </a:lnTo>
                <a:cubicBezTo>
                  <a:pt x="636" y="20640"/>
                  <a:pt x="12" y="21541"/>
                  <a:pt x="0" y="21560"/>
                </a:cubicBezTo>
                <a:cubicBezTo>
                  <a:pt x="-12" y="21580"/>
                  <a:pt x="4840" y="21596"/>
                  <a:pt x="10783" y="21596"/>
                </a:cubicBezTo>
                <a:lnTo>
                  <a:pt x="21588" y="21596"/>
                </a:lnTo>
                <a:lnTo>
                  <a:pt x="21482" y="21404"/>
                </a:lnTo>
                <a:cubicBezTo>
                  <a:pt x="21423" y="21299"/>
                  <a:pt x="20741" y="19980"/>
                  <a:pt x="19966" y="18476"/>
                </a:cubicBezTo>
                <a:cubicBezTo>
                  <a:pt x="17779" y="14231"/>
                  <a:pt x="17229" y="13170"/>
                  <a:pt x="16677" y="12111"/>
                </a:cubicBezTo>
                <a:cubicBezTo>
                  <a:pt x="16395" y="11570"/>
                  <a:pt x="16164" y="11101"/>
                  <a:pt x="16164" y="11067"/>
                </a:cubicBezTo>
                <a:cubicBezTo>
                  <a:pt x="16163" y="11034"/>
                  <a:pt x="16351" y="10810"/>
                  <a:pt x="16579" y="10571"/>
                </a:cubicBezTo>
                <a:cubicBezTo>
                  <a:pt x="16808" y="10333"/>
                  <a:pt x="17025" y="10073"/>
                  <a:pt x="17064" y="9993"/>
                </a:cubicBezTo>
                <a:cubicBezTo>
                  <a:pt x="17129" y="9859"/>
                  <a:pt x="17125" y="9857"/>
                  <a:pt x="17003" y="9980"/>
                </a:cubicBezTo>
                <a:cubicBezTo>
                  <a:pt x="16887" y="10097"/>
                  <a:pt x="16731" y="10212"/>
                  <a:pt x="16130" y="10623"/>
                </a:cubicBezTo>
                <a:lnTo>
                  <a:pt x="15968" y="10736"/>
                </a:lnTo>
                <a:lnTo>
                  <a:pt x="15319" y="9479"/>
                </a:lnTo>
                <a:cubicBezTo>
                  <a:pt x="14963" y="8787"/>
                  <a:pt x="14295" y="7498"/>
                  <a:pt x="13835" y="6613"/>
                </a:cubicBezTo>
                <a:cubicBezTo>
                  <a:pt x="13198" y="5386"/>
                  <a:pt x="13016" y="4978"/>
                  <a:pt x="13063" y="4902"/>
                </a:cubicBezTo>
                <a:cubicBezTo>
                  <a:pt x="13097" y="4846"/>
                  <a:pt x="13305" y="4701"/>
                  <a:pt x="13527" y="4576"/>
                </a:cubicBezTo>
                <a:cubicBezTo>
                  <a:pt x="13994" y="4312"/>
                  <a:pt x="13915" y="4279"/>
                  <a:pt x="13258" y="4466"/>
                </a:cubicBezTo>
                <a:lnTo>
                  <a:pt x="12794" y="4598"/>
                </a:lnTo>
                <a:lnTo>
                  <a:pt x="12614" y="4274"/>
                </a:lnTo>
                <a:lnTo>
                  <a:pt x="12435" y="3948"/>
                </a:lnTo>
                <a:lnTo>
                  <a:pt x="12543" y="4261"/>
                </a:lnTo>
                <a:cubicBezTo>
                  <a:pt x="12665" y="4614"/>
                  <a:pt x="12666" y="4616"/>
                  <a:pt x="12259" y="4844"/>
                </a:cubicBezTo>
                <a:cubicBezTo>
                  <a:pt x="11992" y="4993"/>
                  <a:pt x="11967" y="4993"/>
                  <a:pt x="11895" y="4860"/>
                </a:cubicBezTo>
                <a:cubicBezTo>
                  <a:pt x="11853" y="4782"/>
                  <a:pt x="11388" y="3678"/>
                  <a:pt x="10860" y="2409"/>
                </a:cubicBezTo>
                <a:cubicBezTo>
                  <a:pt x="10333" y="1140"/>
                  <a:pt x="9879" y="65"/>
                  <a:pt x="9851" y="18"/>
                </a:cubicBezTo>
                <a:cubicBezTo>
                  <a:pt x="9842" y="2"/>
                  <a:pt x="9836" y="-4"/>
                  <a:pt x="9834" y="1"/>
                </a:cubicBezTo>
                <a:close/>
                <a:moveTo>
                  <a:pt x="12819" y="5049"/>
                </a:moveTo>
                <a:cubicBezTo>
                  <a:pt x="12835" y="5051"/>
                  <a:pt x="12847" y="5058"/>
                  <a:pt x="12853" y="5069"/>
                </a:cubicBezTo>
                <a:cubicBezTo>
                  <a:pt x="12897" y="5148"/>
                  <a:pt x="14948" y="10326"/>
                  <a:pt x="15127" y="10812"/>
                </a:cubicBezTo>
                <a:cubicBezTo>
                  <a:pt x="15186" y="10973"/>
                  <a:pt x="15212" y="11124"/>
                  <a:pt x="15186" y="11163"/>
                </a:cubicBezTo>
                <a:cubicBezTo>
                  <a:pt x="15161" y="11201"/>
                  <a:pt x="15029" y="11293"/>
                  <a:pt x="14893" y="11366"/>
                </a:cubicBezTo>
                <a:lnTo>
                  <a:pt x="14648" y="11497"/>
                </a:lnTo>
                <a:lnTo>
                  <a:pt x="14204" y="10415"/>
                </a:lnTo>
                <a:cubicBezTo>
                  <a:pt x="13959" y="9820"/>
                  <a:pt x="13392" y="8455"/>
                  <a:pt x="12943" y="7383"/>
                </a:cubicBezTo>
                <a:cubicBezTo>
                  <a:pt x="12172" y="5543"/>
                  <a:pt x="12133" y="5433"/>
                  <a:pt x="12242" y="5364"/>
                </a:cubicBezTo>
                <a:cubicBezTo>
                  <a:pt x="12305" y="5324"/>
                  <a:pt x="12459" y="5224"/>
                  <a:pt x="12583" y="5143"/>
                </a:cubicBezTo>
                <a:cubicBezTo>
                  <a:pt x="12680" y="5079"/>
                  <a:pt x="12770" y="5044"/>
                  <a:pt x="12819" y="5049"/>
                </a:cubicBezTo>
                <a:close/>
                <a:moveTo>
                  <a:pt x="11695" y="5805"/>
                </a:moveTo>
                <a:cubicBezTo>
                  <a:pt x="11734" y="5818"/>
                  <a:pt x="12199" y="7135"/>
                  <a:pt x="12730" y="8733"/>
                </a:cubicBezTo>
                <a:cubicBezTo>
                  <a:pt x="13599" y="11352"/>
                  <a:pt x="13686" y="11650"/>
                  <a:pt x="13606" y="11746"/>
                </a:cubicBezTo>
                <a:cubicBezTo>
                  <a:pt x="13523" y="11847"/>
                  <a:pt x="12215" y="11884"/>
                  <a:pt x="11858" y="11796"/>
                </a:cubicBezTo>
                <a:cubicBezTo>
                  <a:pt x="10883" y="11555"/>
                  <a:pt x="10213" y="11020"/>
                  <a:pt x="9907" y="10234"/>
                </a:cubicBezTo>
                <a:cubicBezTo>
                  <a:pt x="9782" y="9916"/>
                  <a:pt x="9758" y="9763"/>
                  <a:pt x="9758" y="9287"/>
                </a:cubicBezTo>
                <a:cubicBezTo>
                  <a:pt x="9758" y="8496"/>
                  <a:pt x="9957" y="7864"/>
                  <a:pt x="10442" y="7120"/>
                </a:cubicBezTo>
                <a:cubicBezTo>
                  <a:pt x="10811" y="6552"/>
                  <a:pt x="11565" y="5763"/>
                  <a:pt x="11695" y="5805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157" name="118764626_3569911879694216_3368222571889850823_n.png" descr="118764626_3569911879694216_3368222571889850823_n.png"/>
          <p:cNvPicPr>
            <a:picLocks noChangeAspect="1"/>
          </p:cNvPicPr>
          <p:nvPr/>
        </p:nvPicPr>
        <p:blipFill>
          <a:blip r:embed="rId5">
            <a:extLst/>
          </a:blip>
          <a:srcRect l="6078" t="3858" r="4193" b="4205"/>
          <a:stretch>
            <a:fillRect/>
          </a:stretch>
        </p:blipFill>
        <p:spPr>
          <a:xfrm>
            <a:off x="21117459" y="332996"/>
            <a:ext cx="3210118" cy="32891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7" h="21582" extrusionOk="0">
                <a:moveTo>
                  <a:pt x="10207" y="1"/>
                </a:moveTo>
                <a:cubicBezTo>
                  <a:pt x="9769" y="20"/>
                  <a:pt x="9344" y="223"/>
                  <a:pt x="8694" y="624"/>
                </a:cubicBezTo>
                <a:lnTo>
                  <a:pt x="7944" y="1087"/>
                </a:lnTo>
                <a:lnTo>
                  <a:pt x="7163" y="1027"/>
                </a:lnTo>
                <a:cubicBezTo>
                  <a:pt x="5645" y="911"/>
                  <a:pt x="5302" y="1109"/>
                  <a:pt x="4171" y="2770"/>
                </a:cubicBezTo>
                <a:cubicBezTo>
                  <a:pt x="3962" y="3076"/>
                  <a:pt x="3872" y="3132"/>
                  <a:pt x="3196" y="3387"/>
                </a:cubicBezTo>
                <a:cubicBezTo>
                  <a:pt x="1933" y="3863"/>
                  <a:pt x="1700" y="4160"/>
                  <a:pt x="1426" y="5658"/>
                </a:cubicBezTo>
                <a:cubicBezTo>
                  <a:pt x="1261" y="6553"/>
                  <a:pt x="1260" y="6559"/>
                  <a:pt x="783" y="7199"/>
                </a:cubicBezTo>
                <a:cubicBezTo>
                  <a:pt x="-142" y="8442"/>
                  <a:pt x="-195" y="8809"/>
                  <a:pt x="348" y="10197"/>
                </a:cubicBezTo>
                <a:lnTo>
                  <a:pt x="697" y="11090"/>
                </a:lnTo>
                <a:lnTo>
                  <a:pt x="411" y="11850"/>
                </a:lnTo>
                <a:cubicBezTo>
                  <a:pt x="-74" y="13135"/>
                  <a:pt x="14" y="13606"/>
                  <a:pt x="959" y="14790"/>
                </a:cubicBezTo>
                <a:cubicBezTo>
                  <a:pt x="1479" y="15442"/>
                  <a:pt x="1487" y="15460"/>
                  <a:pt x="1691" y="16340"/>
                </a:cubicBezTo>
                <a:cubicBezTo>
                  <a:pt x="2019" y="17761"/>
                  <a:pt x="2287" y="18059"/>
                  <a:pt x="3641" y="18491"/>
                </a:cubicBezTo>
                <a:lnTo>
                  <a:pt x="4305" y="18702"/>
                </a:lnTo>
                <a:lnTo>
                  <a:pt x="4868" y="19499"/>
                </a:lnTo>
                <a:cubicBezTo>
                  <a:pt x="5733" y="20722"/>
                  <a:pt x="6068" y="20884"/>
                  <a:pt x="7572" y="20801"/>
                </a:cubicBezTo>
                <a:lnTo>
                  <a:pt x="8494" y="20749"/>
                </a:lnTo>
                <a:lnTo>
                  <a:pt x="9134" y="21069"/>
                </a:lnTo>
                <a:cubicBezTo>
                  <a:pt x="9487" y="21245"/>
                  <a:pt x="9896" y="21432"/>
                  <a:pt x="10041" y="21486"/>
                </a:cubicBezTo>
                <a:cubicBezTo>
                  <a:pt x="10212" y="21548"/>
                  <a:pt x="10468" y="21581"/>
                  <a:pt x="10723" y="21582"/>
                </a:cubicBezTo>
                <a:cubicBezTo>
                  <a:pt x="10978" y="21583"/>
                  <a:pt x="11231" y="21552"/>
                  <a:pt x="11400" y="21491"/>
                </a:cubicBezTo>
                <a:cubicBezTo>
                  <a:pt x="11545" y="21438"/>
                  <a:pt x="11970" y="21196"/>
                  <a:pt x="12343" y="20952"/>
                </a:cubicBezTo>
                <a:lnTo>
                  <a:pt x="13023" y="20507"/>
                </a:lnTo>
                <a:lnTo>
                  <a:pt x="14195" y="20507"/>
                </a:lnTo>
                <a:cubicBezTo>
                  <a:pt x="15340" y="20507"/>
                  <a:pt x="15372" y="20503"/>
                  <a:pt x="15723" y="20298"/>
                </a:cubicBezTo>
                <a:cubicBezTo>
                  <a:pt x="15994" y="20140"/>
                  <a:pt x="16222" y="19890"/>
                  <a:pt x="16654" y="19285"/>
                </a:cubicBezTo>
                <a:lnTo>
                  <a:pt x="17228" y="18481"/>
                </a:lnTo>
                <a:lnTo>
                  <a:pt x="17988" y="18124"/>
                </a:lnTo>
                <a:cubicBezTo>
                  <a:pt x="18407" y="17927"/>
                  <a:pt x="18868" y="17678"/>
                  <a:pt x="19011" y="17569"/>
                </a:cubicBezTo>
                <a:cubicBezTo>
                  <a:pt x="19402" y="17273"/>
                  <a:pt x="19615" y="16732"/>
                  <a:pt x="19719" y="15775"/>
                </a:cubicBezTo>
                <a:lnTo>
                  <a:pt x="19808" y="14957"/>
                </a:lnTo>
                <a:lnTo>
                  <a:pt x="20330" y="14285"/>
                </a:lnTo>
                <a:cubicBezTo>
                  <a:pt x="21340" y="12983"/>
                  <a:pt x="21405" y="12641"/>
                  <a:pt x="20894" y="11270"/>
                </a:cubicBezTo>
                <a:lnTo>
                  <a:pt x="20553" y="10358"/>
                </a:lnTo>
                <a:lnTo>
                  <a:pt x="20852" y="9509"/>
                </a:lnTo>
                <a:cubicBezTo>
                  <a:pt x="21104" y="8789"/>
                  <a:pt x="21143" y="8587"/>
                  <a:pt x="21116" y="8205"/>
                </a:cubicBezTo>
                <a:cubicBezTo>
                  <a:pt x="21076" y="7626"/>
                  <a:pt x="20909" y="7307"/>
                  <a:pt x="20217" y="6494"/>
                </a:cubicBezTo>
                <a:cubicBezTo>
                  <a:pt x="19672" y="5852"/>
                  <a:pt x="19651" y="5811"/>
                  <a:pt x="19420" y="4978"/>
                </a:cubicBezTo>
                <a:cubicBezTo>
                  <a:pt x="19034" y="3588"/>
                  <a:pt x="18784" y="3338"/>
                  <a:pt x="17364" y="2921"/>
                </a:cubicBezTo>
                <a:cubicBezTo>
                  <a:pt x="16928" y="2793"/>
                  <a:pt x="16535" y="2648"/>
                  <a:pt x="16489" y="2598"/>
                </a:cubicBezTo>
                <a:cubicBezTo>
                  <a:pt x="16442" y="2548"/>
                  <a:pt x="16194" y="2240"/>
                  <a:pt x="15938" y="1913"/>
                </a:cubicBezTo>
                <a:cubicBezTo>
                  <a:pt x="15121" y="870"/>
                  <a:pt x="14647" y="697"/>
                  <a:pt x="13120" y="887"/>
                </a:cubicBezTo>
                <a:cubicBezTo>
                  <a:pt x="12698" y="939"/>
                  <a:pt x="12664" y="928"/>
                  <a:pt x="11788" y="494"/>
                </a:cubicBezTo>
                <a:cubicBezTo>
                  <a:pt x="11092" y="149"/>
                  <a:pt x="10644" y="-17"/>
                  <a:pt x="10207" y="1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5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72759" y="13081000"/>
            <a:ext cx="225782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3" name="TextBox 2"/>
          <p:cNvSpPr txBox="1"/>
          <p:nvPr/>
        </p:nvSpPr>
        <p:spPr>
          <a:xfrm>
            <a:off x="1270000" y="1406527"/>
            <a:ext cx="23340099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1" anchor="ctr">
            <a:spAutoFit/>
          </a:bodyPr>
          <a:lstStyle/>
          <a:p>
            <a:r>
              <a:rPr lang="en-US" sz="7200" spc="-348" dirty="0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  <a:sym typeface="Graphik Semibold"/>
              </a:rPr>
              <a:t>Libyan International Medical University</a:t>
            </a:r>
            <a:br>
              <a:rPr lang="en-US" sz="7200" spc="-348" dirty="0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  <a:sym typeface="Graphik Semibold"/>
              </a:rPr>
            </a:br>
            <a:r>
              <a:rPr lang="en-US" sz="7200" spc="-348" dirty="0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  <a:sym typeface="Graphik Semibold"/>
              </a:rPr>
              <a:t> Faculty Of Business Administration </a:t>
            </a:r>
            <a:endParaRPr lang="ar-SA" sz="7200" spc="-348" dirty="0">
              <a:gradFill flip="none" rotWithShape="1">
                <a:gsLst>
                  <a:gs pos="0">
                    <a:srgbClr val="FFFFFF"/>
                  </a:gs>
                  <a:gs pos="100000">
                    <a:srgbClr val="929292"/>
                  </a:gs>
                </a:gsLst>
                <a:lin ang="5400000" scaled="0"/>
              </a:gra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snow-mountainer-night-sky-stars-scenery-31-4K.jpg" descr="snow-mountainer-night-sky-stars-scenery-31-4K.jpg"/>
          <p:cNvPicPr>
            <a:picLocks noGrp="1" noChangeAspect="1"/>
          </p:cNvPicPr>
          <p:nvPr>
            <p:ph type="pic" idx="21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1836340" y="1032867"/>
            <a:ext cx="20711405" cy="11650166"/>
          </a:xfrm>
          <a:prstGeom prst="rect">
            <a:avLst/>
          </a:prstGeom>
        </p:spPr>
      </p:pic>
      <p:sp>
        <p:nvSpPr>
          <p:cNvPr id="210" name="Thank you :p"/>
          <p:cNvSpPr txBox="1"/>
          <p:nvPr/>
        </p:nvSpPr>
        <p:spPr>
          <a:xfrm>
            <a:off x="9830464" y="12843100"/>
            <a:ext cx="4723072" cy="7928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sz="4300">
                <a:solidFill>
                  <a:srgbClr val="D5D5D5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r>
              <a:t>Thank you :p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ont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Content</a:t>
            </a:r>
          </a:p>
        </p:txBody>
      </p:sp>
      <p:sp>
        <p:nvSpPr>
          <p:cNvPr id="161" name="What is Perception?…"/>
          <p:cNvSpPr txBox="1">
            <a:spLocks noGrp="1"/>
          </p:cNvSpPr>
          <p:nvPr>
            <p:ph type="body" idx="1"/>
          </p:nvPr>
        </p:nvSpPr>
        <p:spPr>
          <a:xfrm>
            <a:off x="1270000" y="4271367"/>
            <a:ext cx="21844000" cy="8432801"/>
          </a:xfrm>
          <a:prstGeom prst="rect">
            <a:avLst/>
          </a:prstGeom>
        </p:spPr>
        <p:txBody>
          <a:bodyPr/>
          <a:lstStyle/>
          <a:p>
            <a:r>
              <a:t>What is Perception?</a:t>
            </a:r>
          </a:p>
          <a:p>
            <a:r>
              <a:t>The stages of Perception.</a:t>
            </a:r>
          </a:p>
          <a:p>
            <a:r>
              <a:t>Perceptual Process.</a:t>
            </a:r>
          </a:p>
          <a:p>
            <a:r>
              <a:t>Conclusion. </a:t>
            </a:r>
          </a:p>
          <a:p>
            <a:r>
              <a:t>References.</a:t>
            </a:r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51106" y="13081000"/>
            <a:ext cx="269088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92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half-empty-half-full-image.jpg" descr="half-empty-half-full-image.jpg"/>
          <p:cNvPicPr>
            <a:picLocks noChangeAspect="1"/>
          </p:cNvPicPr>
          <p:nvPr/>
        </p:nvPicPr>
        <p:blipFill>
          <a:blip r:embed="rId2">
            <a:extLst/>
          </a:blip>
          <a:srcRect l="2564" t="1332" r="2591" b="1299"/>
          <a:stretch>
            <a:fillRect/>
          </a:stretch>
        </p:blipFill>
        <p:spPr>
          <a:xfrm>
            <a:off x="11640729" y="1174427"/>
            <a:ext cx="11076244" cy="11370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4" h="21573" extrusionOk="0">
                <a:moveTo>
                  <a:pt x="5044" y="0"/>
                </a:moveTo>
                <a:cubicBezTo>
                  <a:pt x="4209" y="0"/>
                  <a:pt x="3373" y="30"/>
                  <a:pt x="2972" y="90"/>
                </a:cubicBezTo>
                <a:cubicBezTo>
                  <a:pt x="1290" y="343"/>
                  <a:pt x="283" y="764"/>
                  <a:pt x="46" y="1315"/>
                </a:cubicBezTo>
                <a:cubicBezTo>
                  <a:pt x="18" y="1381"/>
                  <a:pt x="3" y="1460"/>
                  <a:pt x="0" y="1631"/>
                </a:cubicBezTo>
                <a:cubicBezTo>
                  <a:pt x="-2" y="1801"/>
                  <a:pt x="8" y="2062"/>
                  <a:pt x="30" y="2492"/>
                </a:cubicBezTo>
                <a:cubicBezTo>
                  <a:pt x="58" y="3053"/>
                  <a:pt x="102" y="3991"/>
                  <a:pt x="128" y="4575"/>
                </a:cubicBezTo>
                <a:cubicBezTo>
                  <a:pt x="154" y="5159"/>
                  <a:pt x="206" y="6353"/>
                  <a:pt x="245" y="7229"/>
                </a:cubicBezTo>
                <a:cubicBezTo>
                  <a:pt x="284" y="8105"/>
                  <a:pt x="337" y="9330"/>
                  <a:pt x="363" y="9952"/>
                </a:cubicBezTo>
                <a:cubicBezTo>
                  <a:pt x="389" y="10574"/>
                  <a:pt x="421" y="11270"/>
                  <a:pt x="436" y="11499"/>
                </a:cubicBezTo>
                <a:cubicBezTo>
                  <a:pt x="450" y="11727"/>
                  <a:pt x="482" y="12433"/>
                  <a:pt x="508" y="13068"/>
                </a:cubicBezTo>
                <a:cubicBezTo>
                  <a:pt x="533" y="13703"/>
                  <a:pt x="586" y="14908"/>
                  <a:pt x="624" y="15745"/>
                </a:cubicBezTo>
                <a:cubicBezTo>
                  <a:pt x="663" y="16583"/>
                  <a:pt x="727" y="17994"/>
                  <a:pt x="767" y="18881"/>
                </a:cubicBezTo>
                <a:cubicBezTo>
                  <a:pt x="824" y="20162"/>
                  <a:pt x="854" y="20515"/>
                  <a:pt x="911" y="20601"/>
                </a:cubicBezTo>
                <a:cubicBezTo>
                  <a:pt x="1198" y="21027"/>
                  <a:pt x="2346" y="21392"/>
                  <a:pt x="3921" y="21558"/>
                </a:cubicBezTo>
                <a:cubicBezTo>
                  <a:pt x="4027" y="21569"/>
                  <a:pt x="4238" y="21574"/>
                  <a:pt x="4501" y="21573"/>
                </a:cubicBezTo>
                <a:cubicBezTo>
                  <a:pt x="5289" y="21572"/>
                  <a:pt x="6548" y="21525"/>
                  <a:pt x="6883" y="21472"/>
                </a:cubicBezTo>
                <a:cubicBezTo>
                  <a:pt x="7929" y="21309"/>
                  <a:pt x="8687" y="21047"/>
                  <a:pt x="9018" y="20735"/>
                </a:cubicBezTo>
                <a:cubicBezTo>
                  <a:pt x="9250" y="20517"/>
                  <a:pt x="9257" y="20485"/>
                  <a:pt x="9302" y="19346"/>
                </a:cubicBezTo>
                <a:cubicBezTo>
                  <a:pt x="9317" y="18965"/>
                  <a:pt x="9349" y="18217"/>
                  <a:pt x="9374" y="17684"/>
                </a:cubicBezTo>
                <a:cubicBezTo>
                  <a:pt x="9439" y="16309"/>
                  <a:pt x="9498" y="14981"/>
                  <a:pt x="9632" y="11868"/>
                </a:cubicBezTo>
                <a:cubicBezTo>
                  <a:pt x="9696" y="10370"/>
                  <a:pt x="9761" y="8937"/>
                  <a:pt x="9776" y="8683"/>
                </a:cubicBezTo>
                <a:cubicBezTo>
                  <a:pt x="9790" y="8429"/>
                  <a:pt x="9822" y="7743"/>
                  <a:pt x="9848" y="7160"/>
                </a:cubicBezTo>
                <a:cubicBezTo>
                  <a:pt x="9873" y="6576"/>
                  <a:pt x="9927" y="5371"/>
                  <a:pt x="9966" y="4483"/>
                </a:cubicBezTo>
                <a:cubicBezTo>
                  <a:pt x="10114" y="1148"/>
                  <a:pt x="10110" y="1460"/>
                  <a:pt x="9995" y="1240"/>
                </a:cubicBezTo>
                <a:cubicBezTo>
                  <a:pt x="9733" y="740"/>
                  <a:pt x="8704" y="328"/>
                  <a:pt x="7121" y="92"/>
                </a:cubicBezTo>
                <a:cubicBezTo>
                  <a:pt x="6717" y="31"/>
                  <a:pt x="5880" y="1"/>
                  <a:pt x="5044" y="0"/>
                </a:cubicBezTo>
                <a:close/>
                <a:moveTo>
                  <a:pt x="16549" y="0"/>
                </a:moveTo>
                <a:cubicBezTo>
                  <a:pt x="15714" y="1"/>
                  <a:pt x="14878" y="32"/>
                  <a:pt x="14475" y="92"/>
                </a:cubicBezTo>
                <a:cubicBezTo>
                  <a:pt x="13827" y="190"/>
                  <a:pt x="12982" y="388"/>
                  <a:pt x="12583" y="535"/>
                </a:cubicBezTo>
                <a:cubicBezTo>
                  <a:pt x="12184" y="682"/>
                  <a:pt x="11740" y="988"/>
                  <a:pt x="11610" y="1205"/>
                </a:cubicBezTo>
                <a:cubicBezTo>
                  <a:pt x="11504" y="1383"/>
                  <a:pt x="11501" y="1417"/>
                  <a:pt x="11527" y="2082"/>
                </a:cubicBezTo>
                <a:cubicBezTo>
                  <a:pt x="11564" y="3042"/>
                  <a:pt x="11638" y="4747"/>
                  <a:pt x="11695" y="5983"/>
                </a:cubicBezTo>
                <a:cubicBezTo>
                  <a:pt x="11843" y="9149"/>
                  <a:pt x="12197" y="17105"/>
                  <a:pt x="12265" y="18792"/>
                </a:cubicBezTo>
                <a:cubicBezTo>
                  <a:pt x="12333" y="20444"/>
                  <a:pt x="12340" y="20497"/>
                  <a:pt x="12512" y="20689"/>
                </a:cubicBezTo>
                <a:cubicBezTo>
                  <a:pt x="12854" y="21067"/>
                  <a:pt x="14002" y="21415"/>
                  <a:pt x="15371" y="21555"/>
                </a:cubicBezTo>
                <a:cubicBezTo>
                  <a:pt x="15807" y="21600"/>
                  <a:pt x="17989" y="21543"/>
                  <a:pt x="18381" y="21476"/>
                </a:cubicBezTo>
                <a:cubicBezTo>
                  <a:pt x="19600" y="21269"/>
                  <a:pt x="20446" y="20947"/>
                  <a:pt x="20679" y="20601"/>
                </a:cubicBezTo>
                <a:cubicBezTo>
                  <a:pt x="20757" y="20485"/>
                  <a:pt x="20775" y="20200"/>
                  <a:pt x="20916" y="16922"/>
                </a:cubicBezTo>
                <a:cubicBezTo>
                  <a:pt x="20956" y="15996"/>
                  <a:pt x="21011" y="14770"/>
                  <a:pt x="21036" y="14199"/>
                </a:cubicBezTo>
                <a:cubicBezTo>
                  <a:pt x="21062" y="13628"/>
                  <a:pt x="21115" y="12444"/>
                  <a:pt x="21154" y="11568"/>
                </a:cubicBezTo>
                <a:cubicBezTo>
                  <a:pt x="21193" y="10692"/>
                  <a:pt x="21247" y="9508"/>
                  <a:pt x="21273" y="8937"/>
                </a:cubicBezTo>
                <a:cubicBezTo>
                  <a:pt x="21299" y="8366"/>
                  <a:pt x="21332" y="7649"/>
                  <a:pt x="21345" y="7345"/>
                </a:cubicBezTo>
                <a:cubicBezTo>
                  <a:pt x="21381" y="6510"/>
                  <a:pt x="21454" y="4899"/>
                  <a:pt x="21537" y="3107"/>
                </a:cubicBezTo>
                <a:cubicBezTo>
                  <a:pt x="21593" y="1903"/>
                  <a:pt x="21598" y="1462"/>
                  <a:pt x="21558" y="1345"/>
                </a:cubicBezTo>
                <a:cubicBezTo>
                  <a:pt x="21373" y="799"/>
                  <a:pt x="20311" y="345"/>
                  <a:pt x="18618" y="90"/>
                </a:cubicBezTo>
                <a:cubicBezTo>
                  <a:pt x="18219" y="30"/>
                  <a:pt x="17385" y="0"/>
                  <a:pt x="16549" y="0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167" name="Do you think this glass is half full? Or half empty?"/>
          <p:cNvGrpSpPr/>
          <p:nvPr/>
        </p:nvGrpSpPr>
        <p:grpSpPr>
          <a:xfrm>
            <a:off x="1425185" y="5005070"/>
            <a:ext cx="8566994" cy="3705860"/>
            <a:chOff x="0" y="0"/>
            <a:chExt cx="8566992" cy="3705859"/>
          </a:xfrm>
        </p:grpSpPr>
        <p:sp>
          <p:nvSpPr>
            <p:cNvPr id="166" name="Do you think this glass is half full? Or half empty?"/>
            <p:cNvSpPr txBox="1"/>
            <p:nvPr/>
          </p:nvSpPr>
          <p:spPr>
            <a:xfrm>
              <a:off x="50800" y="50800"/>
              <a:ext cx="8465393" cy="3604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lnSpc>
                  <a:spcPct val="80000"/>
                </a:lnSpc>
                <a:defRPr sz="8400" spc="-252">
                  <a:solidFill>
                    <a:srgbClr val="000000"/>
                  </a:solidFill>
                  <a:latin typeface="Impact"/>
                  <a:ea typeface="Impact"/>
                  <a:cs typeface="Impact"/>
                  <a:sym typeface="Impact"/>
                </a:defRPr>
              </a:lvl1pPr>
            </a:lstStyle>
            <a:p>
              <a:r>
                <a:t>Do you think this glass is half full? Or half empty?</a:t>
              </a:r>
            </a:p>
          </p:txBody>
        </p:sp>
        <p:pic>
          <p:nvPicPr>
            <p:cNvPr id="165" name="Do you think this glass is half full? Or half empty? Do you think this glass is half full? Or half empty?" descr="Do you think this glass is half full? Or half empty? Do you think this glass is half full? Or half empty?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8566993" cy="3705860"/>
            </a:xfrm>
            <a:prstGeom prst="rect">
              <a:avLst/>
            </a:prstGeom>
            <a:effectLst/>
          </p:spPr>
        </p:pic>
      </p:grpSp>
      <p:sp>
        <p:nvSpPr>
          <p:cNvPr id="168" name="&amp; why?"/>
          <p:cNvSpPr txBox="1"/>
          <p:nvPr/>
        </p:nvSpPr>
        <p:spPr>
          <a:xfrm>
            <a:off x="4268920" y="8774889"/>
            <a:ext cx="2879523" cy="940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6600" spc="-197">
                <a:solidFill>
                  <a:schemeClr val="accent4"/>
                </a:solidFill>
                <a:latin typeface="Heiti SC Light"/>
                <a:ea typeface="Heiti SC Light"/>
                <a:cs typeface="Heiti SC Light"/>
                <a:sym typeface="Heiti SC Light"/>
              </a:defRPr>
            </a:lvl1pPr>
          </a:lstStyle>
          <a:p>
            <a:r>
              <a:t>&amp; why?</a:t>
            </a:r>
          </a:p>
        </p:txBody>
      </p:sp>
      <p:sp>
        <p:nvSpPr>
          <p:cNvPr id="16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44121" y="13081000"/>
            <a:ext cx="283058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erception:"/>
          <p:cNvSpPr txBox="1">
            <a:spLocks noGrp="1"/>
          </p:cNvSpPr>
          <p:nvPr>
            <p:ph type="title"/>
          </p:nvPr>
        </p:nvSpPr>
        <p:spPr>
          <a:xfrm>
            <a:off x="1224337" y="1557009"/>
            <a:ext cx="7307400" cy="2149021"/>
          </a:xfrm>
          <a:prstGeom prst="rect">
            <a:avLst/>
          </a:prstGeom>
        </p:spPr>
        <p:txBody>
          <a:bodyPr/>
          <a:lstStyle>
            <a:lvl1pPr defTabSz="1975054">
              <a:lnSpc>
                <a:spcPct val="90000"/>
              </a:lnSpc>
              <a:defRPr sz="10611" spc="-31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</a:defRPr>
            </a:lvl1pPr>
          </a:lstStyle>
          <a:p>
            <a:r>
              <a:t>Perception: </a:t>
            </a:r>
          </a:p>
        </p:txBody>
      </p:sp>
      <p:sp>
        <p:nvSpPr>
          <p:cNvPr id="172" name="Is the interpretation of how we see the world around us, and it differs from one person to another.…"/>
          <p:cNvSpPr txBox="1">
            <a:spLocks noGrp="1"/>
          </p:cNvSpPr>
          <p:nvPr>
            <p:ph type="body" sz="quarter" idx="1"/>
          </p:nvPr>
        </p:nvSpPr>
        <p:spPr>
          <a:xfrm>
            <a:off x="1268379" y="3676864"/>
            <a:ext cx="9652001" cy="6362273"/>
          </a:xfrm>
          <a:prstGeom prst="rect">
            <a:avLst/>
          </a:prstGeom>
        </p:spPr>
        <p:txBody>
          <a:bodyPr/>
          <a:lstStyle/>
          <a:p>
            <a:r>
              <a:t>Is the interpretation of how we see the world around us, and it differs from one person to another. </a:t>
            </a:r>
          </a:p>
          <a:p>
            <a:r>
              <a:t>Perception includes the 5 senses: touch, sight, sound, smell, and taste.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42305" y="13081000"/>
            <a:ext cx="286690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174" name="perception.jpg" descr="perception.jpg"/>
          <p:cNvPicPr>
            <a:picLocks noChangeAspect="1"/>
          </p:cNvPicPr>
          <p:nvPr/>
        </p:nvPicPr>
        <p:blipFill>
          <a:blip r:embed="rId2">
            <a:extLst/>
          </a:blip>
          <a:srcRect l="10738" r="10738"/>
          <a:stretch>
            <a:fillRect/>
          </a:stretch>
        </p:blipFill>
        <p:spPr>
          <a:xfrm>
            <a:off x="11877312" y="2521148"/>
            <a:ext cx="12103953" cy="86736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he 5 stages:"/>
          <p:cNvSpPr txBox="1">
            <a:spLocks noGrp="1"/>
          </p:cNvSpPr>
          <p:nvPr>
            <p:ph type="title"/>
          </p:nvPr>
        </p:nvSpPr>
        <p:spPr>
          <a:xfrm>
            <a:off x="521163" y="2593286"/>
            <a:ext cx="6442478" cy="1584045"/>
          </a:xfrm>
          <a:prstGeom prst="rect">
            <a:avLst/>
          </a:prstGeom>
        </p:spPr>
        <p:txBody>
          <a:bodyPr/>
          <a:lstStyle>
            <a:lvl1pPr algn="l" defTabSz="1536153">
              <a:lnSpc>
                <a:spcPct val="90000"/>
              </a:lnSpc>
              <a:defRPr sz="8253" spc="-247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</a:defRPr>
            </a:lvl1pPr>
          </a:lstStyle>
          <a:p>
            <a:r>
              <a:t>The 5 stages:</a:t>
            </a:r>
          </a:p>
        </p:txBody>
      </p:sp>
      <p:sp>
        <p:nvSpPr>
          <p:cNvPr id="177" name="Stimulation.…"/>
          <p:cNvSpPr txBox="1">
            <a:spLocks noGrp="1"/>
          </p:cNvSpPr>
          <p:nvPr>
            <p:ph type="body" sz="quarter" idx="1"/>
          </p:nvPr>
        </p:nvSpPr>
        <p:spPr>
          <a:xfrm>
            <a:off x="497762" y="4454409"/>
            <a:ext cx="9134707" cy="5571461"/>
          </a:xfrm>
          <a:prstGeom prst="rect">
            <a:avLst/>
          </a:prstGeom>
        </p:spPr>
        <p:txBody>
          <a:bodyPr/>
          <a:lstStyle/>
          <a:p>
            <a:r>
              <a:t>Stimulation.</a:t>
            </a:r>
          </a:p>
          <a:p>
            <a:r>
              <a:t>Organization.</a:t>
            </a:r>
          </a:p>
          <a:p>
            <a:r>
              <a:t>Interpretation - Evaluation.</a:t>
            </a:r>
          </a:p>
          <a:p>
            <a:r>
              <a:t>Memory.</a:t>
            </a:r>
          </a:p>
          <a:p>
            <a:r>
              <a:t>Recall.</a:t>
            </a:r>
          </a:p>
        </p:txBody>
      </p:sp>
      <p:sp>
        <p:nvSpPr>
          <p:cNvPr id="178" name="Of perception"/>
          <p:cNvSpPr txBox="1">
            <a:spLocks noGrp="1"/>
          </p:cNvSpPr>
          <p:nvPr>
            <p:ph type="body" idx="22"/>
          </p:nvPr>
        </p:nvSpPr>
        <p:spPr>
          <a:xfrm>
            <a:off x="5332065" y="3870790"/>
            <a:ext cx="2696283" cy="6572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l" defTabSz="462280">
              <a:defRPr sz="3024">
                <a:solidFill>
                  <a:srgbClr val="929292"/>
                </a:solidFill>
              </a:defRPr>
            </a:lvl1pPr>
          </a:lstStyle>
          <a:p>
            <a:r>
              <a:t>Of perception</a:t>
            </a:r>
          </a:p>
        </p:txBody>
      </p:sp>
      <p:sp>
        <p:nvSpPr>
          <p:cNvPr id="17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46496" y="13081000"/>
            <a:ext cx="278308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grpSp>
        <p:nvGrpSpPr>
          <p:cNvPr id="182" name="optical illusions (40).jpg"/>
          <p:cNvGrpSpPr/>
          <p:nvPr/>
        </p:nvGrpSpPr>
        <p:grpSpPr>
          <a:xfrm>
            <a:off x="19176725" y="754126"/>
            <a:ext cx="4662491" cy="12360148"/>
            <a:chOff x="0" y="0"/>
            <a:chExt cx="4662490" cy="12360147"/>
          </a:xfrm>
        </p:grpSpPr>
        <p:pic>
          <p:nvPicPr>
            <p:cNvPr id="181" name="optical illusions (40).jpg" descr="optical illusions (40)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4408491" cy="1202994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0" name="optical illusions (40).jpg" descr="optical illusions (40).jpg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662491" cy="12360148"/>
            </a:xfrm>
            <a:prstGeom prst="rect">
              <a:avLst/>
            </a:prstGeom>
            <a:effectLst/>
          </p:spPr>
        </p:pic>
      </p:grpSp>
      <p:grpSp>
        <p:nvGrpSpPr>
          <p:cNvPr id="185" name="images.jpeg"/>
          <p:cNvGrpSpPr/>
          <p:nvPr/>
        </p:nvGrpSpPr>
        <p:grpSpPr>
          <a:xfrm>
            <a:off x="11355448" y="2276078"/>
            <a:ext cx="7514709" cy="9316226"/>
            <a:chOff x="0" y="0"/>
            <a:chExt cx="7514707" cy="9316225"/>
          </a:xfrm>
        </p:grpSpPr>
        <p:pic>
          <p:nvPicPr>
            <p:cNvPr id="184" name="images.jpeg" descr="images.jpe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1129" t="1129" r="1129" b="1129"/>
            <a:stretch>
              <a:fillRect/>
            </a:stretch>
          </p:blipFill>
          <p:spPr>
            <a:xfrm>
              <a:off x="127000" y="88900"/>
              <a:ext cx="7260708" cy="898602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3" name="images.jpeg" descr="images.jpeg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" y="0"/>
              <a:ext cx="7514709" cy="931622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erceptual process:"/>
          <p:cNvSpPr txBox="1">
            <a:spLocks noGrp="1"/>
          </p:cNvSpPr>
          <p:nvPr>
            <p:ph type="title"/>
          </p:nvPr>
        </p:nvSpPr>
        <p:spPr>
          <a:xfrm>
            <a:off x="506877" y="2899867"/>
            <a:ext cx="9652001" cy="1549401"/>
          </a:xfrm>
          <a:prstGeom prst="rect">
            <a:avLst/>
          </a:prstGeom>
        </p:spPr>
        <p:txBody>
          <a:bodyPr/>
          <a:lstStyle>
            <a:lvl1pPr defTabSz="1536153">
              <a:lnSpc>
                <a:spcPct val="90000"/>
              </a:lnSpc>
              <a:defRPr sz="8253" spc="-247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</a:defRPr>
            </a:lvl1pPr>
          </a:lstStyle>
          <a:p>
            <a:r>
              <a:t>Perceptual process:</a:t>
            </a:r>
          </a:p>
        </p:txBody>
      </p:sp>
      <p:sp>
        <p:nvSpPr>
          <p:cNvPr id="188" name="is the process of selecting, organizing, and interpreting information"/>
          <p:cNvSpPr txBox="1">
            <a:spLocks noGrp="1"/>
          </p:cNvSpPr>
          <p:nvPr>
            <p:ph type="body" sz="half" idx="1"/>
          </p:nvPr>
        </p:nvSpPr>
        <p:spPr>
          <a:xfrm>
            <a:off x="506877" y="4688420"/>
            <a:ext cx="9652001" cy="8432801"/>
          </a:xfrm>
          <a:prstGeom prst="rect">
            <a:avLst/>
          </a:prstGeom>
        </p:spPr>
        <p:txBody>
          <a:bodyPr/>
          <a:lstStyle/>
          <a:p>
            <a:r>
              <a:t> is the process of selecting, organizing, and interpreting information</a:t>
            </a:r>
          </a:p>
        </p:txBody>
      </p:sp>
      <p:sp>
        <p:nvSpPr>
          <p:cNvPr id="18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42025" y="13081000"/>
            <a:ext cx="287250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grpSp>
        <p:nvGrpSpPr>
          <p:cNvPr id="192" name="Perceptual-Process2.jpg"/>
          <p:cNvGrpSpPr/>
          <p:nvPr/>
        </p:nvGrpSpPr>
        <p:grpSpPr>
          <a:xfrm>
            <a:off x="11171574" y="2440255"/>
            <a:ext cx="12976119" cy="9871789"/>
            <a:chOff x="0" y="0"/>
            <a:chExt cx="12976118" cy="9871788"/>
          </a:xfrm>
        </p:grpSpPr>
        <p:pic>
          <p:nvPicPr>
            <p:cNvPr id="191" name="Perceptual-Process2.jpg" descr="Perceptual-Process2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12722119" cy="954158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0" name="Perceptual-Process2.jpg" descr="Perceptual-Process2.jpg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2976119" cy="9871789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onclusion"/>
          <p:cNvSpPr txBox="1">
            <a:spLocks noGrp="1"/>
          </p:cNvSpPr>
          <p:nvPr>
            <p:ph type="title"/>
          </p:nvPr>
        </p:nvSpPr>
        <p:spPr>
          <a:xfrm>
            <a:off x="614767" y="2693226"/>
            <a:ext cx="5918604" cy="1549401"/>
          </a:xfrm>
          <a:prstGeom prst="rect">
            <a:avLst/>
          </a:prstGeom>
        </p:spPr>
        <p:txBody>
          <a:bodyPr/>
          <a:lstStyle>
            <a:lvl1pPr algn="l" defTabSz="2438400">
              <a:defRPr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FD00"/>
                    </a:gs>
                  </a:gsLst>
                  <a:lin ang="2700000" scaled="0"/>
                </a:gradFill>
              </a:defRPr>
            </a:lvl1pPr>
          </a:lstStyle>
          <a:p>
            <a:r>
              <a:t>Conclusion </a:t>
            </a:r>
          </a:p>
        </p:txBody>
      </p:sp>
      <p:sp>
        <p:nvSpPr>
          <p:cNvPr id="195" name="Next time you make an opinion about a person, remember this is not who they really are, it is only your perception of them."/>
          <p:cNvSpPr txBox="1">
            <a:spLocks noGrp="1"/>
          </p:cNvSpPr>
          <p:nvPr>
            <p:ph type="body" sz="quarter" idx="1"/>
          </p:nvPr>
        </p:nvSpPr>
        <p:spPr>
          <a:xfrm>
            <a:off x="1270000" y="4267200"/>
            <a:ext cx="9652000" cy="4410182"/>
          </a:xfrm>
          <a:prstGeom prst="rect">
            <a:avLst/>
          </a:prstGeom>
        </p:spPr>
        <p:txBody>
          <a:bodyPr/>
          <a:lstStyle/>
          <a:p>
            <a:r>
              <a:t>Next time you make an opinion about a person, remember this is not who they really are, it is only your perception of them.</a:t>
            </a:r>
          </a:p>
        </p:txBody>
      </p:sp>
      <p:sp>
        <p:nvSpPr>
          <p:cNvPr id="19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55157" y="13081000"/>
            <a:ext cx="260986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grpSp>
        <p:nvGrpSpPr>
          <p:cNvPr id="199" name="Unknown.jpeg"/>
          <p:cNvGrpSpPr/>
          <p:nvPr/>
        </p:nvGrpSpPr>
        <p:grpSpPr>
          <a:xfrm>
            <a:off x="13346983" y="2212479"/>
            <a:ext cx="9367242" cy="9443442"/>
            <a:chOff x="0" y="0"/>
            <a:chExt cx="9367240" cy="9443440"/>
          </a:xfrm>
        </p:grpSpPr>
        <p:pic>
          <p:nvPicPr>
            <p:cNvPr id="198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7000" y="88900"/>
              <a:ext cx="9113241" cy="911324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7" name="Unknown.jpeg" descr="Unknown.jpeg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9367241" cy="944344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Aldous Huxley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Aldous Huxley</a:t>
            </a:r>
          </a:p>
        </p:txBody>
      </p:sp>
      <p:sp>
        <p:nvSpPr>
          <p:cNvPr id="202" name="“There are things known and there are things unknown, and in between there are doors of perception”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“There are things known and there are things unknown, and in between there are doors of perception”</a:t>
            </a:r>
          </a:p>
        </p:txBody>
      </p:sp>
      <p:sp>
        <p:nvSpPr>
          <p:cNvPr id="20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43702" y="13081000"/>
            <a:ext cx="283896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Referenc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10870">
              <a:lnSpc>
                <a:spcPct val="90000"/>
              </a:lnSpc>
              <a:defRPr sz="8584" spc="-257">
                <a:gradFill flip="none" rotWithShape="1">
                  <a:gsLst>
                    <a:gs pos="0">
                      <a:srgbClr val="00FF00"/>
                    </a:gs>
                    <a:gs pos="100000">
                      <a:srgbClr val="007DFF"/>
                    </a:gs>
                  </a:gsLst>
                  <a:lin ang="3965999" scaled="0"/>
                </a:gradFill>
              </a:defRPr>
            </a:lvl1pPr>
          </a:lstStyle>
          <a:p>
            <a:r>
              <a:t>References</a:t>
            </a:r>
          </a:p>
        </p:txBody>
      </p:sp>
      <p:sp>
        <p:nvSpPr>
          <p:cNvPr id="206" name="UKEssays. (November 2018). The Five Stages of Perception. Retrieved from https://www.ukessays.com/essays/psychology/definition-and-the-five-stages-of-perception-psychology-essay.php?vref=1…"/>
          <p:cNvSpPr txBox="1">
            <a:spLocks noGrp="1"/>
          </p:cNvSpPr>
          <p:nvPr>
            <p:ph type="body" idx="1"/>
          </p:nvPr>
        </p:nvSpPr>
        <p:spPr>
          <a:xfrm>
            <a:off x="1270000" y="4267200"/>
            <a:ext cx="21844000" cy="9401663"/>
          </a:xfrm>
          <a:prstGeom prst="rect">
            <a:avLst/>
          </a:prstGeom>
        </p:spPr>
        <p:txBody>
          <a:bodyPr/>
          <a:lstStyle/>
          <a:p>
            <a:pPr algn="ctr" defTabSz="610870">
              <a:spcBef>
                <a:spcPts val="1700"/>
              </a:spcBef>
              <a:defRPr sz="4070" spc="-40"/>
            </a:pPr>
            <a:r>
              <a:t>UKEssays. (November 2018). The Five Stages of Perception. Retrieved from </a:t>
            </a:r>
            <a:r>
              <a:rPr u="sng">
                <a:hlinkClick r:id="rId2"/>
              </a:rPr>
              <a:t>https://www.ukessays.com/essays/psychology/definition-and-the-five-stages-of-perception-psychology-essay.php?vref=1</a:t>
            </a:r>
          </a:p>
          <a:p>
            <a:pPr algn="ctr" defTabSz="610870">
              <a:spcBef>
                <a:spcPts val="1700"/>
              </a:spcBef>
              <a:defRPr sz="4070" spc="-40"/>
            </a:pPr>
            <a:endParaRPr u="sng">
              <a:hlinkClick r:id="rId2"/>
            </a:endParaRPr>
          </a:p>
          <a:p>
            <a:pPr algn="ctr" defTabSz="610870">
              <a:spcBef>
                <a:spcPts val="1700"/>
              </a:spcBef>
              <a:defRPr sz="4070" spc="-40"/>
            </a:pPr>
            <a:r>
              <a:t>Cherry, K. (2020, July 09). How Does Perception Work? Retrieved December 15, 2020, from </a:t>
            </a:r>
            <a:r>
              <a:rPr u="sng">
                <a:hlinkClick r:id="rId3"/>
              </a:rPr>
              <a:t>https://www.verywellmind.com/perception-and-the-perceptual-process-2795839</a:t>
            </a:r>
          </a:p>
          <a:p>
            <a:pPr algn="ctr" defTabSz="610870">
              <a:spcBef>
                <a:spcPts val="1700"/>
              </a:spcBef>
              <a:defRPr sz="4070" spc="-40"/>
            </a:pPr>
            <a:endParaRPr u="sng">
              <a:hlinkClick r:id="rId3"/>
            </a:endParaRPr>
          </a:p>
          <a:p>
            <a:pPr algn="ctr" defTabSz="610870">
              <a:spcBef>
                <a:spcPts val="1700"/>
              </a:spcBef>
              <a:defRPr sz="4070" spc="-40"/>
            </a:pPr>
            <a:r>
              <a:t>Niosi, A. (n.d.). The Perceptual Process. Retrieved December 15, 2020, from </a:t>
            </a:r>
            <a:r>
              <a:rPr u="sng">
                <a:hlinkClick r:id="rId4"/>
              </a:rPr>
              <a:t>https://kpu.pressbooks.pub/introconsumerbehaviour/chapter/the-perceptual-process/</a:t>
            </a:r>
          </a:p>
          <a:p>
            <a:pPr algn="ctr" defTabSz="610870">
              <a:spcBef>
                <a:spcPts val="1700"/>
              </a:spcBef>
              <a:defRPr sz="4070" spc="-40"/>
            </a:pPr>
            <a:endParaRPr u="sng">
              <a:hlinkClick r:id="rId4"/>
            </a:endParaRPr>
          </a:p>
          <a:p>
            <a:pPr algn="ctr" defTabSz="610870">
              <a:spcBef>
                <a:spcPts val="1700"/>
              </a:spcBef>
              <a:defRPr sz="4070" spc="-40"/>
            </a:pPr>
            <a:endParaRPr u="sng">
              <a:hlinkClick r:id="rId4"/>
            </a:endParaRPr>
          </a:p>
          <a:p>
            <a:pPr marL="355200" indent="-355200" algn="ctr" defTabSz="338327">
              <a:lnSpc>
                <a:spcPts val="2100"/>
              </a:lnSpc>
              <a:spcBef>
                <a:spcPts val="800"/>
              </a:spcBef>
              <a:defRPr sz="888" spc="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endParaRPr u="sng">
              <a:hlinkClick r:id="rId4"/>
            </a:endParaRPr>
          </a:p>
        </p:txBody>
      </p:sp>
      <p:sp>
        <p:nvSpPr>
          <p:cNvPr id="20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41885" y="13081000"/>
            <a:ext cx="287529" cy="46710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2_ColorGradient">
  <a:themeElements>
    <a:clrScheme name="22_ColorGradient">
      <a:dk1>
        <a:srgbClr val="810092"/>
      </a:dk1>
      <a:lt1>
        <a:srgbClr val="929292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2_ColorGradien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22_Color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 Medium"/>
            <a:ea typeface="Graphik Medium"/>
            <a:cs typeface="Graphik 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929292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2_ColorGradient">
  <a:themeElements>
    <a:clrScheme name="22_ColorGradien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2_ColorGradien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22_Color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 Medium"/>
            <a:ea typeface="Graphik Medium"/>
            <a:cs typeface="Graphik 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929292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</Words>
  <Application>Microsoft Office PowerPoint</Application>
  <PresentationFormat>Custom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Chalkboard</vt:lpstr>
      <vt:lpstr>Graphik</vt:lpstr>
      <vt:lpstr>Graphik Medium</vt:lpstr>
      <vt:lpstr>Graphik Semibold</vt:lpstr>
      <vt:lpstr>Heiti SC Light</vt:lpstr>
      <vt:lpstr>Helvetica Neue</vt:lpstr>
      <vt:lpstr>Impact</vt:lpstr>
      <vt:lpstr>Times Roman</vt:lpstr>
      <vt:lpstr>22_ColorGradient</vt:lpstr>
      <vt:lpstr>Perception </vt:lpstr>
      <vt:lpstr>Content</vt:lpstr>
      <vt:lpstr>PowerPoint Presentation</vt:lpstr>
      <vt:lpstr>Perception: </vt:lpstr>
      <vt:lpstr>The 5 stages:</vt:lpstr>
      <vt:lpstr>Perceptual process:</vt:lpstr>
      <vt:lpstr>Conclusion </vt:lpstr>
      <vt:lpstr>PowerPoint Presentation</vt:lpstr>
      <vt:lpstr>References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perception </dc:title>
  <cp:lastModifiedBy>user</cp:lastModifiedBy>
  <cp:revision>2</cp:revision>
  <dcterms:modified xsi:type="dcterms:W3CDTF">2020-12-19T07:31:35Z</dcterms:modified>
</cp:coreProperties>
</file>