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57"/>
  </p:notesMasterIdLst>
  <p:sldIdLst>
    <p:sldId id="256" r:id="rId2"/>
    <p:sldId id="261" r:id="rId3"/>
    <p:sldId id="283" r:id="rId4"/>
    <p:sldId id="285" r:id="rId5"/>
    <p:sldId id="284" r:id="rId6"/>
    <p:sldId id="288" r:id="rId7"/>
    <p:sldId id="287" r:id="rId8"/>
    <p:sldId id="291" r:id="rId9"/>
    <p:sldId id="290" r:id="rId10"/>
    <p:sldId id="289" r:id="rId11"/>
    <p:sldId id="286" r:id="rId12"/>
    <p:sldId id="294" r:id="rId13"/>
    <p:sldId id="297" r:id="rId14"/>
    <p:sldId id="296" r:id="rId15"/>
    <p:sldId id="295" r:id="rId16"/>
    <p:sldId id="258" r:id="rId17"/>
    <p:sldId id="281" r:id="rId18"/>
    <p:sldId id="298" r:id="rId19"/>
    <p:sldId id="299" r:id="rId20"/>
    <p:sldId id="300" r:id="rId21"/>
    <p:sldId id="301" r:id="rId22"/>
    <p:sldId id="303" r:id="rId23"/>
    <p:sldId id="302" r:id="rId24"/>
    <p:sldId id="304" r:id="rId25"/>
    <p:sldId id="305" r:id="rId26"/>
    <p:sldId id="309" r:id="rId27"/>
    <p:sldId id="310" r:id="rId28"/>
    <p:sldId id="311" r:id="rId29"/>
    <p:sldId id="312" r:id="rId30"/>
    <p:sldId id="313" r:id="rId31"/>
    <p:sldId id="306" r:id="rId32"/>
    <p:sldId id="308" r:id="rId33"/>
    <p:sldId id="307" r:id="rId34"/>
    <p:sldId id="317" r:id="rId35"/>
    <p:sldId id="318" r:id="rId36"/>
    <p:sldId id="319" r:id="rId37"/>
    <p:sldId id="320" r:id="rId38"/>
    <p:sldId id="316" r:id="rId39"/>
    <p:sldId id="321" r:id="rId40"/>
    <p:sldId id="322" r:id="rId41"/>
    <p:sldId id="324" r:id="rId42"/>
    <p:sldId id="323" r:id="rId43"/>
    <p:sldId id="315" r:id="rId44"/>
    <p:sldId id="314" r:id="rId45"/>
    <p:sldId id="282" r:id="rId46"/>
    <p:sldId id="325" r:id="rId47"/>
    <p:sldId id="327" r:id="rId48"/>
    <p:sldId id="326" r:id="rId49"/>
    <p:sldId id="328" r:id="rId50"/>
    <p:sldId id="329" r:id="rId51"/>
    <p:sldId id="330" r:id="rId52"/>
    <p:sldId id="332" r:id="rId53"/>
    <p:sldId id="331" r:id="rId54"/>
    <p:sldId id="333" r:id="rId55"/>
    <p:sldId id="260" r:id="rId5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2" d="100"/>
          <a:sy n="52" d="100"/>
        </p:scale>
        <p:origin x="111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B87528-EC4D-4F6A-848E-60AE7D25D9DF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65EFF-FC79-4ABE-A6F9-9328AFB2B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378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7" name="مربع نص 6"/>
          <p:cNvSpPr txBox="1"/>
          <p:nvPr/>
        </p:nvSpPr>
        <p:spPr>
          <a:xfrm>
            <a:off x="696066" y="2276872"/>
            <a:ext cx="35879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Lymphatic's disorders  </a:t>
            </a:r>
            <a:endParaRPr lang="en-US" sz="5400" dirty="0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/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-1396280" y="4438853"/>
            <a:ext cx="7768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bg1"/>
                </a:solidFill>
              </a:rPr>
              <a:t>Haitham</a:t>
            </a:r>
            <a:r>
              <a:rPr lang="en-US" sz="3600" dirty="0" smtClean="0">
                <a:solidFill>
                  <a:schemeClr val="bg1"/>
                </a:solidFill>
              </a:rPr>
              <a:t> R. </a:t>
            </a:r>
            <a:r>
              <a:rPr lang="en-US" sz="3600" dirty="0" err="1" smtClean="0">
                <a:solidFill>
                  <a:schemeClr val="bg1"/>
                </a:solidFill>
              </a:rPr>
              <a:t>Elmehdawi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6" b="-1292"/>
          <a:stretch/>
        </p:blipFill>
        <p:spPr>
          <a:xfrm>
            <a:off x="5148064" y="2563807"/>
            <a:ext cx="3602966" cy="23516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3313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2" r="19375"/>
          <a:stretch/>
        </p:blipFill>
        <p:spPr bwMode="auto">
          <a:xfrm>
            <a:off x="115808" y="2160240"/>
            <a:ext cx="5608320" cy="465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54" t="52422" r="13580" b="2807"/>
          <a:stretch/>
        </p:blipFill>
        <p:spPr bwMode="auto">
          <a:xfrm>
            <a:off x="3492976" y="1287319"/>
            <a:ext cx="5626968" cy="2405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491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38" y="1124744"/>
            <a:ext cx="8833324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250" b="48250" l="71023" r="7473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559" t="38125" r="24802" b="50625"/>
          <a:stretch/>
        </p:blipFill>
        <p:spPr bwMode="auto">
          <a:xfrm>
            <a:off x="6386239" y="3296595"/>
            <a:ext cx="398184" cy="542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831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grpSp>
        <p:nvGrpSpPr>
          <p:cNvPr id="5" name="مجموعة 4"/>
          <p:cNvGrpSpPr/>
          <p:nvPr/>
        </p:nvGrpSpPr>
        <p:grpSpPr>
          <a:xfrm>
            <a:off x="179691" y="1148558"/>
            <a:ext cx="8784618" cy="5520802"/>
            <a:chOff x="179691" y="1148558"/>
            <a:chExt cx="8784618" cy="5016746"/>
          </a:xfrm>
        </p:grpSpPr>
        <p:pic>
          <p:nvPicPr>
            <p:cNvPr id="1126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691" y="1148558"/>
              <a:ext cx="8784618" cy="49389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67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585" r="7814" b="7040"/>
            <a:stretch/>
          </p:blipFill>
          <p:spPr bwMode="auto">
            <a:xfrm>
              <a:off x="554506" y="5120275"/>
              <a:ext cx="8409803" cy="10450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1472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29" y="1124744"/>
            <a:ext cx="8861259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59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62" y="1124744"/>
            <a:ext cx="8928634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807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1124744"/>
            <a:ext cx="903649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5780272" y="5805264"/>
            <a:ext cx="2464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Lucida Handwriting" pitchFamily="66" charset="0"/>
              </a:rPr>
              <a:t>WALDEYER’S RING</a:t>
            </a:r>
          </a:p>
        </p:txBody>
      </p:sp>
    </p:spTree>
    <p:extLst>
      <p:ext uri="{BB962C8B-B14F-4D97-AF65-F5344CB8AC3E}">
        <p14:creationId xmlns:p14="http://schemas.microsoft.com/office/powerpoint/2010/main" val="289883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4968822" y="879103"/>
            <a:ext cx="2627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Lymphadenopathy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51520" y="1550397"/>
            <a:ext cx="86764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INFLAMMATORY ( lymphadenitis )</a:t>
            </a:r>
          </a:p>
          <a:p>
            <a:pPr marL="742950" lvl="1" indent="-28575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Bacterial  </a:t>
            </a:r>
            <a:r>
              <a:rPr lang="en-US" sz="2400" dirty="0" smtClean="0">
                <a:solidFill>
                  <a:schemeClr val="bg1"/>
                </a:solidFill>
              </a:rPr>
              <a:t>:  </a:t>
            </a:r>
            <a:r>
              <a:rPr lang="en-US" sz="2400" dirty="0" err="1" smtClean="0">
                <a:solidFill>
                  <a:schemeClr val="bg1"/>
                </a:solidFill>
              </a:rPr>
              <a:t>sreptococcal</a:t>
            </a:r>
            <a:r>
              <a:rPr lang="en-US" sz="2400" dirty="0" smtClean="0">
                <a:solidFill>
                  <a:schemeClr val="bg1"/>
                </a:solidFill>
              </a:rPr>
              <a:t> , Staphylococcal infections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>
                <a:solidFill>
                  <a:schemeClr val="bg1"/>
                </a:solidFill>
              </a:rPr>
              <a:t>Typhoid </a:t>
            </a:r>
          </a:p>
          <a:p>
            <a:pPr marL="742950" lvl="1" indent="-28575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Viral  </a:t>
            </a:r>
            <a:r>
              <a:rPr lang="en-US" sz="2400" dirty="0" smtClean="0">
                <a:solidFill>
                  <a:schemeClr val="bg1"/>
                </a:solidFill>
              </a:rPr>
              <a:t>: HIV</a:t>
            </a:r>
            <a:r>
              <a:rPr lang="en-US" sz="2400" dirty="0">
                <a:solidFill>
                  <a:schemeClr val="bg1"/>
                </a:solidFill>
              </a:rPr>
              <a:t>, Syphilis, Herpes, Hepatitis.</a:t>
            </a:r>
          </a:p>
          <a:p>
            <a:pPr marL="742950" lvl="1" indent="-28575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Parasitic </a:t>
            </a:r>
            <a:r>
              <a:rPr lang="en-US" sz="2400" dirty="0" smtClean="0">
                <a:solidFill>
                  <a:schemeClr val="bg1"/>
                </a:solidFill>
              </a:rPr>
              <a:t>: Toxoplasmosis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Leishmaniasis</a:t>
            </a:r>
            <a:r>
              <a:rPr lang="en-US" sz="2400" dirty="0">
                <a:solidFill>
                  <a:schemeClr val="bg1"/>
                </a:solidFill>
              </a:rPr>
              <a:t>. </a:t>
            </a:r>
          </a:p>
          <a:p>
            <a:pPr marL="742950" lvl="1" indent="-28575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Mycobacterial  </a:t>
            </a:r>
            <a:r>
              <a:rPr lang="en-US" sz="2400" dirty="0" smtClean="0">
                <a:solidFill>
                  <a:schemeClr val="bg1"/>
                </a:solidFill>
              </a:rPr>
              <a:t>: Tuberculosis .</a:t>
            </a:r>
          </a:p>
          <a:p>
            <a:pPr algn="l" rtl="0"/>
            <a:endParaRPr lang="en-US" sz="2400" dirty="0" smtClean="0">
              <a:solidFill>
                <a:schemeClr val="bg1"/>
              </a:solidFill>
            </a:endParaRPr>
          </a:p>
          <a:p>
            <a:pPr algn="l" rtl="0"/>
            <a:r>
              <a:rPr lang="en-US" sz="2400" dirty="0" smtClean="0">
                <a:solidFill>
                  <a:schemeClr val="bg1"/>
                </a:solidFill>
              </a:rPr>
              <a:t>NEOPLASMS</a:t>
            </a:r>
          </a:p>
          <a:p>
            <a:pPr marL="742950" lvl="1" indent="-285750" algn="l" rtl="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Metastatic </a:t>
            </a:r>
            <a:r>
              <a:rPr lang="en-US" sz="2400" dirty="0">
                <a:solidFill>
                  <a:schemeClr val="bg1"/>
                </a:solidFill>
              </a:rPr>
              <a:t>lymph </a:t>
            </a:r>
            <a:r>
              <a:rPr lang="en-US" sz="2400" dirty="0" smtClean="0">
                <a:solidFill>
                  <a:schemeClr val="bg1"/>
                </a:solidFill>
              </a:rPr>
              <a:t>nodes. </a:t>
            </a:r>
            <a:endParaRPr lang="en-US" sz="2400" dirty="0">
              <a:solidFill>
                <a:schemeClr val="bg1"/>
              </a:solidFill>
            </a:endParaRPr>
          </a:p>
          <a:p>
            <a:pPr marL="742950" lvl="1" indent="-285750" algn="l" rtl="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Lymphomas.</a:t>
            </a:r>
          </a:p>
          <a:p>
            <a:pPr marL="742950" lvl="1" indent="-285750" algn="l" rtl="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Leukemia . </a:t>
            </a:r>
            <a:endParaRPr lang="en-US" sz="2400" dirty="0">
              <a:solidFill>
                <a:schemeClr val="bg1"/>
              </a:solidFill>
            </a:endParaRPr>
          </a:p>
          <a:p>
            <a:pPr algn="l" rtl="0">
              <a:lnSpc>
                <a:spcPct val="150000"/>
              </a:lnSpc>
            </a:pP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27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35496" y="1830303"/>
            <a:ext cx="5599353" cy="3257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800" b="1" dirty="0" smtClean="0">
                <a:solidFill>
                  <a:schemeClr val="bg1"/>
                </a:solidFill>
              </a:rPr>
              <a:t>LYMPHEDEMA </a:t>
            </a:r>
          </a:p>
          <a:p>
            <a:pPr lvl="2" algn="l" rtl="0"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Is a hypertrophic condition of skin and subcutaneous tissues that is caused by chronic lymphatic obstruction 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514" y="2534427"/>
            <a:ext cx="3351974" cy="255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10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" y="1744223"/>
            <a:ext cx="8503920" cy="4781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92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52" y="1744229"/>
            <a:ext cx="8503920" cy="4781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059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5" y="1124744"/>
            <a:ext cx="8972011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926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" y="1772816"/>
            <a:ext cx="8503920" cy="4781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002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" y="1772816"/>
            <a:ext cx="8503920" cy="4781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383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grpSp>
        <p:nvGrpSpPr>
          <p:cNvPr id="3" name="مجموعة 2"/>
          <p:cNvGrpSpPr/>
          <p:nvPr/>
        </p:nvGrpSpPr>
        <p:grpSpPr>
          <a:xfrm>
            <a:off x="320040" y="1744229"/>
            <a:ext cx="8503920" cy="4781115"/>
            <a:chOff x="320040" y="1744229"/>
            <a:chExt cx="8503920" cy="4781115"/>
          </a:xfrm>
        </p:grpSpPr>
        <p:grpSp>
          <p:nvGrpSpPr>
            <p:cNvPr id="2" name="مجموعة 1"/>
            <p:cNvGrpSpPr/>
            <p:nvPr/>
          </p:nvGrpSpPr>
          <p:grpSpPr>
            <a:xfrm>
              <a:off x="320040" y="1744229"/>
              <a:ext cx="8503920" cy="4781115"/>
              <a:chOff x="320040" y="1744229"/>
              <a:chExt cx="8503920" cy="4781115"/>
            </a:xfrm>
          </p:grpSpPr>
          <p:pic>
            <p:nvPicPr>
              <p:cNvPr id="5122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0040" y="1744229"/>
                <a:ext cx="8503920" cy="47811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5123" name="Picture 3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141" t="18103" r="75957" b="69280"/>
              <a:stretch/>
            </p:blipFill>
            <p:spPr bwMode="auto">
              <a:xfrm>
                <a:off x="3347864" y="1844824"/>
                <a:ext cx="2160240" cy="6161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61" t="24423" r="75700" b="63361"/>
            <a:stretch/>
          </p:blipFill>
          <p:spPr bwMode="auto">
            <a:xfrm>
              <a:off x="6082243" y="6237312"/>
              <a:ext cx="938029" cy="216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790" t="72835" r="77266" b="21340"/>
            <a:stretch/>
          </p:blipFill>
          <p:spPr bwMode="auto">
            <a:xfrm>
              <a:off x="5868144" y="6165304"/>
              <a:ext cx="250372" cy="322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9598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23"/>
          <a:stretch/>
        </p:blipFill>
        <p:spPr bwMode="auto">
          <a:xfrm>
            <a:off x="320040" y="1772816"/>
            <a:ext cx="8503920" cy="4781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159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grpSp>
        <p:nvGrpSpPr>
          <p:cNvPr id="2" name="مجموعة 1"/>
          <p:cNvGrpSpPr/>
          <p:nvPr/>
        </p:nvGrpSpPr>
        <p:grpSpPr>
          <a:xfrm>
            <a:off x="320040" y="1844824"/>
            <a:ext cx="8503920" cy="4709107"/>
            <a:chOff x="320040" y="1844824"/>
            <a:chExt cx="8503920" cy="4709107"/>
          </a:xfrm>
        </p:grpSpPr>
        <p:grpSp>
          <p:nvGrpSpPr>
            <p:cNvPr id="6" name="مجموعة 5"/>
            <p:cNvGrpSpPr/>
            <p:nvPr/>
          </p:nvGrpSpPr>
          <p:grpSpPr>
            <a:xfrm>
              <a:off x="320040" y="1844824"/>
              <a:ext cx="8503920" cy="4709107"/>
              <a:chOff x="320040" y="1844824"/>
              <a:chExt cx="8503920" cy="4709107"/>
            </a:xfrm>
          </p:grpSpPr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883"/>
              <a:stretch/>
            </p:blipFill>
            <p:spPr bwMode="auto">
              <a:xfrm>
                <a:off x="320040" y="1844824"/>
                <a:ext cx="8503920" cy="47091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" name="Picture 3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868" t="77765" r="50000" b="7839"/>
              <a:stretch/>
            </p:blipFill>
            <p:spPr bwMode="auto">
              <a:xfrm>
                <a:off x="1839547" y="5373216"/>
                <a:ext cx="2732453" cy="8206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8194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61" t="24423" r="75700" b="63361"/>
            <a:stretch/>
          </p:blipFill>
          <p:spPr bwMode="auto">
            <a:xfrm>
              <a:off x="2195736" y="6165304"/>
              <a:ext cx="938029" cy="3265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790" t="72835" r="77266" b="21340"/>
            <a:stretch/>
          </p:blipFill>
          <p:spPr bwMode="auto">
            <a:xfrm>
              <a:off x="2002971" y="6203098"/>
              <a:ext cx="250372" cy="322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4968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971600" y="1700808"/>
            <a:ext cx="15208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SITES 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276872"/>
            <a:ext cx="5219733" cy="39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34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971600" y="1700808"/>
            <a:ext cx="15208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SITES 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390" y="2276872"/>
            <a:ext cx="4600681" cy="39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7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971600" y="1700808"/>
            <a:ext cx="15208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SITES 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390" y="2276872"/>
            <a:ext cx="4600681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82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971600" y="1700808"/>
            <a:ext cx="15208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SITES 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2" r="18531"/>
          <a:stretch/>
        </p:blipFill>
        <p:spPr>
          <a:xfrm>
            <a:off x="4139952" y="2276872"/>
            <a:ext cx="3931900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48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57165" y="1700808"/>
            <a:ext cx="3168240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4400" dirty="0" smtClean="0">
                <a:solidFill>
                  <a:schemeClr val="bg1"/>
                </a:solidFill>
              </a:rPr>
              <a:t>SITES</a:t>
            </a:r>
            <a:endParaRPr lang="en-US" sz="4400" dirty="0">
              <a:solidFill>
                <a:schemeClr val="bg1"/>
              </a:solidFill>
            </a:endParaRPr>
          </a:p>
          <a:p>
            <a:pPr lvl="2" algn="l" rtl="0"/>
            <a:r>
              <a:rPr lang="en-US" sz="2400" dirty="0" smtClean="0">
                <a:solidFill>
                  <a:schemeClr val="bg1"/>
                </a:solidFill>
              </a:rPr>
              <a:t>Most common </a:t>
            </a:r>
            <a:r>
              <a:rPr lang="en-US" sz="6000" dirty="0" smtClean="0">
                <a:solidFill>
                  <a:schemeClr val="bg1"/>
                </a:solidFill>
              </a:rPr>
              <a:t> </a:t>
            </a:r>
            <a:endParaRPr lang="en-US" sz="6000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534" y="2276872"/>
            <a:ext cx="3528392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0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3" y="1124744"/>
            <a:ext cx="8990153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717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57165" y="1700808"/>
            <a:ext cx="3168240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4400" dirty="0" smtClean="0">
                <a:solidFill>
                  <a:schemeClr val="bg1"/>
                </a:solidFill>
              </a:rPr>
              <a:t>SITES</a:t>
            </a:r>
            <a:endParaRPr lang="en-US" sz="4400" dirty="0">
              <a:solidFill>
                <a:schemeClr val="bg1"/>
              </a:solidFill>
            </a:endParaRPr>
          </a:p>
          <a:p>
            <a:pPr lvl="2" algn="l" rtl="0"/>
            <a:r>
              <a:rPr lang="en-US" sz="2400" dirty="0" smtClean="0">
                <a:solidFill>
                  <a:schemeClr val="bg1"/>
                </a:solidFill>
              </a:rPr>
              <a:t>Most common </a:t>
            </a:r>
            <a:r>
              <a:rPr lang="en-US" sz="6000" dirty="0" smtClean="0">
                <a:solidFill>
                  <a:schemeClr val="bg1"/>
                </a:solidFill>
              </a:rPr>
              <a:t> </a:t>
            </a:r>
            <a:endParaRPr lang="en-US" sz="6000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534" y="2614370"/>
            <a:ext cx="3978866" cy="3217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0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29937" y="1763524"/>
            <a:ext cx="29499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CLINICAL PICTURE 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-1293273" y="2420888"/>
            <a:ext cx="1062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/>
              <a:t>Swelling  </a:t>
            </a:r>
            <a:endParaRPr lang="en-US" dirty="0"/>
          </a:p>
        </p:txBody>
      </p:sp>
      <p:grpSp>
        <p:nvGrpSpPr>
          <p:cNvPr id="10" name="مجموعة 9"/>
          <p:cNvGrpSpPr/>
          <p:nvPr/>
        </p:nvGrpSpPr>
        <p:grpSpPr>
          <a:xfrm>
            <a:off x="1979433" y="2492896"/>
            <a:ext cx="5185135" cy="4032448"/>
            <a:chOff x="2123728" y="2174788"/>
            <a:chExt cx="4536504" cy="3694309"/>
          </a:xfrm>
        </p:grpSpPr>
        <p:pic>
          <p:nvPicPr>
            <p:cNvPr id="6" name="صورة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418"/>
            <a:stretch/>
          </p:blipFill>
          <p:spPr>
            <a:xfrm>
              <a:off x="2123728" y="2174788"/>
              <a:ext cx="4536504" cy="3694309"/>
            </a:xfrm>
            <a:prstGeom prst="rect">
              <a:avLst/>
            </a:prstGeom>
          </p:spPr>
        </p:pic>
        <p:sp>
          <p:nvSpPr>
            <p:cNvPr id="7" name="مربع نص 6"/>
            <p:cNvSpPr txBox="1"/>
            <p:nvPr/>
          </p:nvSpPr>
          <p:spPr>
            <a:xfrm>
              <a:off x="2195736" y="2276872"/>
              <a:ext cx="17203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Loss of function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500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591495" y="1363415"/>
            <a:ext cx="59177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Stages Of Lymphedema  </a:t>
            </a:r>
            <a:endParaRPr lang="en-US" sz="4400" b="1" dirty="0">
              <a:solidFill>
                <a:schemeClr val="bg1"/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132856"/>
            <a:ext cx="7953222" cy="3391566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323528" y="5592142"/>
            <a:ext cx="23243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600" dirty="0">
                <a:solidFill>
                  <a:schemeClr val="bg1"/>
                </a:solidFill>
              </a:rPr>
              <a:t>subclinical condition </a:t>
            </a:r>
            <a:r>
              <a:rPr lang="en-US" sz="1600" dirty="0" smtClean="0">
                <a:solidFill>
                  <a:schemeClr val="bg1"/>
                </a:solidFill>
              </a:rPr>
              <a:t>edema </a:t>
            </a:r>
            <a:r>
              <a:rPr lang="en-US" sz="1600" dirty="0">
                <a:solidFill>
                  <a:schemeClr val="bg1"/>
                </a:solidFill>
              </a:rPr>
              <a:t>is not evident </a:t>
            </a:r>
            <a:r>
              <a:rPr lang="en-US" sz="1600" dirty="0" smtClean="0">
                <a:solidFill>
                  <a:schemeClr val="bg1"/>
                </a:solidFill>
              </a:rPr>
              <a:t>despite impaired </a:t>
            </a:r>
            <a:r>
              <a:rPr lang="en-US" sz="1600" dirty="0">
                <a:solidFill>
                  <a:schemeClr val="bg1"/>
                </a:solidFill>
              </a:rPr>
              <a:t>lymph transport.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2771800" y="5723964"/>
            <a:ext cx="1543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Pitting edema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4598640" y="5733256"/>
            <a:ext cx="1989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Non Pitting edema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6588224" y="5602014"/>
            <a:ext cx="2304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600" dirty="0" smtClean="0">
                <a:solidFill>
                  <a:schemeClr val="bg1"/>
                </a:solidFill>
              </a:rPr>
              <a:t>Irreversible Fibrosis </a:t>
            </a:r>
            <a:r>
              <a:rPr lang="en-US" sz="1600" dirty="0">
                <a:solidFill>
                  <a:schemeClr val="bg1"/>
                </a:solidFill>
              </a:rPr>
              <a:t>and sclerosis of the skin and </a:t>
            </a:r>
            <a:r>
              <a:rPr lang="en-US" sz="1600" dirty="0" smtClean="0">
                <a:solidFill>
                  <a:schemeClr val="bg1"/>
                </a:solidFill>
              </a:rPr>
              <a:t>subcutaneous tissue .</a:t>
            </a:r>
          </a:p>
          <a:p>
            <a:pPr algn="l" rtl="0"/>
            <a:r>
              <a:rPr lang="en-US" sz="1600" dirty="0" smtClean="0">
                <a:solidFill>
                  <a:schemeClr val="bg1"/>
                </a:solidFill>
              </a:rPr>
              <a:t>ELEPHANTIASIS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73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744778" y="1556792"/>
            <a:ext cx="25310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INVESTIGATION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27584" y="2258869"/>
            <a:ext cx="475476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Lymphangiography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Isotope lymphoscintigraphy 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MRI </a:t>
            </a:r>
            <a:r>
              <a:rPr lang="en-US" sz="2800" dirty="0">
                <a:solidFill>
                  <a:schemeClr val="bg1"/>
                </a:solidFill>
              </a:rPr>
              <a:t>Lymphangiography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18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744778" y="1556792"/>
            <a:ext cx="25310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INVESTIGATION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27584" y="2258869"/>
            <a:ext cx="3401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Lymphangiography</a:t>
            </a: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63"/>
          <a:stretch/>
        </p:blipFill>
        <p:spPr>
          <a:xfrm>
            <a:off x="4827978" y="2230086"/>
            <a:ext cx="3488438" cy="4007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03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744778" y="1556792"/>
            <a:ext cx="25310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INVESTIGATION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27584" y="1988840"/>
            <a:ext cx="47547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Isotope lymphoscintigraphy </a:t>
            </a: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856" y="2564904"/>
            <a:ext cx="4951432" cy="4075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92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744778" y="1556792"/>
            <a:ext cx="25310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INVESTIGATION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27584" y="2258869"/>
            <a:ext cx="41578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MRI </a:t>
            </a:r>
            <a:r>
              <a:rPr lang="en-US" sz="2800" dirty="0">
                <a:solidFill>
                  <a:schemeClr val="bg1"/>
                </a:solidFill>
              </a:rPr>
              <a:t>Lymphangiography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864" y="2857872"/>
            <a:ext cx="3811488" cy="381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42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683568" y="1628800"/>
            <a:ext cx="38570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</a:rPr>
              <a:t>TREATMENT 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27584" y="2932489"/>
            <a:ext cx="7699224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Conservative 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Surgical </a:t>
            </a:r>
          </a:p>
          <a:p>
            <a:pPr marL="1828800" lvl="3" indent="-457200"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Physiological operations.</a:t>
            </a:r>
          </a:p>
          <a:p>
            <a:pPr marL="1828800" lvl="3" indent="-457200"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Excisional operations .   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99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20763" y="1700808"/>
            <a:ext cx="7851637" cy="52014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Conservative 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Limb hygiene.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Elevation , massage and exercise.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Elastic stockings. 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Diuretics.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Long acting penicillin.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Diethyl </a:t>
            </a:r>
            <a:r>
              <a:rPr lang="en-US" sz="3200" dirty="0" err="1" smtClean="0">
                <a:solidFill>
                  <a:schemeClr val="bg1"/>
                </a:solidFill>
              </a:rPr>
              <a:t>carbamazine</a:t>
            </a:r>
            <a:r>
              <a:rPr lang="en-US" sz="3200" dirty="0" smtClean="0">
                <a:solidFill>
                  <a:schemeClr val="bg1"/>
                </a:solidFill>
              </a:rPr>
              <a:t> for active </a:t>
            </a:r>
            <a:r>
              <a:rPr lang="en-US" sz="3200" dirty="0" err="1" smtClean="0">
                <a:solidFill>
                  <a:schemeClr val="bg1"/>
                </a:solidFill>
              </a:rPr>
              <a:t>filaria</a:t>
            </a:r>
            <a:r>
              <a:rPr lang="en-US" sz="3200" dirty="0" smtClean="0">
                <a:solidFill>
                  <a:schemeClr val="bg1"/>
                </a:solidFill>
              </a:rPr>
              <a:t>.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19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20763" y="1700808"/>
            <a:ext cx="3881191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Conservative 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Limb hygiene.</a:t>
            </a:r>
          </a:p>
          <a:p>
            <a:pPr lvl="2" algn="l" rtl="0"/>
            <a:endParaRPr lang="en-US" sz="3200" dirty="0" smtClean="0">
              <a:solidFill>
                <a:schemeClr val="bg1"/>
              </a:solidFill>
            </a:endParaRP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964" y="2998391"/>
            <a:ext cx="5220072" cy="346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79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64" y="1159808"/>
            <a:ext cx="9031080" cy="5581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765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20763" y="1700808"/>
            <a:ext cx="7087389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Conservative 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Elevation , massage and exercise.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070413"/>
            <a:ext cx="3403054" cy="3403054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070412"/>
            <a:ext cx="3528392" cy="3382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73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20763" y="1700808"/>
            <a:ext cx="7087389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Conservative 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Elevation , massage and exercise.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136" y="3055776"/>
            <a:ext cx="4509120" cy="37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6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20763" y="1700808"/>
            <a:ext cx="444339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Conservative </a:t>
            </a:r>
            <a:endParaRPr lang="en-US" sz="3200" dirty="0" smtClean="0">
              <a:solidFill>
                <a:schemeClr val="bg1"/>
              </a:solidFill>
            </a:endParaRP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Elastic stockings. 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155" y="3284984"/>
            <a:ext cx="3384829" cy="2877972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041" y="3284984"/>
            <a:ext cx="3381375" cy="285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64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42" y="1729937"/>
            <a:ext cx="4234268" cy="5128063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348" y="2708920"/>
            <a:ext cx="4123116" cy="3751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92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Surgical treatment </a:t>
            </a:r>
          </a:p>
          <a:p>
            <a:pPr marL="914400" lvl="1" indent="-457200"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Physiological </a:t>
            </a:r>
            <a:r>
              <a:rPr lang="en-US" sz="4400" dirty="0">
                <a:solidFill>
                  <a:schemeClr val="bg1"/>
                </a:solidFill>
              </a:rPr>
              <a:t>operations</a:t>
            </a:r>
            <a:r>
              <a:rPr lang="en-US" sz="4400" dirty="0" smtClean="0">
                <a:solidFill>
                  <a:schemeClr val="bg1"/>
                </a:solidFill>
              </a:rPr>
              <a:t>.</a:t>
            </a:r>
          </a:p>
          <a:p>
            <a:pPr marL="1828800" lvl="3" indent="-457200" algn="l" rtl="0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</a:rPr>
              <a:t>Enteromesenteric</a:t>
            </a:r>
            <a:r>
              <a:rPr lang="en-US" sz="3200" dirty="0" smtClean="0">
                <a:solidFill>
                  <a:schemeClr val="bg1"/>
                </a:solidFill>
              </a:rPr>
              <a:t> bridge operation .</a:t>
            </a:r>
          </a:p>
          <a:p>
            <a:pPr marL="1828800" lvl="3" indent="-457200" algn="l" rtl="0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</a:rPr>
              <a:t>Omental</a:t>
            </a:r>
            <a:r>
              <a:rPr lang="en-US" sz="3200" dirty="0" smtClean="0">
                <a:solidFill>
                  <a:schemeClr val="bg1"/>
                </a:solidFill>
              </a:rPr>
              <a:t> flap operation </a:t>
            </a:r>
            <a:r>
              <a:rPr lang="en-US" sz="4000" dirty="0" smtClean="0">
                <a:solidFill>
                  <a:schemeClr val="bg1"/>
                </a:solidFill>
              </a:rPr>
              <a:t>.</a:t>
            </a:r>
          </a:p>
          <a:p>
            <a:pPr marL="1828800" lvl="3" indent="-457200" algn="l" rtl="0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</a:rPr>
              <a:t>Microlymphatic</a:t>
            </a:r>
            <a:r>
              <a:rPr lang="en-US" sz="3200" dirty="0" smtClean="0">
                <a:solidFill>
                  <a:schemeClr val="bg1"/>
                </a:solidFill>
              </a:rPr>
              <a:t> – venous anastomosis.</a:t>
            </a:r>
          </a:p>
          <a:p>
            <a:pPr marL="1828800" lvl="3" indent="-457200" algn="l" rtl="0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</a:rPr>
              <a:t>Microlymphatic</a:t>
            </a:r>
            <a:r>
              <a:rPr lang="en-US" sz="3200" dirty="0" smtClean="0">
                <a:solidFill>
                  <a:schemeClr val="bg1"/>
                </a:solidFill>
              </a:rPr>
              <a:t> transfer operation.</a:t>
            </a:r>
          </a:p>
          <a:p>
            <a:pPr marL="1828800" lvl="3" indent="-457200" algn="l" rtl="0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</a:rPr>
              <a:t>Lympho</a:t>
            </a:r>
            <a:r>
              <a:rPr lang="en-US" sz="3200" dirty="0" smtClean="0">
                <a:solidFill>
                  <a:schemeClr val="bg1"/>
                </a:solidFill>
              </a:rPr>
              <a:t> – venous anastomosis .  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2" r="13362"/>
          <a:stretch/>
        </p:blipFill>
        <p:spPr bwMode="auto">
          <a:xfrm>
            <a:off x="2195736" y="1772816"/>
            <a:ext cx="5128861" cy="467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015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 rtl="0">
              <a:buFont typeface="Arial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467544" y="1628800"/>
            <a:ext cx="8136904" cy="4263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4400" dirty="0">
                <a:solidFill>
                  <a:schemeClr val="bg1"/>
                </a:solidFill>
              </a:rPr>
              <a:t>Surgical treatment </a:t>
            </a:r>
          </a:p>
          <a:p>
            <a:pPr marL="914400" lvl="1" indent="-4572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Excisional operations</a:t>
            </a:r>
            <a:r>
              <a:rPr lang="en-US" sz="4400" dirty="0">
                <a:solidFill>
                  <a:schemeClr val="bg1"/>
                </a:solidFill>
              </a:rPr>
              <a:t>.</a:t>
            </a:r>
          </a:p>
          <a:p>
            <a:pPr marL="1828800" lvl="3" indent="-4572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Charles operation .</a:t>
            </a:r>
          </a:p>
          <a:p>
            <a:pPr marL="1828800" lvl="3" indent="-4572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</a:rPr>
              <a:t>Sistrunk’s</a:t>
            </a:r>
            <a:r>
              <a:rPr lang="en-US" sz="3200" dirty="0" smtClean="0">
                <a:solidFill>
                  <a:schemeClr val="bg1"/>
                </a:solidFill>
              </a:rPr>
              <a:t> operation .</a:t>
            </a:r>
          </a:p>
          <a:p>
            <a:pPr marL="1828800" lvl="3" indent="-4572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Thompson’s operation ( </a:t>
            </a:r>
            <a:r>
              <a:rPr lang="en-US" sz="3200" dirty="0" err="1" smtClean="0">
                <a:solidFill>
                  <a:schemeClr val="bg1"/>
                </a:solidFill>
              </a:rPr>
              <a:t>swiss</a:t>
            </a:r>
            <a:r>
              <a:rPr lang="en-US" sz="3200" dirty="0" smtClean="0">
                <a:solidFill>
                  <a:schemeClr val="bg1"/>
                </a:solidFill>
              </a:rPr>
              <a:t> roll ) .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89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 rtl="0">
              <a:buFont typeface="Arial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4" r="12994"/>
          <a:stretch/>
        </p:blipFill>
        <p:spPr bwMode="auto">
          <a:xfrm>
            <a:off x="1836295" y="2343646"/>
            <a:ext cx="5471410" cy="4109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899592" y="1556792"/>
            <a:ext cx="3234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Charles operation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595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 rtl="0">
              <a:buFont typeface="Arial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3" r="21152"/>
          <a:stretch/>
        </p:blipFill>
        <p:spPr bwMode="auto">
          <a:xfrm>
            <a:off x="1862505" y="1957231"/>
            <a:ext cx="5418991" cy="456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997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 rtl="0">
              <a:buFont typeface="Arial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6" r="20487"/>
          <a:stretch/>
        </p:blipFill>
        <p:spPr bwMode="auto">
          <a:xfrm>
            <a:off x="1726670" y="1916832"/>
            <a:ext cx="5690660" cy="4822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036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1124744"/>
            <a:ext cx="8961120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303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 rtl="0">
              <a:buFont typeface="Arial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9" r="21500"/>
          <a:stretch/>
        </p:blipFill>
        <p:spPr bwMode="auto">
          <a:xfrm>
            <a:off x="2096050" y="2003648"/>
            <a:ext cx="4951900" cy="4305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183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 rtl="0">
              <a:buFont typeface="Arial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9" r="21191"/>
          <a:stretch/>
        </p:blipFill>
        <p:spPr bwMode="auto">
          <a:xfrm>
            <a:off x="323528" y="2778581"/>
            <a:ext cx="3816424" cy="3242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1" r="18317"/>
          <a:stretch/>
        </p:blipFill>
        <p:spPr bwMode="auto">
          <a:xfrm>
            <a:off x="4662514" y="2772719"/>
            <a:ext cx="3861004" cy="324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مستطيل 9"/>
          <p:cNvSpPr/>
          <p:nvPr/>
        </p:nvSpPr>
        <p:spPr>
          <a:xfrm>
            <a:off x="899592" y="1556792"/>
            <a:ext cx="3234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Charles operation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3000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 rtl="0">
              <a:buFont typeface="Arial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178" y="2439526"/>
            <a:ext cx="3856062" cy="401381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611560" y="1556792"/>
            <a:ext cx="44155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err="1">
                <a:solidFill>
                  <a:schemeClr val="bg1"/>
                </a:solidFill>
              </a:rPr>
              <a:t>Sistrunk’s</a:t>
            </a:r>
            <a:r>
              <a:rPr lang="en-US" sz="4000" dirty="0">
                <a:solidFill>
                  <a:schemeClr val="bg1"/>
                </a:solidFill>
              </a:rPr>
              <a:t> operation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1487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 rtl="0">
              <a:buFont typeface="Arial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755576" y="1692097"/>
            <a:ext cx="40070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Thompson’s operation </a:t>
            </a:r>
            <a:endParaRPr lang="en-US" sz="32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8" t="5693" r="7846" b="13034"/>
          <a:stretch/>
        </p:blipFill>
        <p:spPr>
          <a:xfrm>
            <a:off x="1670299" y="2281719"/>
            <a:ext cx="5803402" cy="445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17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 rtl="0">
              <a:buFont typeface="Arial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899592" y="1692097"/>
            <a:ext cx="32406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Complications </a:t>
            </a:r>
            <a:endParaRPr lang="en-US" sz="4000" dirty="0"/>
          </a:p>
        </p:txBody>
      </p:sp>
      <p:grpSp>
        <p:nvGrpSpPr>
          <p:cNvPr id="13" name="مجموعة 12"/>
          <p:cNvGrpSpPr/>
          <p:nvPr/>
        </p:nvGrpSpPr>
        <p:grpSpPr>
          <a:xfrm>
            <a:off x="1115616" y="2564904"/>
            <a:ext cx="7799828" cy="3323987"/>
            <a:chOff x="1453261" y="2564904"/>
            <a:chExt cx="7799828" cy="3323987"/>
          </a:xfrm>
        </p:grpSpPr>
        <p:sp>
          <p:nvSpPr>
            <p:cNvPr id="6" name="مربع نص 5"/>
            <p:cNvSpPr txBox="1"/>
            <p:nvPr/>
          </p:nvSpPr>
          <p:spPr>
            <a:xfrm>
              <a:off x="1453261" y="2564904"/>
              <a:ext cx="7799828" cy="33239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 algn="l" rtl="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2800" dirty="0" smtClean="0">
                  <a:solidFill>
                    <a:schemeClr val="bg1"/>
                  </a:solidFill>
                </a:rPr>
                <a:t>Slow wound healing </a:t>
              </a:r>
            </a:p>
            <a:p>
              <a:pPr marL="285750" indent="-285750" algn="l" rtl="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2800" dirty="0" smtClean="0">
                  <a:solidFill>
                    <a:schemeClr val="bg1"/>
                  </a:solidFill>
                </a:rPr>
                <a:t>Infection                 cellulitis                 </a:t>
              </a:r>
              <a:r>
                <a:rPr lang="en-US" sz="2800" dirty="0" err="1" smtClean="0">
                  <a:solidFill>
                    <a:schemeClr val="bg1"/>
                  </a:solidFill>
                </a:rPr>
                <a:t>lymphangitis</a:t>
              </a:r>
              <a:r>
                <a:rPr lang="en-US" sz="2800" dirty="0" smtClean="0">
                  <a:solidFill>
                    <a:schemeClr val="bg1"/>
                  </a:solidFill>
                </a:rPr>
                <a:t> </a:t>
              </a:r>
            </a:p>
            <a:p>
              <a:pPr marL="285750" indent="-285750" algn="l" rtl="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2800" dirty="0" smtClean="0">
                  <a:solidFill>
                    <a:schemeClr val="bg1"/>
                  </a:solidFill>
                </a:rPr>
                <a:t>Skin ulcers , thickening of skin , follicles forms .</a:t>
              </a:r>
            </a:p>
            <a:p>
              <a:pPr marL="285750" indent="-285750" algn="l" rtl="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2800" dirty="0" smtClean="0">
                  <a:solidFill>
                    <a:schemeClr val="bg1"/>
                  </a:solidFill>
                </a:rPr>
                <a:t>Malignancy                  </a:t>
              </a:r>
              <a:r>
                <a:rPr lang="en-US" sz="2800" dirty="0" err="1" smtClean="0">
                  <a:solidFill>
                    <a:schemeClr val="bg1"/>
                  </a:solidFill>
                </a:rPr>
                <a:t>lymphangiosarcoma</a:t>
              </a:r>
              <a:r>
                <a:rPr lang="en-US" sz="2800" dirty="0" smtClean="0">
                  <a:solidFill>
                    <a:schemeClr val="bg1"/>
                  </a:solidFill>
                </a:rPr>
                <a:t> </a:t>
              </a:r>
            </a:p>
            <a:p>
              <a:pPr algn="l" rtl="0">
                <a:lnSpc>
                  <a:spcPct val="150000"/>
                </a:lnSpc>
              </a:pPr>
              <a:r>
                <a:rPr lang="en-US" sz="2800" dirty="0" smtClean="0">
                  <a:solidFill>
                    <a:schemeClr val="bg1"/>
                  </a:solidFill>
                </a:rPr>
                <a:t>                                        Stewart Treves Syndrome    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cxnSp>
          <p:nvCxnSpPr>
            <p:cNvPr id="10" name="رابط كسهم مستقيم 9"/>
            <p:cNvCxnSpPr/>
            <p:nvPr/>
          </p:nvCxnSpPr>
          <p:spPr>
            <a:xfrm>
              <a:off x="3397477" y="3645024"/>
              <a:ext cx="864096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رابط كسهم مستقيم 10"/>
            <p:cNvCxnSpPr/>
            <p:nvPr/>
          </p:nvCxnSpPr>
          <p:spPr>
            <a:xfrm>
              <a:off x="5989765" y="3645024"/>
              <a:ext cx="864096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رابط كسهم مستقيم 11"/>
            <p:cNvCxnSpPr/>
            <p:nvPr/>
          </p:nvCxnSpPr>
          <p:spPr>
            <a:xfrm>
              <a:off x="3757517" y="4941168"/>
              <a:ext cx="864096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515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844824"/>
            <a:ext cx="3807425" cy="4189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298685" y="2632844"/>
            <a:ext cx="420130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7200" b="1" dirty="0" smtClean="0">
                <a:solidFill>
                  <a:schemeClr val="bg1"/>
                </a:solidFill>
              </a:rPr>
              <a:t>Thank </a:t>
            </a:r>
          </a:p>
          <a:p>
            <a:pPr algn="ctr" rtl="0"/>
            <a:r>
              <a:rPr lang="en-US" sz="7200" b="1" dirty="0" smtClean="0">
                <a:solidFill>
                  <a:schemeClr val="bg1"/>
                </a:solidFill>
              </a:rPr>
              <a:t>You </a:t>
            </a:r>
            <a:endParaRPr lang="en-US" sz="7200" dirty="0">
              <a:solidFill>
                <a:schemeClr val="bg1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57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1124744"/>
            <a:ext cx="8961120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892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9" y="1124744"/>
            <a:ext cx="8997281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921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2" y="1151384"/>
            <a:ext cx="8993296" cy="5445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753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9" y="1182768"/>
            <a:ext cx="8961401" cy="5486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339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75000"/>
          </a:schemeClr>
        </a:solidFill>
      </a:spPr>
      <a:bodyPr rtlCol="0" anchor="ctr"/>
      <a:lstStyle>
        <a:defPPr algn="ctr">
          <a:defRPr b="1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4211</TotalTime>
  <Words>394</Words>
  <Application>Microsoft Office PowerPoint</Application>
  <PresentationFormat>On-screen Show (4:3)</PresentationFormat>
  <Paragraphs>183</Paragraphs>
  <Slides>55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1" baseType="lpstr">
      <vt:lpstr>Arial</vt:lpstr>
      <vt:lpstr>Bauhaus 93</vt:lpstr>
      <vt:lpstr>Calibri</vt:lpstr>
      <vt:lpstr>Lucida Handwriting</vt:lpstr>
      <vt:lpstr>Times New Roman</vt:lpstr>
      <vt:lpstr>سمة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Dell6430</dc:creator>
  <cp:lastModifiedBy>SARA</cp:lastModifiedBy>
  <cp:revision>119</cp:revision>
  <dcterms:created xsi:type="dcterms:W3CDTF">2019-01-01T20:38:17Z</dcterms:created>
  <dcterms:modified xsi:type="dcterms:W3CDTF">2020-06-20T09:54:52Z</dcterms:modified>
</cp:coreProperties>
</file>