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753600" cy="7315200"/>
  <p:notesSz cx="6858000" cy="9144000"/>
  <p:embeddedFontLst>
    <p:embeddedFont>
      <p:font typeface="Agrandir" panose="020B0604020202020204" charset="0"/>
      <p:regular r:id="rId17"/>
    </p:embeddedFont>
    <p:embeddedFont>
      <p:font typeface="Alegreya Bold" panose="020B0604020202020204" charset="0"/>
      <p:regular r:id="rId18"/>
    </p:embeddedFont>
    <p:embeddedFont>
      <p:font typeface="Antic Didone" panose="020B0604020202020204" charset="0"/>
      <p:regular r:id="rId19"/>
    </p:embeddedFont>
    <p:embeddedFont>
      <p:font typeface="Open Sans" panose="020B0604020202020204" charset="0"/>
      <p:regular r:id="rId20"/>
    </p:embeddedFont>
    <p:embeddedFont>
      <p:font typeface="Alegreya" panose="020B0604020202020204" charset="0"/>
      <p:regular r:id="rId21"/>
    </p:embeddedFont>
    <p:embeddedFont>
      <p:font typeface="Josefin Sans Regular" panose="020B0604020202020204" charset="0"/>
      <p:regular r:id="rId22"/>
    </p:embeddedFont>
    <p:embeddedFont>
      <p:font typeface="Glacial Indifference" panose="020B0604020202020204" charset="0"/>
      <p:regular r:id="rId23"/>
    </p:embeddedFont>
    <p:embeddedFont>
      <p:font typeface="Calibri" panose="020F0502020204030204" pitchFamily="34" charset="0"/>
      <p:regular r:id="rId24"/>
      <p:bold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61" d="100"/>
          <a:sy n="61" d="100"/>
        </p:scale>
        <p:origin x="1324" y="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3997" r="1627" b="2369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304800" y="5807436"/>
            <a:ext cx="8397347" cy="16542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210"/>
              </a:lnSpc>
            </a:pPr>
            <a:r>
              <a:rPr lang="en-US" sz="3000" dirty="0" smtClean="0">
                <a:solidFill>
                  <a:srgbClr val="000000"/>
                </a:solidFill>
                <a:latin typeface="Josefin Sans Regular"/>
              </a:rPr>
              <a:t>By </a:t>
            </a:r>
            <a:r>
              <a:rPr lang="en-US" sz="3000" dirty="0">
                <a:solidFill>
                  <a:srgbClr val="000000"/>
                </a:solidFill>
                <a:latin typeface="Josefin Sans Regular"/>
              </a:rPr>
              <a:t>:</a:t>
            </a:r>
            <a:r>
              <a:rPr lang="en-US" sz="3000" dirty="0" err="1">
                <a:solidFill>
                  <a:srgbClr val="000000"/>
                </a:solidFill>
                <a:latin typeface="Josefin Sans Regular"/>
              </a:rPr>
              <a:t>fatima</a:t>
            </a:r>
            <a:r>
              <a:rPr lang="en-US" sz="3000" dirty="0">
                <a:solidFill>
                  <a:srgbClr val="000000"/>
                </a:solidFill>
                <a:latin typeface="Josefin Sans Regular"/>
              </a:rPr>
              <a:t> </a:t>
            </a:r>
            <a:r>
              <a:rPr lang="en-US" sz="3000" dirty="0" err="1">
                <a:solidFill>
                  <a:srgbClr val="000000"/>
                </a:solidFill>
                <a:latin typeface="Josefin Sans Regular"/>
              </a:rPr>
              <a:t>alzhraa</a:t>
            </a:r>
            <a:r>
              <a:rPr lang="en-US" sz="3000" dirty="0">
                <a:solidFill>
                  <a:srgbClr val="000000"/>
                </a:solidFill>
                <a:latin typeface="Josefin Sans Regular"/>
              </a:rPr>
              <a:t> </a:t>
            </a:r>
            <a:r>
              <a:rPr lang="en-US" sz="3000" dirty="0" err="1">
                <a:solidFill>
                  <a:srgbClr val="000000"/>
                </a:solidFill>
                <a:latin typeface="Josefin Sans Regular"/>
              </a:rPr>
              <a:t>almkhal</a:t>
            </a:r>
            <a:r>
              <a:rPr lang="en-US" sz="3000" dirty="0">
                <a:solidFill>
                  <a:srgbClr val="000000"/>
                </a:solidFill>
                <a:latin typeface="Josefin Sans Regular"/>
              </a:rPr>
              <a:t> </a:t>
            </a:r>
            <a:endParaRPr lang="en-US" sz="3000" dirty="0" smtClean="0">
              <a:solidFill>
                <a:srgbClr val="000000"/>
              </a:solidFill>
              <a:latin typeface="Josefin Sans Regular"/>
            </a:endParaRPr>
          </a:p>
          <a:p>
            <a:pPr algn="just">
              <a:lnSpc>
                <a:spcPts val="3210"/>
              </a:lnSpc>
            </a:pPr>
            <a:r>
              <a:rPr lang="en-US" sz="3000" dirty="0" smtClean="0">
                <a:solidFill>
                  <a:srgbClr val="000000"/>
                </a:solidFill>
                <a:latin typeface="Josefin Sans Regular"/>
              </a:rPr>
              <a:t>ID: </a:t>
            </a:r>
            <a:r>
              <a:rPr lang="en-US" sz="3000" dirty="0" smtClean="0">
                <a:solidFill>
                  <a:srgbClr val="000000"/>
                </a:solidFill>
                <a:latin typeface="Josefin Sans Regular"/>
              </a:rPr>
              <a:t>3190</a:t>
            </a:r>
            <a:endParaRPr lang="en-US" sz="3000" dirty="0">
              <a:solidFill>
                <a:srgbClr val="000000"/>
              </a:solidFill>
              <a:latin typeface="Josefin Sans Regular"/>
            </a:endParaRPr>
          </a:p>
          <a:p>
            <a:pPr algn="just">
              <a:lnSpc>
                <a:spcPts val="3210"/>
              </a:lnSpc>
            </a:pPr>
            <a:r>
              <a:rPr lang="en-US" sz="3000" dirty="0">
                <a:solidFill>
                  <a:srgbClr val="000000"/>
                </a:solidFill>
                <a:latin typeface="Josefin Sans Regular"/>
              </a:rPr>
              <a:t> </a:t>
            </a:r>
            <a:r>
              <a:rPr lang="en-US" sz="3000" dirty="0" smtClean="0">
                <a:solidFill>
                  <a:srgbClr val="000000"/>
                </a:solidFill>
                <a:latin typeface="Josefin Sans Regular"/>
              </a:rPr>
              <a:t>Email: fatimaalzhra_3190@limu.edu.ly</a:t>
            </a:r>
            <a:endParaRPr lang="en-US" sz="3000" dirty="0">
              <a:solidFill>
                <a:srgbClr val="000000"/>
              </a:solidFill>
              <a:latin typeface="Josefin Sans Regular"/>
            </a:endParaRPr>
          </a:p>
          <a:p>
            <a:pPr algn="just">
              <a:lnSpc>
                <a:spcPts val="3210"/>
              </a:lnSpc>
            </a:pPr>
            <a:endParaRPr lang="en-US" sz="3000" dirty="0">
              <a:solidFill>
                <a:srgbClr val="000000"/>
              </a:solidFill>
              <a:latin typeface="Josefin Sans Regular"/>
            </a:endParaRPr>
          </a:p>
        </p:txBody>
      </p:sp>
      <p:sp>
        <p:nvSpPr>
          <p:cNvPr id="4" name="AutoShape 4"/>
          <p:cNvSpPr/>
          <p:nvPr/>
        </p:nvSpPr>
        <p:spPr>
          <a:xfrm>
            <a:off x="2759545" y="5170981"/>
            <a:ext cx="394068" cy="0"/>
          </a:xfrm>
          <a:prstGeom prst="line">
            <a:avLst/>
          </a:prstGeom>
          <a:ln w="19050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221453" y="-69107"/>
            <a:ext cx="1601255" cy="160125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 l="9039" r="9039"/>
          <a:stretch>
            <a:fillRect/>
          </a:stretch>
        </p:blipFill>
        <p:spPr>
          <a:xfrm>
            <a:off x="0" y="-37440"/>
            <a:ext cx="1285835" cy="1569588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-429391" y="2828121"/>
            <a:ext cx="10612381" cy="25344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80"/>
              </a:lnSpc>
            </a:pPr>
            <a:r>
              <a:rPr lang="en-US" sz="4843" spc="-48" dirty="0">
                <a:solidFill>
                  <a:srgbClr val="000000"/>
                </a:solidFill>
                <a:latin typeface="Glacial Indifference"/>
              </a:rPr>
              <a:t>The Micro and </a:t>
            </a:r>
            <a:r>
              <a:rPr lang="en-US" sz="4843" spc="-48" dirty="0" smtClean="0">
                <a:solidFill>
                  <a:srgbClr val="000000"/>
                </a:solidFill>
                <a:latin typeface="Glacial Indifference"/>
              </a:rPr>
              <a:t>Macro Environment</a:t>
            </a:r>
            <a:endParaRPr lang="en-US" sz="4843" spc="-48" dirty="0">
              <a:solidFill>
                <a:srgbClr val="000000"/>
              </a:solidFill>
              <a:latin typeface="Glacial Indifference"/>
            </a:endParaRPr>
          </a:p>
          <a:p>
            <a:pPr algn="ctr">
              <a:lnSpc>
                <a:spcPts val="6780"/>
              </a:lnSpc>
            </a:pPr>
            <a:r>
              <a:rPr lang="en-US" sz="4843" spc="-48" dirty="0">
                <a:solidFill>
                  <a:srgbClr val="000000"/>
                </a:solidFill>
                <a:latin typeface="Glacial Indifference"/>
              </a:rPr>
              <a:t>in Marketing </a:t>
            </a:r>
          </a:p>
          <a:p>
            <a:pPr algn="just">
              <a:lnSpc>
                <a:spcPts val="6780"/>
              </a:lnSpc>
            </a:pPr>
            <a:endParaRPr lang="en-US" sz="4843" spc="-48" dirty="0">
              <a:solidFill>
                <a:srgbClr val="000000"/>
              </a:solidFill>
              <a:latin typeface="Glacial Indifference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48523" y="151208"/>
            <a:ext cx="7752418" cy="13358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544"/>
              </a:lnSpc>
            </a:pPr>
            <a:r>
              <a:rPr lang="en-US" sz="2531" spc="-25" dirty="0">
                <a:solidFill>
                  <a:srgbClr val="000000"/>
                </a:solidFill>
                <a:latin typeface="Antic Didone"/>
              </a:rPr>
              <a:t>Libyan International Medical University</a:t>
            </a:r>
          </a:p>
          <a:p>
            <a:pPr algn="just">
              <a:lnSpc>
                <a:spcPts val="3544"/>
              </a:lnSpc>
            </a:pPr>
            <a:r>
              <a:rPr lang="en-US" sz="2531" spc="-25">
                <a:solidFill>
                  <a:srgbClr val="000000"/>
                </a:solidFill>
                <a:latin typeface="Antic Didone"/>
              </a:rPr>
              <a:t>Faculty of Business Administration</a:t>
            </a:r>
          </a:p>
          <a:p>
            <a:pPr algn="just">
              <a:lnSpc>
                <a:spcPts val="3544"/>
              </a:lnSpc>
            </a:pPr>
            <a:endParaRPr lang="en-US" sz="2531" spc="-25">
              <a:solidFill>
                <a:srgbClr val="000000"/>
              </a:solidFill>
              <a:latin typeface="Antic Didon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3499" r="3499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1992624" y="2610801"/>
            <a:ext cx="5350779" cy="19767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spc="-27">
                <a:solidFill>
                  <a:srgbClr val="04488F"/>
                </a:solidFill>
                <a:latin typeface="Glacial Indifference"/>
              </a:rPr>
              <a:t>External forces make up macro environmental factors. These external forces influence the company's marketing strategy.</a:t>
            </a:r>
          </a:p>
        </p:txBody>
      </p:sp>
      <p:sp>
        <p:nvSpPr>
          <p:cNvPr id="4" name="AutoShape 4"/>
          <p:cNvSpPr/>
          <p:nvPr/>
        </p:nvSpPr>
        <p:spPr>
          <a:xfrm>
            <a:off x="1230285" y="2251205"/>
            <a:ext cx="3215276" cy="0"/>
          </a:xfrm>
          <a:prstGeom prst="line">
            <a:avLst/>
          </a:prstGeom>
          <a:ln w="47625" cap="rnd">
            <a:solidFill>
              <a:srgbClr val="04488F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rcRect t="7224" b="1802"/>
          <a:stretch>
            <a:fillRect/>
          </a:stretch>
        </p:blipFill>
        <p:spPr>
          <a:xfrm>
            <a:off x="970974" y="4821010"/>
            <a:ext cx="7811652" cy="2104199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731520" y="1597155"/>
            <a:ext cx="5968444" cy="701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350"/>
              </a:lnSpc>
              <a:spcBef>
                <a:spcPct val="0"/>
              </a:spcBef>
            </a:pPr>
            <a:r>
              <a:rPr lang="en-US" sz="5000">
                <a:solidFill>
                  <a:srgbClr val="04488F"/>
                </a:solidFill>
                <a:latin typeface="Alegreya"/>
              </a:rPr>
              <a:t>Macroenvironment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529951" y="6063430"/>
            <a:ext cx="984257" cy="1040500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8782626" y="6260147"/>
            <a:ext cx="493812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4488F"/>
                </a:solidFill>
                <a:latin typeface="Open Sans"/>
              </a:rPr>
              <a:t>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50000"/>
          </a:blip>
          <a:srcRect l="3997" r="1627" b="2369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2285787" y="3209491"/>
            <a:ext cx="6074989" cy="21229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261"/>
              </a:lnSpc>
            </a:pPr>
            <a:r>
              <a:rPr lang="en-US" sz="3043" spc="100">
                <a:solidFill>
                  <a:srgbClr val="04488F"/>
                </a:solidFill>
                <a:latin typeface="Glacial Indifference"/>
              </a:rPr>
              <a:t> is the study of human populations in terms of size, density, location, age, and other statistics.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162912" y="1851627"/>
            <a:ext cx="3912671" cy="863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000"/>
              </a:lnSpc>
            </a:pPr>
            <a:r>
              <a:rPr lang="en-US" sz="5000">
                <a:solidFill>
                  <a:srgbClr val="04488F"/>
                </a:solidFill>
                <a:latin typeface="Alegreya"/>
              </a:rPr>
              <a:t>Demography</a:t>
            </a:r>
          </a:p>
        </p:txBody>
      </p:sp>
      <p:sp>
        <p:nvSpPr>
          <p:cNvPr id="5" name="AutoShape 5"/>
          <p:cNvSpPr/>
          <p:nvPr/>
        </p:nvSpPr>
        <p:spPr>
          <a:xfrm>
            <a:off x="1765693" y="2667602"/>
            <a:ext cx="1909521" cy="0"/>
          </a:xfrm>
          <a:prstGeom prst="line">
            <a:avLst/>
          </a:prstGeom>
          <a:ln w="47625" cap="rnd">
            <a:solidFill>
              <a:srgbClr val="04488F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769343" y="6274700"/>
            <a:ext cx="984257" cy="1040500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9014566" y="6471417"/>
            <a:ext cx="493812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4488F"/>
                </a:solidFill>
                <a:latin typeface="Open Sans"/>
              </a:rPr>
              <a:t>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3250" r="3249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905571" y="1609072"/>
            <a:ext cx="7100696" cy="863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000"/>
              </a:lnSpc>
            </a:pPr>
            <a:r>
              <a:rPr lang="en-US" sz="5000" spc="-50">
                <a:solidFill>
                  <a:srgbClr val="04488F"/>
                </a:solidFill>
                <a:latin typeface="Alegreya Bold"/>
              </a:rPr>
              <a:t>Economic Environment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992624" y="2610801"/>
            <a:ext cx="6709346" cy="9861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spc="-27">
                <a:solidFill>
                  <a:srgbClr val="04488F"/>
                </a:solidFill>
                <a:latin typeface="Glacial Indifference"/>
              </a:rPr>
              <a:t>Consists of economic factors that affect consumer buy  power and spending </a:t>
            </a:r>
          </a:p>
        </p:txBody>
      </p:sp>
      <p:sp>
        <p:nvSpPr>
          <p:cNvPr id="5" name="AutoShape 5"/>
          <p:cNvSpPr/>
          <p:nvPr/>
        </p:nvSpPr>
        <p:spPr>
          <a:xfrm>
            <a:off x="1093680" y="2425046"/>
            <a:ext cx="5667615" cy="0"/>
          </a:xfrm>
          <a:prstGeom prst="line">
            <a:avLst/>
          </a:prstGeom>
          <a:ln w="47625" cap="rnd">
            <a:solidFill>
              <a:srgbClr val="04488F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769343" y="6274700"/>
            <a:ext cx="984257" cy="1040500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9014566" y="6471417"/>
            <a:ext cx="493812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4488F"/>
                </a:solidFill>
                <a:latin typeface="Open Sans"/>
              </a:rPr>
              <a:t>12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50000"/>
          </a:blip>
          <a:srcRect l="3621" r="1633" b="1987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731520" y="1096481"/>
            <a:ext cx="4907949" cy="863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000"/>
              </a:lnSpc>
            </a:pPr>
            <a:r>
              <a:rPr lang="en-US" sz="5000" spc="-50">
                <a:solidFill>
                  <a:srgbClr val="04488F"/>
                </a:solidFill>
                <a:latin typeface="Alegreya Bold"/>
              </a:rPr>
              <a:t>Conclusion</a:t>
            </a:r>
          </a:p>
        </p:txBody>
      </p:sp>
      <p:sp>
        <p:nvSpPr>
          <p:cNvPr id="4" name="AutoShape 4"/>
          <p:cNvSpPr/>
          <p:nvPr/>
        </p:nvSpPr>
        <p:spPr>
          <a:xfrm>
            <a:off x="731520" y="1960081"/>
            <a:ext cx="2885021" cy="0"/>
          </a:xfrm>
          <a:prstGeom prst="line">
            <a:avLst/>
          </a:prstGeom>
          <a:ln w="47625" cap="rnd">
            <a:solidFill>
              <a:srgbClr val="04488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TextBox 5"/>
          <p:cNvSpPr txBox="1"/>
          <p:nvPr/>
        </p:nvSpPr>
        <p:spPr>
          <a:xfrm>
            <a:off x="1400386" y="2412365"/>
            <a:ext cx="7621694" cy="3181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200"/>
              </a:lnSpc>
            </a:pPr>
            <a:r>
              <a:rPr lang="en-US" sz="3000" dirty="0">
                <a:solidFill>
                  <a:srgbClr val="04488F"/>
                </a:solidFill>
                <a:latin typeface="Open Sans"/>
              </a:rPr>
              <a:t>Micro and macro environments have a significant impact on the success of marketing activities, and therefore such environmental factors must be considered in-depth during the process of creating a strategic marketing plan.</a:t>
            </a: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769343" y="6274700"/>
            <a:ext cx="984257" cy="1040500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9014566" y="6471417"/>
            <a:ext cx="493812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4488F"/>
                </a:solidFill>
                <a:latin typeface="Open Sans"/>
              </a:rPr>
              <a:t>13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4249" r="4249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731520" y="1964771"/>
            <a:ext cx="9008460" cy="59391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spc="-27">
                <a:solidFill>
                  <a:srgbClr val="04488F"/>
                </a:solidFill>
                <a:latin typeface="Glacial Indifference"/>
              </a:rPr>
              <a:t>Marketing environment: Macro and Micro Marketing Environment. (2020, March 12). Retrieved April 6, 2022, from https://www.iedunote.com/marketing-environment</a:t>
            </a:r>
          </a:p>
          <a:p>
            <a:pPr>
              <a:lnSpc>
                <a:spcPts val="3919"/>
              </a:lnSpc>
            </a:pPr>
            <a:endParaRPr lang="en-US" sz="2799" spc="-27">
              <a:solidFill>
                <a:srgbClr val="04488F"/>
              </a:solidFill>
              <a:latin typeface="Glacial Indifference"/>
            </a:endParaRPr>
          </a:p>
          <a:p>
            <a:pPr>
              <a:lnSpc>
                <a:spcPts val="3919"/>
              </a:lnSpc>
            </a:pPr>
            <a:r>
              <a:rPr lang="en-US" sz="2799" spc="-27">
                <a:solidFill>
                  <a:srgbClr val="04488F"/>
                </a:solidFill>
                <a:latin typeface="Glacial Indifference"/>
              </a:rPr>
              <a:t>The impact of micro and macro environment factors on marketing. (2021, November 08). Retrieved April 6, 2022, from https://blog.oxfordcollegeofmarketing.com/2014/11/04/the-impact-of-micro-and-macro-environment-factors-on-marketing/</a:t>
            </a:r>
          </a:p>
          <a:p>
            <a:pPr>
              <a:lnSpc>
                <a:spcPts val="3919"/>
              </a:lnSpc>
            </a:pPr>
            <a:endParaRPr lang="en-US" sz="2799" spc="-27">
              <a:solidFill>
                <a:srgbClr val="04488F"/>
              </a:solidFill>
              <a:latin typeface="Glacial Indifference"/>
            </a:endParaRPr>
          </a:p>
          <a:p>
            <a:pPr>
              <a:lnSpc>
                <a:spcPts val="3919"/>
              </a:lnSpc>
            </a:pPr>
            <a:endParaRPr lang="en-US" sz="2799" spc="-27">
              <a:solidFill>
                <a:srgbClr val="04488F"/>
              </a:solidFill>
              <a:latin typeface="Glacial Indifference"/>
            </a:endParaRPr>
          </a:p>
        </p:txBody>
      </p:sp>
      <p:sp>
        <p:nvSpPr>
          <p:cNvPr id="4" name="AutoShape 4"/>
          <p:cNvSpPr/>
          <p:nvPr/>
        </p:nvSpPr>
        <p:spPr>
          <a:xfrm>
            <a:off x="1093680" y="1609906"/>
            <a:ext cx="1702401" cy="0"/>
          </a:xfrm>
          <a:prstGeom prst="line">
            <a:avLst/>
          </a:prstGeom>
          <a:ln w="47625" cap="rnd">
            <a:solidFill>
              <a:srgbClr val="04488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TextBox 5"/>
          <p:cNvSpPr txBox="1"/>
          <p:nvPr/>
        </p:nvSpPr>
        <p:spPr>
          <a:xfrm>
            <a:off x="87516" y="970183"/>
            <a:ext cx="3714728" cy="701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350"/>
              </a:lnSpc>
              <a:spcBef>
                <a:spcPct val="0"/>
              </a:spcBef>
            </a:pPr>
            <a:r>
              <a:rPr lang="en-US" sz="5000">
                <a:solidFill>
                  <a:srgbClr val="04488F"/>
                </a:solidFill>
                <a:latin typeface="Alegreya"/>
              </a:rPr>
              <a:t>References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D8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29895" y="0"/>
            <a:ext cx="8290560" cy="5611390"/>
            <a:chOff x="0" y="0"/>
            <a:chExt cx="11054080" cy="7481854"/>
          </a:xfrm>
        </p:grpSpPr>
        <p:sp>
          <p:nvSpPr>
            <p:cNvPr id="3" name="TextBox 3"/>
            <p:cNvSpPr txBox="1"/>
            <p:nvPr/>
          </p:nvSpPr>
          <p:spPr>
            <a:xfrm rot="-592460">
              <a:off x="246323" y="1191166"/>
              <a:ext cx="10438986" cy="31552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192"/>
                </a:lnSpc>
                <a:spcBef>
                  <a:spcPct val="0"/>
                </a:spcBef>
              </a:pPr>
              <a:r>
                <a:rPr lang="en-US" sz="17192">
                  <a:solidFill>
                    <a:srgbClr val="F6F3E4"/>
                  </a:solidFill>
                  <a:latin typeface="Bukhari Script Bold"/>
                </a:rPr>
                <a:t>Thank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 rot="-515361">
              <a:off x="1373234" y="3940739"/>
              <a:ext cx="9520177" cy="28463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473"/>
                </a:lnSpc>
                <a:spcBef>
                  <a:spcPct val="0"/>
                </a:spcBef>
              </a:pPr>
              <a:r>
                <a:rPr lang="en-US" sz="15473">
                  <a:solidFill>
                    <a:srgbClr val="F6F3E4"/>
                  </a:solidFill>
                  <a:latin typeface="Bukhari Script Bold"/>
                </a:rPr>
                <a:t>you!</a:t>
              </a:r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463040" y="6260147"/>
            <a:ext cx="8290560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4488F"/>
                </a:solidFill>
                <a:latin typeface="Open Sans"/>
              </a:rPr>
              <a:t>Do You Have 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3499" r="3499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644205" y="2444096"/>
            <a:ext cx="2815778" cy="0"/>
          </a:xfrm>
          <a:prstGeom prst="line">
            <a:avLst/>
          </a:prstGeom>
          <a:ln w="95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479296" y="5944358"/>
            <a:ext cx="984257" cy="1040500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866233" y="2620326"/>
            <a:ext cx="4090635" cy="8884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44070" lvl="1" indent="-272035" algn="just">
              <a:lnSpc>
                <a:spcPts val="3528"/>
              </a:lnSpc>
              <a:buFont typeface="Arial"/>
              <a:buChar char="•"/>
            </a:pPr>
            <a:r>
              <a:rPr lang="en-US" sz="2520" dirty="0">
                <a:solidFill>
                  <a:srgbClr val="000000"/>
                </a:solidFill>
                <a:latin typeface="Josefin Sans Regular"/>
              </a:rPr>
              <a:t>Introduction</a:t>
            </a:r>
          </a:p>
          <a:p>
            <a:pPr marL="544070" lvl="1" indent="-272035" algn="just">
              <a:lnSpc>
                <a:spcPts val="3528"/>
              </a:lnSpc>
              <a:buFont typeface="Arial"/>
              <a:buChar char="•"/>
            </a:pPr>
            <a:r>
              <a:rPr lang="en-US" sz="2520" dirty="0">
                <a:solidFill>
                  <a:srgbClr val="000000"/>
                </a:solidFill>
                <a:latin typeface="Josefin Sans Regular"/>
              </a:rPr>
              <a:t>Microenvironment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866233" y="3600450"/>
            <a:ext cx="3124706" cy="13629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59182" lvl="1" indent="-279591" algn="just">
              <a:lnSpc>
                <a:spcPts val="3626"/>
              </a:lnSpc>
              <a:buFont typeface="Arial"/>
              <a:buChar char="•"/>
            </a:pPr>
            <a:r>
              <a:rPr lang="en-US" sz="2590" spc="-25" dirty="0" err="1">
                <a:solidFill>
                  <a:srgbClr val="000000"/>
                </a:solidFill>
                <a:latin typeface="Glacial Indifference"/>
              </a:rPr>
              <a:t>Macroenvironment</a:t>
            </a:r>
            <a:r>
              <a:rPr lang="en-US" sz="2590" spc="-25" dirty="0">
                <a:solidFill>
                  <a:srgbClr val="000000"/>
                </a:solidFill>
                <a:latin typeface="Glacial Indifference"/>
              </a:rPr>
              <a:t> </a:t>
            </a:r>
          </a:p>
          <a:p>
            <a:pPr marL="559182" lvl="1" indent="-279591" algn="just">
              <a:lnSpc>
                <a:spcPts val="3626"/>
              </a:lnSpc>
              <a:buFont typeface="Arial"/>
              <a:buChar char="•"/>
            </a:pPr>
            <a:r>
              <a:rPr lang="en-US" sz="2590" dirty="0">
                <a:solidFill>
                  <a:srgbClr val="000000"/>
                </a:solidFill>
                <a:latin typeface="Josefin Sans Regular"/>
              </a:rPr>
              <a:t>Conclusion</a:t>
            </a:r>
          </a:p>
          <a:p>
            <a:pPr marL="559182" lvl="1" indent="-279591" algn="just">
              <a:lnSpc>
                <a:spcPts val="3626"/>
              </a:lnSpc>
              <a:buFont typeface="Arial"/>
              <a:buChar char="•"/>
            </a:pPr>
            <a:r>
              <a:rPr lang="en-US" sz="2590" dirty="0">
                <a:solidFill>
                  <a:srgbClr val="000000"/>
                </a:solidFill>
                <a:latin typeface="Josefin Sans Regular"/>
              </a:rPr>
              <a:t>References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20136" y="1447147"/>
            <a:ext cx="5909337" cy="996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000"/>
              </a:lnSpc>
              <a:spcBef>
                <a:spcPct val="0"/>
              </a:spcBef>
            </a:pPr>
            <a:r>
              <a:rPr lang="en-US" sz="5000" spc="-50">
                <a:solidFill>
                  <a:srgbClr val="000000"/>
                </a:solidFill>
                <a:latin typeface="Agrandir"/>
              </a:rPr>
              <a:t>Table of Content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8701078" y="6131550"/>
            <a:ext cx="540693" cy="589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spc="-33">
                <a:solidFill>
                  <a:srgbClr val="000000"/>
                </a:solidFill>
                <a:latin typeface="Antic Didone"/>
              </a:rPr>
              <a:t>02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4653" r="607" b="1994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2693667" y="3294519"/>
            <a:ext cx="6328413" cy="17092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39"/>
              </a:lnSpc>
            </a:pPr>
            <a:r>
              <a:rPr lang="en-US" sz="2456">
                <a:solidFill>
                  <a:srgbClr val="000000"/>
                </a:solidFill>
                <a:latin typeface="Josefin Sans Regular"/>
              </a:rPr>
              <a:t>The people and institutions that make up a company’s marketing environment are the key factors that determine the success of its influencer marketing program.</a:t>
            </a:r>
          </a:p>
        </p:txBody>
      </p:sp>
      <p:sp>
        <p:nvSpPr>
          <p:cNvPr id="4" name="AutoShape 4"/>
          <p:cNvSpPr/>
          <p:nvPr/>
        </p:nvSpPr>
        <p:spPr>
          <a:xfrm>
            <a:off x="996991" y="2572649"/>
            <a:ext cx="4044890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529951" y="5917188"/>
            <a:ext cx="984257" cy="1040500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1162072" y="1774664"/>
            <a:ext cx="3714728" cy="863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000"/>
              </a:lnSpc>
            </a:pPr>
            <a:r>
              <a:rPr lang="en-US" sz="5000" spc="-50">
                <a:solidFill>
                  <a:srgbClr val="000000"/>
                </a:solidFill>
                <a:latin typeface="Alegreya"/>
              </a:rPr>
              <a:t>Introduction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8754338" y="6104381"/>
            <a:ext cx="535484" cy="589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spc="-33">
                <a:solidFill>
                  <a:srgbClr val="000000"/>
                </a:solidFill>
                <a:latin typeface="Antic Didone"/>
              </a:rPr>
              <a:t>03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50000"/>
          </a:blip>
          <a:srcRect l="3621" r="1633" b="1987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862252" y="731520"/>
            <a:ext cx="4540783" cy="0"/>
          </a:xfrm>
          <a:prstGeom prst="line">
            <a:avLst/>
          </a:prstGeom>
          <a:ln w="47625" cap="rnd">
            <a:solidFill>
              <a:srgbClr val="04488F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552554" y="4128245"/>
            <a:ext cx="6027338" cy="318695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529951" y="6274700"/>
            <a:ext cx="984257" cy="1040500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606114" y="-132080"/>
            <a:ext cx="5742793" cy="863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000"/>
              </a:lnSpc>
            </a:pPr>
            <a:r>
              <a:rPr lang="en-US" sz="5000" spc="-50">
                <a:solidFill>
                  <a:srgbClr val="04488F"/>
                </a:solidFill>
                <a:latin typeface="Alegreya Bold"/>
              </a:rPr>
              <a:t>Microenvironment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090104" y="1076755"/>
            <a:ext cx="6033215" cy="23806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759"/>
              </a:lnSpc>
            </a:pPr>
            <a:r>
              <a:rPr lang="en-US" sz="3399">
                <a:solidFill>
                  <a:srgbClr val="04488F"/>
                </a:solidFill>
                <a:latin typeface="Open Sans"/>
              </a:rPr>
              <a:t>The actors that influence a company's ability to serve its customers are its suppliers, competitors, and publics.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8775174" y="6471417"/>
            <a:ext cx="493812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4488F"/>
                </a:solidFill>
                <a:latin typeface="Open Sans"/>
              </a:rPr>
              <a:t>04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3499" r="3499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428540" y="1599547"/>
            <a:ext cx="5236908" cy="863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000"/>
              </a:lnSpc>
            </a:pPr>
            <a:r>
              <a:rPr lang="en-US" sz="5000">
                <a:solidFill>
                  <a:srgbClr val="000000"/>
                </a:solidFill>
                <a:latin typeface="Alegreya"/>
              </a:rPr>
              <a:t>The Company: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2270645" y="2903416"/>
            <a:ext cx="6709346" cy="2967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spc="-27">
                <a:solidFill>
                  <a:srgbClr val="000000"/>
                </a:solidFill>
                <a:latin typeface="Antic Didone"/>
              </a:rPr>
              <a:t>When it comes to developing marketing plans, the management team takes into account the various departments within a company, such as finance, R&amp;D, and human resources.</a:t>
            </a:r>
          </a:p>
        </p:txBody>
      </p:sp>
      <p:sp>
        <p:nvSpPr>
          <p:cNvPr id="5" name="AutoShape 5"/>
          <p:cNvSpPr/>
          <p:nvPr/>
        </p:nvSpPr>
        <p:spPr>
          <a:xfrm>
            <a:off x="888266" y="2415521"/>
            <a:ext cx="2158728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529951" y="6063430"/>
            <a:ext cx="984257" cy="1040500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8775174" y="6260147"/>
            <a:ext cx="493812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Open Sans"/>
              </a:rPr>
              <a:t>05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166" b="166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1827681" y="2774945"/>
            <a:ext cx="6139415" cy="19672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920"/>
              </a:lnSpc>
            </a:pPr>
            <a:r>
              <a:rPr lang="en-US" sz="2800" spc="-28">
                <a:solidFill>
                  <a:srgbClr val="04488F"/>
                </a:solidFill>
                <a:latin typeface="Glacial Indifference"/>
              </a:rPr>
              <a:t>Suppliers: Suppliers can control the success of the business when they hold power . the supplier’s product is a core part of the buyer’s finished product .</a:t>
            </a:r>
          </a:p>
        </p:txBody>
      </p:sp>
      <p:sp>
        <p:nvSpPr>
          <p:cNvPr id="4" name="AutoShape 4"/>
          <p:cNvSpPr/>
          <p:nvPr/>
        </p:nvSpPr>
        <p:spPr>
          <a:xfrm>
            <a:off x="1093680" y="2425046"/>
            <a:ext cx="1710384" cy="0"/>
          </a:xfrm>
          <a:prstGeom prst="line">
            <a:avLst/>
          </a:prstGeom>
          <a:ln w="47625" cap="rnd">
            <a:solidFill>
              <a:srgbClr val="04488F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769343" y="6274700"/>
            <a:ext cx="984257" cy="1040500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731520" y="626745"/>
            <a:ext cx="4592572" cy="1749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000"/>
              </a:lnSpc>
            </a:pPr>
            <a:endParaRPr/>
          </a:p>
          <a:p>
            <a:pPr algn="just">
              <a:lnSpc>
                <a:spcPts val="7000"/>
              </a:lnSpc>
            </a:pPr>
            <a:r>
              <a:rPr lang="en-US" sz="5000" spc="-50">
                <a:solidFill>
                  <a:srgbClr val="04488F"/>
                </a:solidFill>
                <a:latin typeface="Alegreya Bold"/>
              </a:rPr>
              <a:t>Suppliers: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014566" y="6471417"/>
            <a:ext cx="493812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4488F"/>
                </a:solidFill>
                <a:latin typeface="Open Sans"/>
              </a:rPr>
              <a:t>06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3250" r="3249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1858285" y="2840713"/>
            <a:ext cx="6709346" cy="14814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919"/>
              </a:lnSpc>
            </a:pPr>
            <a:r>
              <a:rPr lang="en-US" sz="2799" spc="-27">
                <a:solidFill>
                  <a:srgbClr val="04488F"/>
                </a:solidFill>
                <a:latin typeface="Glacial Indifference"/>
              </a:rPr>
              <a:t>Marketing intermediates help company in advertising, selling, and distributing their products to end users.</a:t>
            </a:r>
          </a:p>
        </p:txBody>
      </p:sp>
      <p:sp>
        <p:nvSpPr>
          <p:cNvPr id="4" name="AutoShape 4"/>
          <p:cNvSpPr/>
          <p:nvPr/>
        </p:nvSpPr>
        <p:spPr>
          <a:xfrm>
            <a:off x="1093680" y="2425046"/>
            <a:ext cx="6085779" cy="0"/>
          </a:xfrm>
          <a:prstGeom prst="line">
            <a:avLst/>
          </a:prstGeom>
          <a:ln w="47625" cap="rnd">
            <a:solidFill>
              <a:srgbClr val="04488F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567631" y="6063430"/>
            <a:ext cx="984257" cy="1040500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466649" y="1329995"/>
            <a:ext cx="7288806" cy="863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000"/>
              </a:lnSpc>
            </a:pPr>
            <a:r>
              <a:rPr lang="en-US" sz="5000" spc="-50">
                <a:solidFill>
                  <a:srgbClr val="04488F"/>
                </a:solidFill>
                <a:latin typeface="Alegreya Bold"/>
              </a:rPr>
              <a:t>Marketing Intermediates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8812853" y="6260147"/>
            <a:ext cx="493812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4488F"/>
                </a:solidFill>
                <a:latin typeface="Open Sans"/>
              </a:rPr>
              <a:t>07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50000"/>
          </a:blip>
          <a:srcRect l="3621" r="1633" b="1987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510866" y="2664059"/>
            <a:ext cx="5339560" cy="863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000"/>
              </a:lnSpc>
            </a:pPr>
            <a:r>
              <a:rPr lang="en-US" sz="5000" spc="-50">
                <a:solidFill>
                  <a:srgbClr val="04488F"/>
                </a:solidFill>
                <a:latin typeface="Alegreya Bold"/>
              </a:rPr>
              <a:t>The competition</a:t>
            </a:r>
          </a:p>
        </p:txBody>
      </p:sp>
      <p:sp>
        <p:nvSpPr>
          <p:cNvPr id="4" name="AutoShape 4"/>
          <p:cNvSpPr/>
          <p:nvPr/>
        </p:nvSpPr>
        <p:spPr>
          <a:xfrm>
            <a:off x="510866" y="3494321"/>
            <a:ext cx="4171386" cy="0"/>
          </a:xfrm>
          <a:prstGeom prst="line">
            <a:avLst/>
          </a:prstGeom>
          <a:ln w="66675" cap="rnd">
            <a:solidFill>
              <a:srgbClr val="04488F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769343" y="6274700"/>
            <a:ext cx="984257" cy="1040500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1943797" y="3658283"/>
            <a:ext cx="6534840" cy="23806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759"/>
              </a:lnSpc>
            </a:pPr>
            <a:r>
              <a:rPr lang="en-US" sz="3399">
                <a:solidFill>
                  <a:srgbClr val="04488F"/>
                </a:solidFill>
                <a:latin typeface="Open Sans"/>
              </a:rPr>
              <a:t> Those who sell the same or similar products and services as your organisation is your market competition,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014566" y="6260147"/>
            <a:ext cx="493812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4488F"/>
                </a:solidFill>
                <a:latin typeface="Open Sans"/>
              </a:rPr>
              <a:t>08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50000"/>
          </a:blip>
          <a:srcRect l="4653" r="607" b="1994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2693667" y="3294519"/>
            <a:ext cx="5100268" cy="9766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920"/>
              </a:lnSpc>
            </a:pPr>
            <a:r>
              <a:rPr lang="en-US" sz="2800" spc="-28">
                <a:solidFill>
                  <a:srgbClr val="04488F"/>
                </a:solidFill>
                <a:latin typeface="Glacial Indifference"/>
              </a:rPr>
              <a:t> Your organisation has a duty to satisfy the public.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959666" y="2128645"/>
            <a:ext cx="3714728" cy="863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000"/>
              </a:lnSpc>
            </a:pPr>
            <a:r>
              <a:rPr lang="en-US" sz="5000" spc="-50">
                <a:solidFill>
                  <a:srgbClr val="04488F"/>
                </a:solidFill>
                <a:latin typeface="Alegreya Bold"/>
              </a:rPr>
              <a:t>Public</a:t>
            </a:r>
          </a:p>
        </p:txBody>
      </p:sp>
      <p:sp>
        <p:nvSpPr>
          <p:cNvPr id="5" name="AutoShape 5"/>
          <p:cNvSpPr/>
          <p:nvPr/>
        </p:nvSpPr>
        <p:spPr>
          <a:xfrm>
            <a:off x="1959666" y="2944620"/>
            <a:ext cx="1620370" cy="0"/>
          </a:xfrm>
          <a:prstGeom prst="line">
            <a:avLst/>
          </a:prstGeom>
          <a:ln w="47625" cap="rnd">
            <a:solidFill>
              <a:srgbClr val="04488F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769343" y="6063430"/>
            <a:ext cx="984257" cy="1040500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9022080" y="6260147"/>
            <a:ext cx="493812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4488F"/>
                </a:solidFill>
                <a:latin typeface="Open Sans"/>
              </a:rPr>
              <a:t>09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362</Words>
  <Application>Microsoft Office PowerPoint</Application>
  <PresentationFormat>Custom</PresentationFormat>
  <Paragraphs>55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Agrandir</vt:lpstr>
      <vt:lpstr>Alegreya Bold</vt:lpstr>
      <vt:lpstr>Antic Didone</vt:lpstr>
      <vt:lpstr>Bukhari Script Bold</vt:lpstr>
      <vt:lpstr>Open Sans</vt:lpstr>
      <vt:lpstr>Arial</vt:lpstr>
      <vt:lpstr>Alegreya</vt:lpstr>
      <vt:lpstr>Josefin Sans Regular</vt:lpstr>
      <vt:lpstr>Glacial Indifference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</dc:title>
  <dc:creator>pc</dc:creator>
  <cp:lastModifiedBy>Maher Fattouh</cp:lastModifiedBy>
  <cp:revision>2</cp:revision>
  <dcterms:created xsi:type="dcterms:W3CDTF">2006-08-16T00:00:00Z</dcterms:created>
  <dcterms:modified xsi:type="dcterms:W3CDTF">2022-05-10T10:35:20Z</dcterms:modified>
  <dc:identifier>DAE83hr8-s8</dc:identifier>
</cp:coreProperties>
</file>