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81" r:id="rId2"/>
    <p:sldId id="282" r:id="rId3"/>
    <p:sldId id="283" r:id="rId4"/>
    <p:sldId id="284" r:id="rId5"/>
    <p:sldId id="285" r:id="rId6"/>
    <p:sldId id="257" r:id="rId7"/>
    <p:sldId id="258" r:id="rId8"/>
    <p:sldId id="259" r:id="rId9"/>
    <p:sldId id="260" r:id="rId10"/>
    <p:sldId id="286" r:id="rId11"/>
    <p:sldId id="287" r:id="rId12"/>
    <p:sldId id="289" r:id="rId13"/>
    <p:sldId id="290" r:id="rId14"/>
    <p:sldId id="306" r:id="rId15"/>
    <p:sldId id="305" r:id="rId16"/>
    <p:sldId id="261" r:id="rId17"/>
    <p:sldId id="288" r:id="rId18"/>
    <p:sldId id="291" r:id="rId19"/>
    <p:sldId id="293" r:id="rId20"/>
    <p:sldId id="294" r:id="rId21"/>
    <p:sldId id="262" r:id="rId22"/>
    <p:sldId id="263" r:id="rId23"/>
    <p:sldId id="295" r:id="rId24"/>
    <p:sldId id="296" r:id="rId25"/>
    <p:sldId id="264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265" r:id="rId35"/>
    <p:sldId id="266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CF6C0F7-36CD-4D10-B816-19E11C5A55BE}" type="datetimeFigureOut">
              <a:rPr lang="ar-SA" smtClean="0"/>
              <a:pPr/>
              <a:t>29/10/1441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8426E89-FB70-488F-A2DC-1A7838CF5C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835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50457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7327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5206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2409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720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92386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82173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489783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32352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35989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226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97479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67188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58699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2202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785110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78338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46922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50959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43810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1262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973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52980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08769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58161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47629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389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3248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7397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379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A7EE-06A3-4DAD-AF7E-25CF918E01B4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4607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1725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8978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360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26E89-FB70-488F-A2DC-1A7838CF5C33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5807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7300" b="1" smtClean="0"/>
              <a:t>Pancreatitis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nadia</a:t>
            </a:r>
            <a:r>
              <a:rPr lang="en-US" dirty="0" smtClean="0"/>
              <a:t> </a:t>
            </a:r>
            <a:r>
              <a:rPr lang="en-US" dirty="0" err="1" smtClean="0"/>
              <a:t>ezzawi</a:t>
            </a:r>
            <a:endParaRPr lang="en-US" dirty="0" smtClean="0"/>
          </a:p>
          <a:p>
            <a:r>
              <a:rPr lang="en-US" dirty="0" smtClean="0"/>
              <a:t>Gastroenterology department </a:t>
            </a:r>
          </a:p>
          <a:p>
            <a:r>
              <a:rPr lang="en-US" dirty="0" smtClean="0"/>
              <a:t>BMC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en-US" altLang="zh-CN" sz="4000" dirty="0" smtClean="0">
                <a:solidFill>
                  <a:srgbClr val="0000FF"/>
                </a:solidFill>
              </a:rPr>
              <a:t>Etiology of acute pancreatitis</a:t>
            </a:r>
            <a:r>
              <a:rPr lang="en-US" altLang="zh-CN" dirty="0" smtClean="0">
                <a:solidFill>
                  <a:srgbClr val="0000FF"/>
                </a:solidFill>
              </a:rPr>
              <a:t>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Biliary tract disease</a:t>
            </a:r>
            <a:r>
              <a:rPr lang="en-US" altLang="zh-CN" b="1" dirty="0" smtClean="0"/>
              <a:t> .</a:t>
            </a:r>
          </a:p>
          <a:p>
            <a:pPr>
              <a:lnSpc>
                <a:spcPct val="90000"/>
              </a:lnSpc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Abuse of ethanol.</a:t>
            </a:r>
            <a:endParaRPr lang="en-US" altLang="zh-CN" b="1" dirty="0" smtClean="0"/>
          </a:p>
          <a:p>
            <a:pPr>
              <a:lnSpc>
                <a:spcPct val="90000"/>
              </a:lnSpc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Trauma and operation. </a:t>
            </a:r>
          </a:p>
          <a:p>
            <a:pPr>
              <a:lnSpc>
                <a:spcPct val="90000"/>
              </a:lnSpc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Ischemia of pancreas.</a:t>
            </a:r>
          </a:p>
          <a:p>
            <a:pPr>
              <a:lnSpc>
                <a:spcPct val="90000"/>
              </a:lnSpc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Drugs … (</a:t>
            </a:r>
            <a:r>
              <a:rPr lang="en-US" altLang="zh-CN" b="1" dirty="0" err="1" smtClean="0">
                <a:latin typeface="Times New Roman" pitchFamily="18" charset="0"/>
                <a:cs typeface="Times New Roman" pitchFamily="18" charset="0"/>
              </a:rPr>
              <a:t>azathioprine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Idiopathic pancreatitis.</a:t>
            </a:r>
          </a:p>
          <a:p>
            <a:pPr>
              <a:lnSpc>
                <a:spcPct val="90000"/>
              </a:lnSpc>
            </a:pPr>
            <a:r>
              <a:rPr lang="en-US" altLang="zh-CN" b="1" dirty="0" err="1" smtClean="0">
                <a:latin typeface="Times New Roman" pitchFamily="18" charset="0"/>
                <a:cs typeface="Times New Roman" pitchFamily="18" charset="0"/>
              </a:rPr>
              <a:t>Hypercalcemia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lnSpc>
                <a:spcPct val="90000"/>
              </a:lnSpc>
            </a:pPr>
            <a:r>
              <a:rPr lang="en-US" altLang="zh-CN" b="1" dirty="0" err="1" smtClean="0">
                <a:latin typeface="Times New Roman" pitchFamily="18" charset="0"/>
                <a:cs typeface="Times New Roman" pitchFamily="18" charset="0"/>
              </a:rPr>
              <a:t>Hyperlipidemia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lnSpc>
                <a:spcPct val="90000"/>
              </a:lnSpc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Infections and Parasites .</a:t>
            </a:r>
          </a:p>
          <a:p>
            <a:pPr>
              <a:lnSpc>
                <a:spcPct val="90000"/>
              </a:lnSpc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Procedure….(</a:t>
            </a:r>
            <a:r>
              <a:rPr lang="en-US" altLang="zh-CN" sz="2600" b="1" dirty="0" smtClean="0">
                <a:latin typeface="Times New Roman" pitchFamily="18" charset="0"/>
                <a:cs typeface="Times New Roman" pitchFamily="18" charset="0"/>
              </a:rPr>
              <a:t>Endoscopic retrograde </a:t>
            </a:r>
            <a:r>
              <a:rPr lang="en-US" altLang="zh-CN" sz="2600" b="1" dirty="0" err="1" smtClean="0">
                <a:latin typeface="Times New Roman" pitchFamily="18" charset="0"/>
                <a:cs typeface="Times New Roman" pitchFamily="18" charset="0"/>
              </a:rPr>
              <a:t>cholangiopancreatography</a:t>
            </a:r>
            <a:r>
              <a:rPr lang="en-US" altLang="zh-CN" sz="2600" b="1" dirty="0" smtClean="0"/>
              <a:t> )</a:t>
            </a:r>
          </a:p>
          <a:p>
            <a:pPr>
              <a:lnSpc>
                <a:spcPct val="90000"/>
              </a:lnSpc>
            </a:pP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solidFill>
                  <a:srgbClr val="0000FF"/>
                </a:solidFill>
              </a:rPr>
              <a:t>Pathogenesis</a:t>
            </a:r>
            <a:endParaRPr lang="ar-SA" altLang="zh-CN" sz="40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latin typeface="Arial"/>
                <a:cs typeface="Times New Roman" pitchFamily="18" charset="0"/>
              </a:rPr>
              <a:t>“</a:t>
            </a:r>
            <a:r>
              <a:rPr lang="en-US" altLang="zh-CN" sz="2600" b="1" dirty="0" smtClean="0">
                <a:latin typeface="Arial"/>
                <a:cs typeface="Times New Roman" pitchFamily="18" charset="0"/>
              </a:rPr>
              <a:t>Self digestion”, </a:t>
            </a:r>
            <a:r>
              <a:rPr lang="en-US" altLang="zh-CN" sz="2600" b="1" dirty="0" err="1" smtClean="0">
                <a:latin typeface="Arial"/>
                <a:cs typeface="Times New Roman" pitchFamily="18" charset="0"/>
              </a:rPr>
              <a:t>oedema</a:t>
            </a:r>
            <a:r>
              <a:rPr lang="en-US" altLang="zh-CN" sz="2600" b="1" dirty="0" smtClean="0">
                <a:latin typeface="Arial"/>
                <a:cs typeface="Times New Roman" pitchFamily="18" charset="0"/>
              </a:rPr>
              <a:t> and necrosis .</a:t>
            </a:r>
          </a:p>
          <a:p>
            <a:pPr>
              <a:lnSpc>
                <a:spcPct val="130000"/>
              </a:lnSpc>
            </a:pPr>
            <a:r>
              <a:rPr lang="en-US" altLang="zh-CN" sz="2600" b="1" dirty="0" smtClean="0">
                <a:latin typeface="Arial"/>
                <a:cs typeface="Times New Roman" pitchFamily="18" charset="0"/>
              </a:rPr>
              <a:t>Reflux of bile or duodenal juice</a:t>
            </a:r>
          </a:p>
          <a:p>
            <a:pPr>
              <a:lnSpc>
                <a:spcPct val="130000"/>
              </a:lnSpc>
            </a:pPr>
            <a:r>
              <a:rPr lang="en-US" altLang="zh-CN" sz="2600" b="1" dirty="0" err="1" smtClean="0">
                <a:latin typeface="Arial"/>
                <a:cs typeface="Times New Roman" pitchFamily="18" charset="0"/>
              </a:rPr>
              <a:t>Trypsinogen</a:t>
            </a:r>
            <a:r>
              <a:rPr lang="en-US" altLang="zh-CN" sz="2600" b="1" dirty="0" smtClean="0">
                <a:latin typeface="Arial"/>
                <a:cs typeface="Times New Roman" pitchFamily="18" charset="0"/>
              </a:rPr>
              <a:t> was activated</a:t>
            </a:r>
          </a:p>
          <a:p>
            <a:pPr>
              <a:lnSpc>
                <a:spcPct val="130000"/>
              </a:lnSpc>
            </a:pPr>
            <a:r>
              <a:rPr lang="en-US" altLang="zh-CN" sz="2600" b="1" dirty="0" smtClean="0">
                <a:latin typeface="Arial"/>
                <a:cs typeface="Times New Roman" pitchFamily="18" charset="0"/>
              </a:rPr>
              <a:t>Release of the enzymes------ fat necrosis in both pancreatic and peritoneal cavity . </a:t>
            </a:r>
          </a:p>
          <a:p>
            <a:pPr>
              <a:lnSpc>
                <a:spcPct val="130000"/>
              </a:lnSpc>
            </a:pPr>
            <a:r>
              <a:rPr lang="en-US" altLang="zh-CN" sz="2600" b="1" dirty="0" smtClean="0">
                <a:latin typeface="Arial"/>
                <a:cs typeface="Times New Roman" pitchFamily="18" charset="0"/>
              </a:rPr>
              <a:t>Collection of pancreatic enzymes form pancreatic </a:t>
            </a:r>
            <a:r>
              <a:rPr lang="en-US" altLang="zh-CN" sz="2600" b="1" dirty="0" err="1" smtClean="0">
                <a:latin typeface="Arial"/>
                <a:cs typeface="Times New Roman" pitchFamily="18" charset="0"/>
              </a:rPr>
              <a:t>pseudocyst</a:t>
            </a:r>
            <a:r>
              <a:rPr lang="en-US" altLang="zh-CN" sz="2600" b="1" dirty="0" smtClean="0">
                <a:latin typeface="Arial"/>
                <a:cs typeface="Times New Roman" pitchFamily="18" charset="0"/>
              </a:rPr>
              <a:t>.</a:t>
            </a:r>
            <a:endParaRPr lang="en-US" altLang="zh-CN" sz="2400" b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b="1" dirty="0" smtClean="0"/>
              <a:t>                                                          </a:t>
            </a:r>
          </a:p>
          <a:p>
            <a:pPr>
              <a:lnSpc>
                <a:spcPct val="130000"/>
              </a:lnSpc>
            </a:pPr>
            <a:endParaRPr lang="en-US" altLang="zh-CN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4000" dirty="0" smtClean="0">
                <a:solidFill>
                  <a:srgbClr val="0000FF"/>
                </a:solidFill>
              </a:rPr>
              <a:t>Clinical manifestations </a:t>
            </a:r>
            <a:endParaRPr lang="ar-SA" altLang="zh-CN" sz="4000" dirty="0" smtClean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Abdominal pain</a:t>
            </a:r>
            <a:endParaRPr lang="en-US" altLang="zh-CN" b="1" dirty="0" smtClean="0"/>
          </a:p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Nausea, vomiting</a:t>
            </a:r>
            <a:endParaRPr lang="en-US" altLang="zh-CN" b="1" dirty="0" smtClean="0"/>
          </a:p>
          <a:p>
            <a:r>
              <a:rPr lang="en-US" altLang="zh-CN" b="1" dirty="0" smtClean="0">
                <a:latin typeface="Times New Roman" pitchFamily="18" charset="0"/>
              </a:rPr>
              <a:t> abdominal Distension </a:t>
            </a:r>
          </a:p>
          <a:p>
            <a:r>
              <a:rPr lang="en-US" altLang="zh-CN" b="1" dirty="0" smtClean="0"/>
              <a:t> abdominal Tenderness, rebound tenderness, muscular regard</a:t>
            </a:r>
          </a:p>
          <a:p>
            <a:r>
              <a:rPr lang="en-US" altLang="zh-CN" b="1" dirty="0" smtClean="0"/>
              <a:t>Fever</a:t>
            </a:r>
            <a:r>
              <a:rPr lang="zh-CN" altLang="en-US" b="1" dirty="0" smtClean="0"/>
              <a:t>，</a:t>
            </a:r>
            <a:r>
              <a:rPr lang="en-US" altLang="zh-CN" b="1" dirty="0" smtClean="0"/>
              <a:t>jaundice</a:t>
            </a:r>
            <a:r>
              <a:rPr lang="zh-CN" altLang="en-US" b="1" dirty="0" smtClean="0"/>
              <a:t>， </a:t>
            </a:r>
          </a:p>
          <a:p>
            <a:r>
              <a:rPr lang="en-US" altLang="zh-CN" b="1" dirty="0" smtClean="0"/>
              <a:t>Gray-Turner sign:  flank </a:t>
            </a:r>
            <a:r>
              <a:rPr lang="en-US" altLang="zh-CN" b="1" dirty="0" err="1" smtClean="0"/>
              <a:t>ecchymoses</a:t>
            </a:r>
            <a:r>
              <a:rPr lang="en-US" altLang="zh-CN" b="1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zh-CN" b="1" dirty="0" smtClean="0"/>
              <a:t>    Cullen sign:    </a:t>
            </a:r>
            <a:r>
              <a:rPr lang="en-US" altLang="zh-CN" b="1" dirty="0" err="1" smtClean="0"/>
              <a:t>periumbilical</a:t>
            </a:r>
            <a:r>
              <a:rPr lang="en-US" altLang="zh-CN" b="1" dirty="0" smtClean="0"/>
              <a:t> </a:t>
            </a:r>
            <a:r>
              <a:rPr lang="en-US" altLang="zh-CN" b="1" dirty="0" err="1" smtClean="0"/>
              <a:t>ecchymoses</a:t>
            </a:r>
            <a:r>
              <a:rPr lang="en-US" altLang="zh-CN" b="1" dirty="0" smtClean="0"/>
              <a:t> </a:t>
            </a:r>
          </a:p>
          <a:p>
            <a:r>
              <a:rPr lang="en-US" altLang="zh-CN" b="1" dirty="0" smtClean="0"/>
              <a:t>MODS(</a:t>
            </a:r>
            <a:r>
              <a:rPr lang="en-US" dirty="0" smtClean="0"/>
              <a:t>multiple organ dysfunction syndrome </a:t>
            </a:r>
            <a:r>
              <a:rPr lang="en-US" altLang="zh-CN" b="1" dirty="0" smtClean="0"/>
              <a:t>)</a:t>
            </a:r>
          </a:p>
          <a:p>
            <a:pPr>
              <a:buNone/>
            </a:pPr>
            <a:endParaRPr lang="en-US" altLang="zh-CN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laboratory test</a:t>
            </a:r>
            <a:r>
              <a:rPr lang="en-US" altLang="zh-CN" sz="4000" dirty="0" smtClean="0">
                <a:solidFill>
                  <a:srgbClr val="0000FF"/>
                </a:solidFill>
              </a:rPr>
              <a:t> 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High Amylase level in serum and in urine( increased renal clearance).</a:t>
            </a:r>
            <a:endParaRPr lang="en-US" altLang="zh-CN" b="1" dirty="0" smtClean="0"/>
          </a:p>
          <a:p>
            <a:pPr>
              <a:lnSpc>
                <a:spcPct val="120000"/>
              </a:lnSpc>
            </a:pP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High Lipase level ( more specific).</a:t>
            </a:r>
          </a:p>
          <a:p>
            <a:pPr>
              <a:lnSpc>
                <a:spcPct val="120000"/>
              </a:lnSpc>
            </a:pPr>
            <a:r>
              <a:rPr lang="en-US" altLang="zh-CN" b="1" dirty="0" smtClean="0"/>
              <a:t>Blood :impaired  RFT, liver function, high BS, low PaCO2 ,</a:t>
            </a:r>
          </a:p>
          <a:p>
            <a:pPr>
              <a:lnSpc>
                <a:spcPct val="120000"/>
              </a:lnSpc>
            </a:pPr>
            <a:r>
              <a:rPr lang="en-US" altLang="zh-CN" b="1" dirty="0" smtClean="0"/>
              <a:t>Raised serum calcium,</a:t>
            </a:r>
          </a:p>
          <a:p>
            <a:pPr>
              <a:lnSpc>
                <a:spcPct val="120000"/>
              </a:lnSpc>
            </a:pPr>
            <a:r>
              <a:rPr lang="en-US" altLang="zh-CN" b="1" dirty="0" smtClean="0"/>
              <a:t> DIC manifestations.</a:t>
            </a:r>
          </a:p>
          <a:p>
            <a:pPr>
              <a:lnSpc>
                <a:spcPct val="120000"/>
              </a:lnSpc>
            </a:pPr>
            <a:r>
              <a:rPr lang="en-US" altLang="zh-CN" sz="5200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Imaging studies</a:t>
            </a:r>
          </a:p>
          <a:p>
            <a:r>
              <a:rPr lang="en-US" altLang="zh-CN" b="1" dirty="0" smtClean="0"/>
              <a:t>USS: especially if the cause is stones, </a:t>
            </a:r>
            <a:r>
              <a:rPr lang="en-US" altLang="zh-CN" b="1" dirty="0" err="1" smtClean="0"/>
              <a:t>abcess</a:t>
            </a:r>
            <a:r>
              <a:rPr lang="en-US" altLang="zh-CN" b="1" dirty="0" smtClean="0"/>
              <a:t>, </a:t>
            </a:r>
            <a:r>
              <a:rPr lang="en-US" altLang="zh-CN" b="1" dirty="0" err="1" smtClean="0"/>
              <a:t>hge</a:t>
            </a:r>
            <a:r>
              <a:rPr lang="en-US" altLang="zh-CN" b="1" dirty="0" smtClean="0"/>
              <a:t>.</a:t>
            </a:r>
          </a:p>
          <a:p>
            <a:r>
              <a:rPr lang="en-US" altLang="zh-CN" b="1" dirty="0" smtClean="0"/>
              <a:t>CT : Important finding include pancreatic swelling, </a:t>
            </a:r>
            <a:r>
              <a:rPr lang="en-US" altLang="zh-CN" b="1" dirty="0" err="1" smtClean="0"/>
              <a:t>peripancreatic</a:t>
            </a:r>
            <a:r>
              <a:rPr lang="en-US" altLang="zh-CN" b="1" dirty="0" smtClean="0"/>
              <a:t> fluid collection, an area of non enhancement because of necrosis.</a:t>
            </a:r>
          </a:p>
          <a:p>
            <a:r>
              <a:rPr lang="en-US" altLang="zh-CN" b="1" dirty="0" smtClean="0"/>
              <a:t>ERCP.</a:t>
            </a:r>
          </a:p>
          <a:p>
            <a:r>
              <a:rPr lang="en-US" altLang="zh-CN" b="1" dirty="0" smtClean="0"/>
              <a:t>MRCP.</a:t>
            </a:r>
          </a:p>
          <a:p>
            <a:r>
              <a:rPr lang="en-US" altLang="zh-CN" b="1" dirty="0" smtClean="0"/>
              <a:t>Abdomen plain film.</a:t>
            </a:r>
          </a:p>
          <a:p>
            <a:pPr>
              <a:lnSpc>
                <a:spcPct val="120000"/>
              </a:lnSpc>
            </a:pPr>
            <a:endParaRPr lang="en-US" altLang="zh-CN" b="1" dirty="0" smtClean="0"/>
          </a:p>
          <a:p>
            <a:pPr>
              <a:lnSpc>
                <a:spcPct val="120000"/>
              </a:lnSpc>
              <a:buNone/>
            </a:pPr>
            <a:endParaRPr lang="en-US" altLang="zh-CN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ray </a:t>
            </a:r>
            <a:endParaRPr lang="ar-SA" dirty="0"/>
          </a:p>
        </p:txBody>
      </p:sp>
      <p:pic>
        <p:nvPicPr>
          <p:cNvPr id="47106" name="Picture 2" descr="C:\Users\Majed\Desktop\pancreas-8-4-20-g002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676400"/>
            <a:ext cx="3962400" cy="39546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 scan </a:t>
            </a:r>
            <a:r>
              <a:rPr lang="en-US" dirty="0" err="1" smtClean="0"/>
              <a:t>abdomin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6082" name="Picture 2" descr="C:\Users\Majed\Desktop\radiographic-evidence-of-pancreatitis-22-7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981200"/>
            <a:ext cx="4964430" cy="3623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r>
              <a:rPr lang="en-US" dirty="0" smtClean="0"/>
              <a:t>Diagnosis</a:t>
            </a:r>
            <a:br>
              <a:rPr lang="en-US" dirty="0" smtClean="0"/>
            </a:br>
            <a:r>
              <a:rPr lang="en-US" dirty="0" err="1" smtClean="0"/>
              <a:t>Ransons</a:t>
            </a:r>
            <a:r>
              <a:rPr lang="en-US" dirty="0" smtClean="0"/>
              <a:t> criteria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09802"/>
          <a:ext cx="8229600" cy="350520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00743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Within</a:t>
                      </a:r>
                      <a:r>
                        <a:rPr lang="en-US" baseline="0" dirty="0" smtClean="0"/>
                        <a:t> 48hrs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On admission </a:t>
                      </a:r>
                      <a:endParaRPr lang="ar-SA" dirty="0"/>
                    </a:p>
                  </a:txBody>
                  <a:tcPr/>
                </a:tc>
              </a:tr>
              <a:tr h="500743">
                <a:tc>
                  <a:txBody>
                    <a:bodyPr/>
                    <a:lstStyle/>
                    <a:p>
                      <a:pPr rtl="1"/>
                      <a:r>
                        <a:rPr lang="en-US" dirty="0" err="1" smtClean="0"/>
                        <a:t>Hematocrit</a:t>
                      </a:r>
                      <a:r>
                        <a:rPr lang="en-US" dirty="0" smtClean="0"/>
                        <a:t> decrease by &gt; 10%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Age    &gt; 55 years</a:t>
                      </a:r>
                      <a:endParaRPr lang="ar-SA" dirty="0"/>
                    </a:p>
                  </a:txBody>
                  <a:tcPr/>
                </a:tc>
              </a:tr>
              <a:tr h="500743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Urea nitrogen increase &gt; 5mg/ dl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WBC  &gt;16,000mm</a:t>
                      </a:r>
                      <a:endParaRPr lang="ar-SA" dirty="0"/>
                    </a:p>
                  </a:txBody>
                  <a:tcPr/>
                </a:tc>
              </a:tr>
              <a:tr h="500743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Serum calcium &lt; 8 mg/dl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LDH  &gt; 350IU/l</a:t>
                      </a:r>
                      <a:endParaRPr lang="ar-SA" dirty="0"/>
                    </a:p>
                  </a:txBody>
                  <a:tcPr/>
                </a:tc>
              </a:tr>
              <a:tr h="500743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Arterial Po2 &lt;60 </a:t>
                      </a:r>
                      <a:r>
                        <a:rPr lang="en-US" dirty="0" err="1" smtClean="0"/>
                        <a:t>mmhg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Glucose &gt; 200mg/dl</a:t>
                      </a:r>
                      <a:endParaRPr lang="ar-SA" dirty="0"/>
                    </a:p>
                  </a:txBody>
                  <a:tcPr/>
                </a:tc>
              </a:tr>
              <a:tr h="500743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Base</a:t>
                      </a:r>
                      <a:r>
                        <a:rPr lang="en-US" baseline="0" dirty="0" smtClean="0"/>
                        <a:t> deficit &gt; 4 </a:t>
                      </a:r>
                      <a:r>
                        <a:rPr lang="en-US" baseline="0" dirty="0" err="1" smtClean="0"/>
                        <a:t>mEq</a:t>
                      </a:r>
                      <a:r>
                        <a:rPr lang="en-US" baseline="0" dirty="0" smtClean="0"/>
                        <a:t>/L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AST &gt; 250 IU</a:t>
                      </a:r>
                      <a:r>
                        <a:rPr lang="en-US" baseline="0" dirty="0" smtClean="0"/>
                        <a:t> /L </a:t>
                      </a:r>
                      <a:endParaRPr lang="ar-SA" dirty="0"/>
                    </a:p>
                  </a:txBody>
                  <a:tcPr/>
                </a:tc>
              </a:tr>
              <a:tr h="500743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Estimated</a:t>
                      </a:r>
                      <a:r>
                        <a:rPr lang="en-US" baseline="0" dirty="0" smtClean="0"/>
                        <a:t> fluid sequestration &gt; 6L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Glasgow criteria</a:t>
            </a:r>
            <a:endParaRPr lang="ar-S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04800" y="2590800"/>
          <a:ext cx="82296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Urea &gt; 45 mg/dl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Glucose  &gt; 180 mg/dl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Age</a:t>
                      </a:r>
                      <a:r>
                        <a:rPr lang="en-US" baseline="0" dirty="0" smtClean="0"/>
                        <a:t> &gt;55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Arterial Po2 &lt; 60mmhg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Albumin  &lt; 3.2 g/dl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WBC &gt; 1500 mm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Calcium  &lt; 8mg/dl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LDH &gt; 600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dirty="0" smtClean="0">
                <a:solidFill>
                  <a:srgbClr val="0000FF"/>
                </a:solidFill>
              </a:rPr>
              <a:t>Complications of acute pancreatitis </a:t>
            </a:r>
            <a:endParaRPr lang="ar-SA" altLang="zh-CN" sz="3600" dirty="0" smtClean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Times New Roman" pitchFamily="18" charset="0"/>
              </a:rPr>
              <a:t>Pancreatic necrosis( </a:t>
            </a:r>
            <a:r>
              <a:rPr lang="en-US" altLang="zh-CN" sz="2000" b="1" dirty="0" err="1" smtClean="0">
                <a:latin typeface="Times New Roman" pitchFamily="18" charset="0"/>
              </a:rPr>
              <a:t>relaese</a:t>
            </a:r>
            <a:r>
              <a:rPr lang="en-US" altLang="zh-CN" sz="2000" b="1" dirty="0" smtClean="0">
                <a:latin typeface="Times New Roman" pitchFamily="18" charset="0"/>
              </a:rPr>
              <a:t> of </a:t>
            </a:r>
            <a:r>
              <a:rPr lang="en-US" altLang="zh-CN" sz="2000" b="1" dirty="0" err="1" smtClean="0">
                <a:latin typeface="Times New Roman" pitchFamily="18" charset="0"/>
              </a:rPr>
              <a:t>pancrearic</a:t>
            </a:r>
            <a:r>
              <a:rPr lang="en-US" altLang="zh-CN" sz="2000" b="1" dirty="0" smtClean="0">
                <a:latin typeface="Times New Roman" pitchFamily="18" charset="0"/>
              </a:rPr>
              <a:t> lipase</a:t>
            </a:r>
            <a:r>
              <a:rPr lang="en-US" altLang="zh-CN" sz="2400" b="1" dirty="0" smtClean="0">
                <a:latin typeface="Times New Roman" pitchFamily="18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Times New Roman" pitchFamily="18" charset="0"/>
              </a:rPr>
              <a:t>Pancreatic abscess</a:t>
            </a:r>
            <a:endParaRPr lang="en-US" altLang="zh-CN" sz="2400" b="1" i="1" dirty="0" smtClean="0"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Times New Roman" pitchFamily="18" charset="0"/>
              </a:rPr>
              <a:t>Pancreatic </a:t>
            </a:r>
            <a:r>
              <a:rPr lang="en-US" altLang="zh-CN" sz="2800" b="1" dirty="0" err="1" smtClean="0">
                <a:latin typeface="Times New Roman" pitchFamily="18" charset="0"/>
              </a:rPr>
              <a:t>pseudocyst</a:t>
            </a:r>
            <a:endParaRPr lang="en-US" altLang="zh-CN" sz="2800" b="1" dirty="0" smtClean="0"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800" dirty="0" smtClean="0">
                <a:solidFill>
                  <a:srgbClr val="0000FF"/>
                </a:solidFill>
                <a:latin typeface="Times New Roman" pitchFamily="18" charset="0"/>
                <a:ea typeface="SimHei" pitchFamily="49" charset="-122"/>
              </a:rPr>
              <a:t>Acute pancreatic </a:t>
            </a:r>
            <a:r>
              <a:rPr lang="en-US" altLang="zh-CN" sz="2800" dirty="0" err="1" smtClean="0">
                <a:solidFill>
                  <a:srgbClr val="0000FF"/>
                </a:solidFill>
                <a:latin typeface="Times New Roman" pitchFamily="18" charset="0"/>
                <a:ea typeface="SimHei" pitchFamily="49" charset="-122"/>
              </a:rPr>
              <a:t>pseudocyst</a:t>
            </a:r>
            <a:r>
              <a:rPr lang="en-US" altLang="zh-CN" sz="2800" dirty="0" smtClean="0">
                <a:solidFill>
                  <a:srgbClr val="0000FF"/>
                </a:solidFill>
                <a:latin typeface="Times New Roman" pitchFamily="18" charset="0"/>
                <a:ea typeface="SimHei" pitchFamily="49" charset="-122"/>
              </a:rPr>
              <a:t>:-</a:t>
            </a:r>
          </a:p>
          <a:p>
            <a:pPr>
              <a:lnSpc>
                <a:spcPct val="120000"/>
              </a:lnSpc>
              <a:buNone/>
            </a:pPr>
            <a:r>
              <a:rPr lang="en-US" altLang="zh-CN" sz="2800" b="1" dirty="0" smtClean="0">
                <a:latin typeface="Times New Roman" pitchFamily="18" charset="0"/>
                <a:ea typeface="SimHei" pitchFamily="49" charset="-122"/>
              </a:rPr>
              <a:t>Collection surrounded by fibrous tissue or granular tissue.</a:t>
            </a:r>
            <a:r>
              <a:rPr lang="en-US" altLang="zh-CN" sz="2800" b="1" dirty="0" smtClean="0">
                <a:latin typeface="Times New Roman" pitchFamily="18" charset="0"/>
              </a:rPr>
              <a:t> </a:t>
            </a:r>
            <a:r>
              <a:rPr lang="en-US" altLang="zh-CN" sz="2800" b="1" dirty="0" err="1" smtClean="0">
                <a:latin typeface="Times New Roman" pitchFamily="18" charset="0"/>
              </a:rPr>
              <a:t>Peripancreatic</a:t>
            </a:r>
            <a:r>
              <a:rPr lang="en-US" altLang="zh-CN" sz="2800" b="1" dirty="0" smtClean="0">
                <a:latin typeface="Times New Roman" pitchFamily="18" charset="0"/>
              </a:rPr>
              <a:t> fluid Those persisting beyond the phase of acute inflammation become pancreatic </a:t>
            </a:r>
            <a:r>
              <a:rPr lang="en-US" altLang="zh-CN" sz="2800" b="1" dirty="0" err="1" smtClean="0">
                <a:latin typeface="Times New Roman" pitchFamily="18" charset="0"/>
              </a:rPr>
              <a:t>pseudocysts</a:t>
            </a:r>
            <a:r>
              <a:rPr lang="en-US" altLang="zh-CN" sz="2800" b="1" dirty="0" smtClean="0">
                <a:latin typeface="Times New Roman" pitchFamily="18" charset="0"/>
              </a:rPr>
              <a:t>.</a:t>
            </a:r>
            <a:endParaRPr lang="en-US" altLang="zh-CN" sz="2800" b="1" dirty="0" smtClean="0">
              <a:latin typeface="Times New Roman" pitchFamily="18" charset="0"/>
              <a:ea typeface="SimHei" pitchFamily="49" charset="-122"/>
            </a:endParaRPr>
          </a:p>
          <a:p>
            <a:pPr>
              <a:lnSpc>
                <a:spcPct val="120000"/>
              </a:lnSpc>
              <a:buNone/>
            </a:pPr>
            <a:endParaRPr lang="en-US" altLang="zh-CN" sz="2800" b="1" dirty="0" smtClean="0">
              <a:latin typeface="Times New Roman" pitchFamily="18" charset="0"/>
              <a:ea typeface="SimHei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sz="2800" b="1" dirty="0" smtClean="0"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en-US" altLang="zh-CN" sz="2800" b="1" dirty="0" smtClean="0">
              <a:latin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4000" dirty="0" smtClean="0">
                <a:solidFill>
                  <a:srgbClr val="0000FF"/>
                </a:solidFill>
              </a:rPr>
              <a:t>Treatment of acute pancreatitis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Non Operative </a:t>
            </a:r>
            <a:r>
              <a:rPr lang="en-US" dirty="0" err="1" smtClean="0">
                <a:solidFill>
                  <a:srgbClr val="FF0000"/>
                </a:solidFill>
              </a:rPr>
              <a:t>trearment</a:t>
            </a:r>
            <a:r>
              <a:rPr lang="en-US" dirty="0" smtClean="0"/>
              <a:t>: </a:t>
            </a:r>
          </a:p>
          <a:p>
            <a:pPr>
              <a:lnSpc>
                <a:spcPct val="80000"/>
              </a:lnSpc>
            </a:pPr>
            <a:r>
              <a:rPr lang="en-US" altLang="zh-CN" sz="2400" b="1" dirty="0" smtClean="0"/>
              <a:t> 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ICU </a:t>
            </a:r>
            <a:r>
              <a:rPr lang="zh-CN" altLang="en-US" sz="2400" b="1" dirty="0" smtClean="0"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to prevent MODS</a:t>
            </a:r>
          </a:p>
          <a:p>
            <a:pPr>
              <a:lnSpc>
                <a:spcPct val="800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fasting the patient, </a:t>
            </a:r>
            <a:r>
              <a:rPr lang="en-US" altLang="zh-CN" sz="2400" b="1" dirty="0" smtClean="0">
                <a:latin typeface="Times New Roman" pitchFamily="18" charset="0"/>
              </a:rPr>
              <a:t>nasogastric suction</a:t>
            </a:r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Minimizing pancreatic secretion</a:t>
            </a:r>
            <a:endParaRPr lang="en-US" altLang="zh-CN" sz="2400" b="1" dirty="0" smtClean="0"/>
          </a:p>
          <a:p>
            <a:pPr lvl="1">
              <a:lnSpc>
                <a:spcPct val="80000"/>
              </a:lnSpc>
            </a:pPr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antacids</a:t>
            </a:r>
            <a:endParaRPr lang="en-US" altLang="zh-CN" sz="2000" b="1" dirty="0" smtClean="0"/>
          </a:p>
          <a:p>
            <a:pPr>
              <a:lnSpc>
                <a:spcPct val="80000"/>
              </a:lnSpc>
            </a:pPr>
            <a:r>
              <a:rPr lang="en-US" altLang="zh-CN" sz="2400" b="1" dirty="0" smtClean="0">
                <a:latin typeface="Times New Roman" pitchFamily="18" charset="0"/>
              </a:rPr>
              <a:t>Fluid replacement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and Nutritional support</a:t>
            </a:r>
            <a:endParaRPr lang="en-US" altLang="zh-CN" sz="2400" b="1" dirty="0" smtClean="0"/>
          </a:p>
          <a:p>
            <a:pPr lvl="1">
              <a:lnSpc>
                <a:spcPct val="80000"/>
              </a:lnSpc>
            </a:pPr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maintenance of adequate hydration</a:t>
            </a:r>
            <a:endParaRPr lang="en-US" altLang="zh-CN" sz="2000" b="1" dirty="0" smtClean="0"/>
          </a:p>
          <a:p>
            <a:pPr lvl="1">
              <a:lnSpc>
                <a:spcPct val="80000"/>
              </a:lnSpc>
            </a:pPr>
            <a:r>
              <a:rPr lang="en-US" altLang="zh-CN" sz="2000" b="1" dirty="0" smtClean="0"/>
              <a:t>TPN</a:t>
            </a:r>
            <a:r>
              <a:rPr lang="zh-CN" altLang="en-US" sz="2000" b="1" dirty="0" smtClean="0"/>
              <a:t>，</a:t>
            </a:r>
            <a:r>
              <a:rPr lang="en-US" altLang="zh-CN" sz="2000" b="1" dirty="0" smtClean="0"/>
              <a:t>glucose ,lipid, amino acid, protein</a:t>
            </a:r>
          </a:p>
          <a:p>
            <a:pPr>
              <a:lnSpc>
                <a:spcPct val="800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Analgesia</a:t>
            </a:r>
          </a:p>
          <a:p>
            <a:pPr>
              <a:lnSpc>
                <a:spcPct val="800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Antibiotics</a:t>
            </a:r>
          </a:p>
          <a:p>
            <a:pPr>
              <a:lnSpc>
                <a:spcPct val="80000"/>
              </a:lnSpc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Abdominal </a:t>
            </a:r>
            <a:r>
              <a:rPr lang="en-US" altLang="zh-CN" sz="2400" b="1" dirty="0" err="1" smtClean="0">
                <a:latin typeface="Times New Roman" pitchFamily="18" charset="0"/>
                <a:cs typeface="Times New Roman" pitchFamily="18" charset="0"/>
              </a:rPr>
              <a:t>lavage</a:t>
            </a:r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dirty="0" smtClean="0">
                <a:solidFill>
                  <a:srgbClr val="0000FF"/>
                </a:solidFill>
              </a:rPr>
              <a:t>objectives</a:t>
            </a:r>
            <a:endParaRPr lang="ar-SA" altLang="zh-CN" dirty="0" smtClean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Anatomical and physiological back ground.</a:t>
            </a:r>
          </a:p>
          <a:p>
            <a:r>
              <a:rPr lang="en-US" dirty="0" err="1" smtClean="0"/>
              <a:t>Difinition</a:t>
            </a:r>
            <a:r>
              <a:rPr lang="en-US" dirty="0" smtClean="0"/>
              <a:t> and types of pancreatitis.</a:t>
            </a:r>
          </a:p>
          <a:p>
            <a:r>
              <a:rPr lang="en-US" dirty="0" smtClean="0"/>
              <a:t>Clinical features and complications of disease and their management.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operative</a:t>
            </a:r>
            <a:endParaRPr lang="ar-SA" sz="3200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lnSpcReduction="10000"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</a:rPr>
              <a:t>Indication of Operation:</a:t>
            </a:r>
          </a:p>
          <a:p>
            <a:pPr>
              <a:lnSpc>
                <a:spcPct val="120000"/>
              </a:lnSpc>
            </a:pPr>
            <a:r>
              <a:rPr lang="en-US" altLang="zh-CN" b="1" dirty="0" smtClean="0"/>
              <a:t>Biliary obstruction</a:t>
            </a:r>
          </a:p>
          <a:p>
            <a:pPr>
              <a:lnSpc>
                <a:spcPct val="120000"/>
              </a:lnSpc>
            </a:pPr>
            <a:r>
              <a:rPr lang="en-US" altLang="zh-CN" b="1" dirty="0" smtClean="0"/>
              <a:t>Secondary pancreatic infection</a:t>
            </a:r>
          </a:p>
          <a:p>
            <a:r>
              <a:rPr lang="en-US" altLang="zh-CN" b="1" dirty="0" smtClean="0"/>
              <a:t>Undetermined diagnosis, needs  </a:t>
            </a:r>
            <a:r>
              <a:rPr lang="en-US" altLang="zh-CN" b="1" dirty="0" err="1" smtClean="0"/>
              <a:t>laparotomy</a:t>
            </a:r>
            <a:r>
              <a:rPr lang="en-US" altLang="zh-CN" b="1" dirty="0" smtClean="0"/>
              <a:t>.</a:t>
            </a:r>
          </a:p>
          <a:p>
            <a:r>
              <a:rPr lang="en-US" altLang="zh-CN" b="1" dirty="0" smtClean="0"/>
              <a:t>Surgery usually is drainage of fluids, abscess.</a:t>
            </a:r>
          </a:p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</a:rPr>
              <a:t>Methods</a:t>
            </a:r>
          </a:p>
          <a:p>
            <a:pPr lvl="1"/>
            <a:r>
              <a:rPr lang="en-US" altLang="zh-CN" sz="2400" b="1" dirty="0" err="1" smtClean="0">
                <a:latin typeface="Times New Roman" pitchFamily="18" charset="0"/>
                <a:cs typeface="Times New Roman" pitchFamily="18" charset="0"/>
              </a:rPr>
              <a:t>Percutaneous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drainage</a:t>
            </a:r>
            <a:r>
              <a:rPr lang="en-US" altLang="zh-CN" sz="2400" b="1" dirty="0" smtClean="0">
                <a:latin typeface="Times New Roman" pitchFamily="18" charset="0"/>
              </a:rPr>
              <a:t> </a:t>
            </a:r>
          </a:p>
          <a:p>
            <a:pPr lvl="1"/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Operative drainage</a:t>
            </a:r>
            <a:endParaRPr lang="en-US" altLang="zh-CN" sz="2400" b="1" dirty="0" smtClean="0">
              <a:latin typeface="Times New Roman" pitchFamily="18" charset="0"/>
            </a:endParaRPr>
          </a:p>
          <a:p>
            <a:pPr lvl="1"/>
            <a:r>
              <a:rPr lang="en-US" altLang="zh-CN" sz="2400" b="1" dirty="0" err="1" smtClean="0">
                <a:latin typeface="Times New Roman" pitchFamily="18" charset="0"/>
                <a:cs typeface="Times New Roman" pitchFamily="18" charset="0"/>
              </a:rPr>
              <a:t>Cystgastrostomy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400" b="1" dirty="0" err="1" smtClean="0">
                <a:latin typeface="Times New Roman" pitchFamily="18" charset="0"/>
                <a:cs typeface="Times New Roman" pitchFamily="18" charset="0"/>
              </a:rPr>
              <a:t>cystjejunostomy</a:t>
            </a:r>
            <a:endParaRPr lang="en-US" altLang="zh-CN" sz="2400" b="1" dirty="0" smtClean="0">
              <a:latin typeface="Times New Roman" pitchFamily="18" charset="0"/>
            </a:endParaRPr>
          </a:p>
          <a:p>
            <a:pPr lvl="1"/>
            <a:r>
              <a:rPr lang="en-US" altLang="zh-CN" sz="2400" b="1" dirty="0" smtClean="0">
                <a:latin typeface="Times New Roman" pitchFamily="18" charset="0"/>
              </a:rPr>
              <a:t>Resection of pancreatic body and tail</a:t>
            </a:r>
          </a:p>
          <a:p>
            <a:endParaRPr lang="en-US" altLang="zh-CN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Chronic pancreatitis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benign inflammatory process and </a:t>
            </a:r>
            <a:r>
              <a:rPr lang="en-US" dirty="0" err="1" smtClean="0"/>
              <a:t>fibrosing</a:t>
            </a:r>
            <a:r>
              <a:rPr lang="en-US" dirty="0" smtClean="0"/>
              <a:t> disorder characterized by </a:t>
            </a:r>
          </a:p>
          <a:p>
            <a:r>
              <a:rPr lang="en-US" dirty="0" smtClean="0"/>
              <a:t>- irreversible morphologic changes, </a:t>
            </a:r>
          </a:p>
          <a:p>
            <a:r>
              <a:rPr lang="en-US" dirty="0" smtClean="0"/>
              <a:t>- progressive and</a:t>
            </a:r>
          </a:p>
          <a:p>
            <a:r>
              <a:rPr lang="en-US" dirty="0" smtClean="0"/>
              <a:t>- permanent loss of exocrine and endocrine function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Clinically the disease is characterized by recurrent episodes of sever and uncontrollable upper abdominal pain and by a loss of exocrine function (diarrhea , </a:t>
            </a:r>
            <a:r>
              <a:rPr lang="en-US" dirty="0" err="1" smtClean="0"/>
              <a:t>steatorrhea</a:t>
            </a:r>
            <a:r>
              <a:rPr lang="en-US" dirty="0" smtClean="0"/>
              <a:t>) and endocrine function ( DM). </a:t>
            </a: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solidFill>
                  <a:srgbClr val="0000FF"/>
                </a:solidFill>
              </a:rPr>
              <a:t>Clinical manifestations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rgbClr val="FF33CC"/>
                </a:solidFill>
              </a:rPr>
              <a:t>abdominal pain: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 may be continuous, intermittent or absent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Pattern is often atypical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RUQ or LUQ of the back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Diffuse throughout upper abdomen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May be referred to the anterior chest or flank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Typical form: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Persistent , deep-seated,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Unresponsive to antacids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Worsened by alcohol intake or a heavy meal (especially fatty foods)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Often need narcotics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rgbClr val="FF33CC"/>
                </a:solidFill>
              </a:rPr>
              <a:t>Pancreatic insufficiency</a:t>
            </a:r>
          </a:p>
          <a:p>
            <a:pPr lvl="1">
              <a:lnSpc>
                <a:spcPct val="90000"/>
              </a:lnSpc>
            </a:pPr>
            <a:r>
              <a:rPr lang="en-US" dirty="0" err="1" smtClean="0"/>
              <a:t>Weight loss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Fat </a:t>
            </a:r>
            <a:r>
              <a:rPr lang="en-US" dirty="0" err="1" smtClean="0"/>
              <a:t>malabsorption</a:t>
            </a:r>
            <a:r>
              <a:rPr lang="en-US" dirty="0" smtClean="0"/>
              <a:t>: </a:t>
            </a:r>
          </a:p>
          <a:p>
            <a:pPr lvl="2">
              <a:lnSpc>
                <a:spcPct val="90000"/>
              </a:lnSpc>
            </a:pPr>
            <a:r>
              <a:rPr lang="en-US" dirty="0" err="1" smtClean="0"/>
              <a:t>Steatorrhea</a:t>
            </a:r>
            <a:r>
              <a:rPr lang="en-US" dirty="0" smtClean="0"/>
              <a:t>: 15% of patients present with </a:t>
            </a:r>
            <a:r>
              <a:rPr lang="en-US" dirty="0" err="1" smtClean="0"/>
              <a:t>steatorrhea</a:t>
            </a:r>
            <a:r>
              <a:rPr lang="en-US" dirty="0" smtClean="0"/>
              <a:t> and no pain.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Pancreatic diabetes: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Like DM1 needs insulin , but risk of hypoglycemia is more than DM (because </a:t>
            </a:r>
            <a:r>
              <a:rPr lang="en-US" dirty="0" err="1" smtClean="0"/>
              <a:t>alfa</a:t>
            </a:r>
            <a:r>
              <a:rPr lang="en-US" dirty="0" smtClean="0"/>
              <a:t> cells is also affected).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Fat-soluble vitamin deficiency </a:t>
            </a:r>
            <a:r>
              <a:rPr lang="en-US" dirty="0" smtClean="0">
                <a:sym typeface="Wingdings" pitchFamily="2" charset="2"/>
              </a:rPr>
              <a:t>rare</a:t>
            </a:r>
            <a:endParaRPr lang="en-GB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 toxic metabolic </a:t>
            </a:r>
          </a:p>
          <a:p>
            <a:r>
              <a:rPr lang="en-US" dirty="0" smtClean="0"/>
              <a:t>Idiopathic </a:t>
            </a:r>
          </a:p>
          <a:p>
            <a:r>
              <a:rPr lang="en-US" dirty="0" smtClean="0"/>
              <a:t>Genetic / </a:t>
            </a:r>
            <a:r>
              <a:rPr lang="en-US" dirty="0" err="1" smtClean="0"/>
              <a:t>hereditory</a:t>
            </a:r>
            <a:endParaRPr lang="en-US" dirty="0" smtClean="0"/>
          </a:p>
          <a:p>
            <a:r>
              <a:rPr lang="en-US" dirty="0" smtClean="0"/>
              <a:t>Autoimmune / immunologic</a:t>
            </a:r>
          </a:p>
          <a:p>
            <a:r>
              <a:rPr lang="en-US" dirty="0" smtClean="0"/>
              <a:t>Recurrent acute </a:t>
            </a:r>
            <a:r>
              <a:rPr lang="en-US" dirty="0" err="1" smtClean="0"/>
              <a:t>acute</a:t>
            </a:r>
            <a:r>
              <a:rPr lang="en-US" dirty="0" smtClean="0"/>
              <a:t> pancreatitis</a:t>
            </a:r>
          </a:p>
          <a:p>
            <a:r>
              <a:rPr lang="en-US" dirty="0" smtClean="0"/>
              <a:t>Obstructive /mechanical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dirty="0" smtClean="0">
                <a:solidFill>
                  <a:srgbClr val="0000FF"/>
                </a:solidFill>
              </a:rPr>
              <a:t>Lab data</a:t>
            </a:r>
            <a:endParaRPr lang="ar-SA" altLang="zh-CN" dirty="0" smtClean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/>
              <a:t>Amylase and lipase :  usually normal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CBC ,electrolytes, and liver function tests are typically normal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Bilirubin  and  ALP may be increased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Impaired glucose intolerance and elevated fasting blood glucose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Sudan staining of feces or  quantitative test  for </a:t>
            </a:r>
            <a:r>
              <a:rPr lang="en-US" sz="2400" dirty="0" err="1" smtClean="0"/>
              <a:t>steatorrhea</a:t>
            </a: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b="1" dirty="0" smtClean="0"/>
              <a:t>fecal </a:t>
            </a:r>
            <a:r>
              <a:rPr lang="en-US" sz="2400" b="1" dirty="0" err="1" smtClean="0"/>
              <a:t>elastase</a:t>
            </a:r>
            <a:r>
              <a:rPr lang="en-US" sz="2400" dirty="0" smtClean="0"/>
              <a:t> (Among pancreatic function tests, fecal </a:t>
            </a:r>
            <a:r>
              <a:rPr lang="en-US" sz="2400" dirty="0" err="1" smtClean="0"/>
              <a:t>elastase</a:t>
            </a:r>
            <a:r>
              <a:rPr lang="en-US" sz="2400" dirty="0" smtClean="0"/>
              <a:t> measurement is the most sensitive and specific, especially in the early phases of pancreatic insufficiency)</a:t>
            </a: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Classic triad “ pancreatic calcification , </a:t>
            </a:r>
            <a:r>
              <a:rPr lang="en-US" dirty="0" err="1" smtClean="0"/>
              <a:t>steatorrhea</a:t>
            </a:r>
            <a:r>
              <a:rPr lang="en-US" dirty="0" smtClean="0"/>
              <a:t> , and diabetes mellitus “usually establishes chronic pancreatitis</a:t>
            </a:r>
          </a:p>
          <a:p>
            <a:r>
              <a:rPr lang="en-US" dirty="0" smtClean="0"/>
              <a:t>Classic triad : found in fewer than one-third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It is often necessary to perform </a:t>
            </a:r>
            <a:r>
              <a:rPr lang="en-US" b="1" i="1" u="sng" dirty="0" err="1" smtClean="0">
                <a:solidFill>
                  <a:srgbClr val="C00000"/>
                </a:solidFill>
              </a:rPr>
              <a:t>secretin</a:t>
            </a:r>
            <a:r>
              <a:rPr lang="en-US" b="1" i="1" u="sng" dirty="0" smtClean="0">
                <a:solidFill>
                  <a:srgbClr val="C00000"/>
                </a:solidFill>
              </a:rPr>
              <a:t> stimulation test   </a:t>
            </a:r>
            <a:r>
              <a:rPr lang="en-US" dirty="0" smtClean="0">
                <a:solidFill>
                  <a:srgbClr val="C00000"/>
                </a:solidFill>
              </a:rPr>
              <a:t>(abnormal when 60% or more of pancreatic exocrine function has been lost)</a:t>
            </a:r>
          </a:p>
          <a:p>
            <a:r>
              <a:rPr lang="en-US" dirty="0" smtClean="0"/>
              <a:t>A decreased  </a:t>
            </a:r>
            <a:r>
              <a:rPr lang="en-US" u="sng" dirty="0" smtClean="0"/>
              <a:t>serum </a:t>
            </a:r>
            <a:r>
              <a:rPr lang="en-US" u="sng" dirty="0" err="1" smtClean="0"/>
              <a:t>trypsinogen</a:t>
            </a:r>
            <a:r>
              <a:rPr lang="en-US" u="sng" dirty="0" smtClean="0"/>
              <a:t> (&lt;20ng/ml) or a fecal </a:t>
            </a:r>
            <a:r>
              <a:rPr lang="en-US" u="sng" dirty="0" err="1" smtClean="0"/>
              <a:t>elastase</a:t>
            </a:r>
            <a:r>
              <a:rPr lang="en-US" u="sng" dirty="0" smtClean="0"/>
              <a:t> level of &lt;100ug/mg</a:t>
            </a:r>
            <a:r>
              <a:rPr lang="en-US" dirty="0" smtClean="0"/>
              <a:t> of stool strongly suggests severe pancreatic insufficiency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Imaging study</a:t>
            </a:r>
            <a:endParaRPr lang="ar-SA" altLang="zh-CN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r>
              <a:rPr lang="en-US" b="1" dirty="0" smtClean="0"/>
              <a:t> CT, MRI, US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calcifications</a:t>
            </a:r>
          </a:p>
          <a:p>
            <a:r>
              <a:rPr lang="en-US" dirty="0" err="1" smtClean="0"/>
              <a:t>ductal</a:t>
            </a:r>
            <a:r>
              <a:rPr lang="en-US" dirty="0" smtClean="0"/>
              <a:t> dilatation</a:t>
            </a:r>
          </a:p>
          <a:p>
            <a:r>
              <a:rPr lang="en-US" dirty="0" smtClean="0"/>
              <a:t>enlargement of the pancreas</a:t>
            </a:r>
          </a:p>
          <a:p>
            <a:r>
              <a:rPr lang="en-US" dirty="0" smtClean="0"/>
              <a:t>fluid collections (</a:t>
            </a:r>
            <a:r>
              <a:rPr lang="en-US" dirty="0" err="1" smtClean="0"/>
              <a:t>eg</a:t>
            </a:r>
            <a:r>
              <a:rPr lang="en-US" dirty="0" smtClean="0"/>
              <a:t>, </a:t>
            </a:r>
            <a:r>
              <a:rPr lang="en-US" dirty="0" err="1" smtClean="0"/>
              <a:t>pseudocysts</a:t>
            </a:r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USS of pancreatic </a:t>
            </a:r>
            <a:r>
              <a:rPr lang="en-US" altLang="zh-CN" dirty="0" err="1" smtClean="0">
                <a:solidFill>
                  <a:srgbClr val="0000FF"/>
                </a:solidFill>
              </a:rPr>
              <a:t>pseudocyst</a:t>
            </a:r>
            <a:endParaRPr lang="ar-SA" altLang="zh-CN" dirty="0">
              <a:solidFill>
                <a:srgbClr val="0000FF"/>
              </a:solidFill>
            </a:endParaRPr>
          </a:p>
        </p:txBody>
      </p:sp>
      <p:pic>
        <p:nvPicPr>
          <p:cNvPr id="48130" name="Picture 2" descr="C:\Users\Majed\Desktop\radiographic-evidence-of-pancreatitis-14-72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286000"/>
            <a:ext cx="5097780" cy="3672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Pancreas: Anatomy and Physiology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 dirty="0" smtClean="0"/>
              <a:t>Retroperitoneal organ .</a:t>
            </a:r>
            <a:r>
              <a:rPr lang="en-US" sz="2800" dirty="0" smtClean="0"/>
              <a:t> It is almost completely covered by the stomach and duodenum</a:t>
            </a:r>
            <a:r>
              <a:rPr lang="en-US" altLang="zh-CN" sz="2800" b="1" dirty="0" smtClean="0"/>
              <a:t> .</a:t>
            </a:r>
          </a:p>
          <a:p>
            <a:pPr>
              <a:lnSpc>
                <a:spcPct val="80000"/>
              </a:lnSpc>
            </a:pPr>
            <a:r>
              <a:rPr lang="en-US" altLang="zh-CN" sz="2800" b="1" dirty="0" smtClean="0"/>
              <a:t>15-20cm in length</a:t>
            </a:r>
          </a:p>
          <a:p>
            <a:pPr>
              <a:lnSpc>
                <a:spcPct val="80000"/>
              </a:lnSpc>
            </a:pPr>
            <a:r>
              <a:rPr lang="en-US" altLang="zh-CN" sz="2800" b="1" dirty="0" smtClean="0"/>
              <a:t>Head, neck, body and tail</a:t>
            </a:r>
          </a:p>
          <a:p>
            <a:pPr>
              <a:lnSpc>
                <a:spcPct val="80000"/>
              </a:lnSpc>
            </a:pPr>
            <a:r>
              <a:rPr lang="en-US" altLang="zh-CN" sz="2800" b="1" dirty="0" smtClean="0"/>
              <a:t> curves behind the superior mesenteric vessels </a:t>
            </a:r>
          </a:p>
          <a:p>
            <a:endParaRPr lang="ar-SA" dirty="0"/>
          </a:p>
        </p:txBody>
      </p:sp>
      <p:pic>
        <p:nvPicPr>
          <p:cNvPr id="6" name="Picture 4" descr="胰腺分部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71550" y="3352800"/>
            <a:ext cx="718185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 smtClean="0">
                <a:solidFill>
                  <a:srgbClr val="0000FF"/>
                </a:solidFill>
              </a:rPr>
              <a:t>ERCP</a:t>
            </a:r>
            <a:endParaRPr lang="ar-SA" altLang="zh-CN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May provide useful information on the status of the pancreatic </a:t>
            </a:r>
            <a:r>
              <a:rPr lang="en-GB" dirty="0" err="1" smtClean="0"/>
              <a:t>ductal</a:t>
            </a:r>
            <a:r>
              <a:rPr lang="en-GB" dirty="0" smtClean="0"/>
              <a:t> system </a:t>
            </a:r>
          </a:p>
          <a:p>
            <a:endParaRPr lang="en-GB" dirty="0" smtClean="0"/>
          </a:p>
          <a:p>
            <a:r>
              <a:rPr lang="en-GB" dirty="0" smtClean="0"/>
              <a:t>Abnormalities include :</a:t>
            </a:r>
          </a:p>
          <a:p>
            <a:r>
              <a:rPr lang="en-GB" dirty="0" smtClean="0"/>
              <a:t>   1)luminal </a:t>
            </a:r>
            <a:r>
              <a:rPr lang="en-GB" dirty="0" err="1" smtClean="0"/>
              <a:t>narowing</a:t>
            </a:r>
            <a:r>
              <a:rPr lang="en-GB" dirty="0" smtClean="0"/>
              <a:t> </a:t>
            </a:r>
          </a:p>
          <a:p>
            <a:r>
              <a:rPr lang="en-GB" dirty="0" smtClean="0"/>
              <a:t>   2)irregularities in the </a:t>
            </a:r>
            <a:r>
              <a:rPr lang="en-GB" dirty="0" err="1" smtClean="0"/>
              <a:t>ductal</a:t>
            </a:r>
            <a:r>
              <a:rPr lang="en-GB" dirty="0" smtClean="0"/>
              <a:t> system with </a:t>
            </a:r>
            <a:r>
              <a:rPr lang="en-GB" dirty="0" err="1" smtClean="0"/>
              <a:t>stenosis</a:t>
            </a:r>
            <a:r>
              <a:rPr lang="en-GB" dirty="0" smtClean="0"/>
              <a:t>, </a:t>
            </a:r>
            <a:r>
              <a:rPr lang="en-GB" dirty="0" err="1" smtClean="0"/>
              <a:t>dilation,saculation,and</a:t>
            </a:r>
            <a:r>
              <a:rPr lang="en-GB" dirty="0" smtClean="0"/>
              <a:t> </a:t>
            </a:r>
            <a:r>
              <a:rPr lang="en-GB" dirty="0" err="1" smtClean="0"/>
              <a:t>ectasia</a:t>
            </a:r>
            <a:endParaRPr lang="en-GB" dirty="0" smtClean="0"/>
          </a:p>
          <a:p>
            <a:r>
              <a:rPr lang="en-GB" dirty="0" smtClean="0"/>
              <a:t>  3)blockage of the duct by calcium deposits</a:t>
            </a:r>
          </a:p>
          <a:p>
            <a:pPr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Endoscopic </a:t>
            </a:r>
            <a:r>
              <a:rPr lang="en-US" altLang="zh-CN" sz="480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ultrasonography</a:t>
            </a:r>
            <a:endParaRPr lang="en-US" altLang="zh-CN" sz="4800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  <a:p>
            <a:r>
              <a:rPr lang="en-US" dirty="0" smtClean="0"/>
              <a:t>The most predictive </a:t>
            </a:r>
            <a:r>
              <a:rPr lang="en-US" dirty="0" err="1" smtClean="0"/>
              <a:t>endosonographic</a:t>
            </a:r>
            <a:r>
              <a:rPr lang="en-US" dirty="0" smtClean="0"/>
              <a:t> feature is the presence of stone</a:t>
            </a:r>
          </a:p>
          <a:p>
            <a:endParaRPr lang="en-GB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ase039e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4038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case039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524000"/>
            <a:ext cx="396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dirty="0" smtClean="0">
                <a:solidFill>
                  <a:srgbClr val="0000FF"/>
                </a:solidFill>
              </a:rPr>
              <a:t>Complications of chronic pancreatitis </a:t>
            </a:r>
            <a:endParaRPr lang="ar-SA" altLang="zh-CN" sz="3200" dirty="0" smtClean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err="1" smtClean="0"/>
              <a:t>pseudocyst</a:t>
            </a:r>
            <a:r>
              <a:rPr lang="en-US" dirty="0" smtClean="0"/>
              <a:t> formation</a:t>
            </a:r>
          </a:p>
          <a:p>
            <a:r>
              <a:rPr lang="en-US" dirty="0" smtClean="0"/>
              <a:t>bile duct or duodenal obstruction</a:t>
            </a:r>
          </a:p>
          <a:p>
            <a:r>
              <a:rPr lang="en-US" dirty="0" smtClean="0"/>
              <a:t>pancreatic </a:t>
            </a:r>
            <a:r>
              <a:rPr lang="en-US" dirty="0" err="1" smtClean="0"/>
              <a:t>ascites</a:t>
            </a:r>
            <a:r>
              <a:rPr lang="en-US" dirty="0" smtClean="0"/>
              <a:t> or pleural effusion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splenic</a:t>
            </a:r>
            <a:r>
              <a:rPr lang="en-US" dirty="0" smtClean="0"/>
              <a:t> vein thrombosis</a:t>
            </a:r>
          </a:p>
          <a:p>
            <a:r>
              <a:rPr lang="en-US" dirty="0" err="1" smtClean="0"/>
              <a:t>Pseudoaneurysms</a:t>
            </a:r>
            <a:endParaRPr lang="en-US" dirty="0" smtClean="0"/>
          </a:p>
          <a:p>
            <a:r>
              <a:rPr lang="en-US" dirty="0" smtClean="0"/>
              <a:t>pancreatic cancer </a:t>
            </a:r>
          </a:p>
          <a:p>
            <a:r>
              <a:rPr lang="en-US" dirty="0" smtClean="0"/>
              <a:t>acute attacks of pancreatitis( particularly alcoholics who continue drinking)</a:t>
            </a:r>
            <a:endParaRPr lang="ar-SA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pPr algn="l"/>
            <a:r>
              <a:rPr lang="en-US" altLang="zh-CN" sz="3200" dirty="0" smtClean="0">
                <a:solidFill>
                  <a:srgbClr val="0000FF"/>
                </a:solidFill>
              </a:rPr>
              <a:t>Treatment</a:t>
            </a:r>
            <a:r>
              <a:rPr lang="en-US" altLang="zh-CN" dirty="0" smtClean="0">
                <a:solidFill>
                  <a:srgbClr val="0000FF"/>
                </a:solidFill>
              </a:rPr>
              <a:t> </a:t>
            </a:r>
            <a:endParaRPr lang="ar-SA" altLang="zh-CN" dirty="0" smtClean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dirty="0" smtClean="0"/>
              <a:t>Establish a secure diagnosis. </a:t>
            </a:r>
          </a:p>
          <a:p>
            <a:r>
              <a:rPr lang="en-US" dirty="0" smtClean="0"/>
              <a:t>Cessation of alcohol intake.</a:t>
            </a:r>
          </a:p>
          <a:p>
            <a:r>
              <a:rPr lang="en-US" dirty="0" smtClean="0"/>
              <a:t>Small meals.</a:t>
            </a:r>
          </a:p>
          <a:p>
            <a:r>
              <a:rPr lang="en-US" dirty="0" smtClean="0"/>
              <a:t>Pancreatic enzyme supplements.</a:t>
            </a:r>
          </a:p>
          <a:p>
            <a:r>
              <a:rPr lang="en-US" dirty="0" smtClean="0"/>
              <a:t>Patients should also be treated with acid suppression (either with an H2 receptor blocker or a proton pump inhibitor) to reduce inactivation of the enzymes from gastric acid.</a:t>
            </a:r>
          </a:p>
          <a:p>
            <a:r>
              <a:rPr lang="en-US" dirty="0" smtClean="0"/>
              <a:t>Analgesics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pancreatitis can be suspected clinically, but requires, biochemical, radiologic, and sometimes </a:t>
            </a:r>
            <a:r>
              <a:rPr lang="en-US" dirty="0" err="1" smtClean="0"/>
              <a:t>histologic</a:t>
            </a:r>
            <a:r>
              <a:rPr lang="en-US" dirty="0" smtClean="0"/>
              <a:t> evidence to confirm the diagnosis. </a:t>
            </a:r>
          </a:p>
          <a:p>
            <a:r>
              <a:rPr lang="en-US" dirty="0" smtClean="0"/>
              <a:t> measurement of amylase and lipase are useful for diagnosis of pancreatitis.</a:t>
            </a:r>
          </a:p>
          <a:p>
            <a:r>
              <a:rPr lang="en-US" dirty="0" smtClean="0"/>
              <a:t>Imaging studies helps in diagnosis and </a:t>
            </a:r>
            <a:r>
              <a:rPr lang="en-US" dirty="0" err="1" smtClean="0"/>
              <a:t>comlication</a:t>
            </a:r>
            <a:r>
              <a:rPr lang="en-US" dirty="0" smtClean="0"/>
              <a:t> detection .</a:t>
            </a:r>
            <a:endParaRPr lang="ar-SA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7200" dirty="0" smtClean="0"/>
          </a:p>
          <a:p>
            <a:pPr algn="ctr">
              <a:buNone/>
            </a:pPr>
            <a:r>
              <a:rPr lang="en-US" sz="7200" dirty="0" smtClean="0"/>
              <a:t>Thank you</a:t>
            </a:r>
            <a:endParaRPr lang="ar-SA" sz="7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Pancreas:   blood supply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5000"/>
              </a:lnSpc>
            </a:pPr>
            <a:r>
              <a:rPr lang="en-US" altLang="zh-CN" b="1" dirty="0" smtClean="0"/>
              <a:t>HEAD</a:t>
            </a:r>
            <a:r>
              <a:rPr lang="zh-CN" altLang="en-US" b="1" dirty="0" smtClean="0"/>
              <a:t>：</a:t>
            </a: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zh-CN" altLang="en-US" b="1" dirty="0" smtClean="0"/>
              <a:t>      </a:t>
            </a:r>
            <a:r>
              <a:rPr lang="en-US" altLang="zh-CN" b="1" dirty="0" smtClean="0"/>
              <a:t>Superior </a:t>
            </a:r>
            <a:r>
              <a:rPr lang="en-US" altLang="zh-CN" b="1" dirty="0" err="1" smtClean="0"/>
              <a:t>pancreatoduodenal</a:t>
            </a:r>
            <a:r>
              <a:rPr lang="en-US" altLang="zh-CN" b="1" dirty="0" smtClean="0"/>
              <a:t> A. (from </a:t>
            </a:r>
            <a:r>
              <a:rPr lang="en-US" altLang="zh-CN" b="1" dirty="0" err="1" smtClean="0"/>
              <a:t>gastroduodenal</a:t>
            </a:r>
            <a:r>
              <a:rPr lang="en-US" altLang="zh-CN" b="1" dirty="0" smtClean="0"/>
              <a:t> A.)</a:t>
            </a: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en-US" altLang="zh-CN" b="1" dirty="0" smtClean="0"/>
              <a:t>      Inferior </a:t>
            </a:r>
            <a:r>
              <a:rPr lang="en-US" altLang="zh-CN" b="1" dirty="0" err="1" smtClean="0"/>
              <a:t>pancreatoduodenal</a:t>
            </a:r>
            <a:r>
              <a:rPr lang="en-US" altLang="zh-CN" b="1" dirty="0" smtClean="0"/>
              <a:t> A. (from SMA)</a:t>
            </a:r>
          </a:p>
          <a:p>
            <a:pPr>
              <a:lnSpc>
                <a:spcPct val="95000"/>
              </a:lnSpc>
            </a:pPr>
            <a:r>
              <a:rPr lang="en-US" altLang="zh-CN" b="1" dirty="0" smtClean="0"/>
              <a:t>BODY  AND  TAIL</a:t>
            </a:r>
            <a:r>
              <a:rPr lang="zh-CN" altLang="en-US" b="1" dirty="0" smtClean="0"/>
              <a:t>：</a:t>
            </a: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zh-CN" altLang="en-US" b="1" dirty="0" smtClean="0"/>
              <a:t>      </a:t>
            </a:r>
            <a:r>
              <a:rPr lang="en-US" altLang="zh-CN" b="1" dirty="0" smtClean="0"/>
              <a:t>superior pancreatic A.</a:t>
            </a: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en-US" altLang="zh-CN" b="1" dirty="0" smtClean="0"/>
              <a:t>      pancreatic magna A.</a:t>
            </a: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en-US" altLang="zh-CN" b="1" dirty="0" smtClean="0"/>
              <a:t>      transverse pancreatic A.</a:t>
            </a:r>
          </a:p>
          <a:p>
            <a:pPr>
              <a:lnSpc>
                <a:spcPct val="95000"/>
              </a:lnSpc>
            </a:pPr>
            <a:r>
              <a:rPr lang="en-US" altLang="zh-CN" b="1" dirty="0" smtClean="0"/>
              <a:t>VEIN</a:t>
            </a:r>
            <a:r>
              <a:rPr lang="zh-CN" altLang="en-US" b="1" dirty="0" smtClean="0"/>
              <a:t>：</a:t>
            </a:r>
          </a:p>
          <a:p>
            <a:pPr>
              <a:lnSpc>
                <a:spcPct val="95000"/>
              </a:lnSpc>
              <a:buFont typeface="Wingdings" pitchFamily="2" charset="2"/>
              <a:buNone/>
            </a:pPr>
            <a:r>
              <a:rPr lang="zh-CN" altLang="en-US" b="1" dirty="0" smtClean="0"/>
              <a:t>      </a:t>
            </a:r>
            <a:r>
              <a:rPr lang="en-US" altLang="zh-CN" b="1" dirty="0" smtClean="0"/>
              <a:t>to </a:t>
            </a:r>
            <a:r>
              <a:rPr lang="en-US" altLang="zh-CN" b="1" dirty="0" err="1" smtClean="0"/>
              <a:t>splenic</a:t>
            </a:r>
            <a:r>
              <a:rPr lang="en-US" altLang="zh-CN" b="1" dirty="0" smtClean="0"/>
              <a:t> vein ,SMV and portal vein</a:t>
            </a:r>
          </a:p>
          <a:p>
            <a:endParaRPr lang="ar-SA" dirty="0"/>
          </a:p>
        </p:txBody>
      </p:sp>
      <p:pic>
        <p:nvPicPr>
          <p:cNvPr id="6" name="Picture 4" descr="胰腺动静脉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447800"/>
            <a:ext cx="44196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Physiology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35000"/>
              </a:lnSpc>
            </a:pPr>
            <a:r>
              <a:rPr lang="en-US" altLang="zh-CN" sz="2800" b="1" i="1" dirty="0" smtClean="0"/>
              <a:t>Exocrine</a:t>
            </a:r>
            <a:r>
              <a:rPr lang="zh-CN" altLang="en-US" sz="2800" b="1" dirty="0" smtClean="0"/>
              <a:t>：</a:t>
            </a:r>
            <a:endParaRPr lang="en-US" altLang="zh-CN" sz="2800" b="1" dirty="0" smtClean="0"/>
          </a:p>
          <a:p>
            <a:pPr>
              <a:lnSpc>
                <a:spcPct val="135000"/>
              </a:lnSpc>
            </a:pPr>
            <a:r>
              <a:rPr lang="en-US" altLang="zh-CN" sz="2400" b="1" dirty="0" smtClean="0"/>
              <a:t>the </a:t>
            </a:r>
            <a:r>
              <a:rPr lang="en-US" altLang="zh-CN" sz="2400" b="1" dirty="0" err="1" smtClean="0"/>
              <a:t>acinar</a:t>
            </a:r>
            <a:r>
              <a:rPr lang="en-US" altLang="zh-CN" sz="2400" b="1" dirty="0" smtClean="0"/>
              <a:t> cells produce digestive juices, which are secreted into the intestine and are essential in the breakdown and metabolism of proteins, fats, and carbohydrates.</a:t>
            </a:r>
          </a:p>
          <a:p>
            <a:pPr>
              <a:lnSpc>
                <a:spcPct val="135000"/>
              </a:lnSpc>
            </a:pPr>
            <a:r>
              <a:rPr lang="en-US" altLang="zh-CN" sz="2800" b="1" i="1" dirty="0" smtClean="0"/>
              <a:t>Endocrine</a:t>
            </a:r>
            <a:r>
              <a:rPr lang="zh-CN" altLang="en-US" sz="2800" b="1" dirty="0" smtClean="0"/>
              <a:t>：</a:t>
            </a:r>
          </a:p>
          <a:p>
            <a:pPr lvl="1">
              <a:lnSpc>
                <a:spcPct val="135000"/>
              </a:lnSpc>
            </a:pPr>
            <a:r>
              <a:rPr lang="en-US" altLang="zh-CN" sz="2400" b="1" dirty="0" smtClean="0"/>
              <a:t>A  cell</a:t>
            </a:r>
            <a:r>
              <a:rPr lang="zh-CN" altLang="en-US" sz="2400" b="1" dirty="0" smtClean="0"/>
              <a:t>：</a:t>
            </a:r>
            <a:r>
              <a:rPr lang="en-US" altLang="zh-CN" sz="2400" b="1" dirty="0" smtClean="0"/>
              <a:t>glucagon</a:t>
            </a:r>
          </a:p>
          <a:p>
            <a:pPr lvl="1">
              <a:lnSpc>
                <a:spcPct val="135000"/>
              </a:lnSpc>
            </a:pPr>
            <a:r>
              <a:rPr lang="en-US" altLang="zh-CN" sz="2400" b="1" dirty="0" smtClean="0"/>
              <a:t>B cell</a:t>
            </a:r>
            <a:r>
              <a:rPr lang="zh-CN" altLang="en-US" sz="2400" b="1" dirty="0" smtClean="0"/>
              <a:t>：</a:t>
            </a:r>
            <a:r>
              <a:rPr lang="en-US" altLang="zh-CN" sz="2400" b="1" dirty="0" smtClean="0"/>
              <a:t>insulin</a:t>
            </a:r>
          </a:p>
          <a:p>
            <a:pPr lvl="1">
              <a:lnSpc>
                <a:spcPct val="135000"/>
              </a:lnSpc>
            </a:pPr>
            <a:r>
              <a:rPr lang="en-US" altLang="zh-CN" sz="2400" b="1" dirty="0" smtClean="0"/>
              <a:t>D cell </a:t>
            </a:r>
            <a:r>
              <a:rPr lang="zh-CN" altLang="en-US" sz="2400" b="1" dirty="0" smtClean="0"/>
              <a:t>：</a:t>
            </a:r>
            <a:r>
              <a:rPr lang="en-US" altLang="zh-CN" sz="2400" b="1" dirty="0" smtClean="0"/>
              <a:t>somatostatin</a:t>
            </a:r>
          </a:p>
          <a:p>
            <a:pPr lvl="1">
              <a:lnSpc>
                <a:spcPct val="135000"/>
              </a:lnSpc>
            </a:pPr>
            <a:r>
              <a:rPr lang="en-US" altLang="zh-CN" sz="2400" b="1" dirty="0" smtClean="0"/>
              <a:t>G cell </a:t>
            </a:r>
            <a:r>
              <a:rPr lang="zh-CN" altLang="en-US" sz="2400" b="1" dirty="0" smtClean="0"/>
              <a:t>：</a:t>
            </a:r>
            <a:r>
              <a:rPr lang="en-US" altLang="zh-CN" sz="2400" b="1" dirty="0" err="1" smtClean="0"/>
              <a:t>gastrin</a:t>
            </a:r>
            <a:endParaRPr lang="en-US" altLang="zh-CN" sz="2400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Pancreatitis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en-US" altLang="zh-CN" b="1" dirty="0" err="1" smtClean="0">
                <a:solidFill>
                  <a:srgbClr val="FF0000"/>
                </a:solidFill>
                <a:sym typeface="Symbol" pitchFamily="18" charset="2"/>
              </a:rPr>
              <a:t>Difinition</a:t>
            </a:r>
            <a:r>
              <a:rPr lang="en-US" altLang="zh-CN" b="1" dirty="0" smtClean="0">
                <a:solidFill>
                  <a:srgbClr val="FF0000"/>
                </a:solidFill>
                <a:sym typeface="Symbol" pitchFamily="18" charset="2"/>
              </a:rPr>
              <a:t> :-</a:t>
            </a:r>
          </a:p>
          <a:p>
            <a:pPr>
              <a:lnSpc>
                <a:spcPct val="115000"/>
              </a:lnSpc>
            </a:pPr>
            <a:r>
              <a:rPr lang="en-US" altLang="zh-CN" b="1" dirty="0" smtClean="0">
                <a:sym typeface="Symbol" pitchFamily="18" charset="2"/>
              </a:rPr>
              <a:t>It is an inflammatory  process of the </a:t>
            </a:r>
            <a:r>
              <a:rPr lang="en-US" altLang="zh-CN" b="1" dirty="0" err="1" smtClean="0">
                <a:sym typeface="Symbol" pitchFamily="18" charset="2"/>
              </a:rPr>
              <a:t>pancrease</a:t>
            </a:r>
            <a:r>
              <a:rPr lang="en-US" altLang="zh-CN" b="1" dirty="0" smtClean="0">
                <a:sym typeface="Symbol" pitchFamily="18" charset="2"/>
              </a:rPr>
              <a:t> with associated escape of pancreatic enzymes into surrounding tissues.</a:t>
            </a:r>
          </a:p>
          <a:p>
            <a:pPr>
              <a:lnSpc>
                <a:spcPct val="115000"/>
              </a:lnSpc>
            </a:pPr>
            <a:r>
              <a:rPr lang="en-US" altLang="zh-CN" b="1" dirty="0" smtClean="0">
                <a:solidFill>
                  <a:srgbClr val="FF0000"/>
                </a:solidFill>
                <a:sym typeface="Symbol" pitchFamily="18" charset="2"/>
              </a:rPr>
              <a:t>Classified into:-</a:t>
            </a:r>
          </a:p>
          <a:p>
            <a:pPr>
              <a:lnSpc>
                <a:spcPct val="115000"/>
              </a:lnSpc>
            </a:pPr>
            <a:r>
              <a:rPr lang="en-US" altLang="zh-CN" b="1" dirty="0" smtClean="0">
                <a:sym typeface="Symbol" pitchFamily="18" charset="2"/>
              </a:rPr>
              <a:t> </a:t>
            </a:r>
            <a:r>
              <a:rPr lang="en-US" altLang="zh-CN" b="1" dirty="0" smtClean="0"/>
              <a:t>Acute Pancreatitis.</a:t>
            </a:r>
          </a:p>
          <a:p>
            <a:pPr>
              <a:lnSpc>
                <a:spcPct val="115000"/>
              </a:lnSpc>
            </a:pPr>
            <a:r>
              <a:rPr lang="en-US" altLang="zh-CN" b="1" dirty="0" smtClean="0"/>
              <a:t> Chronic Pancreatitis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Acute pancreatitis </a:t>
            </a:r>
            <a:endParaRPr lang="ar-SA" altLang="zh-CN" dirty="0" smtClean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It is an acute inflammatory process of the pancreas, accompanied by abdominal pain and elevations of serum pancreatic enzymes. </a:t>
            </a:r>
          </a:p>
          <a:p>
            <a:r>
              <a:rPr lang="en-US" altLang="zh-CN" dirty="0" smtClean="0"/>
              <a:t>It has Variable severity and duration.</a:t>
            </a:r>
          </a:p>
          <a:p>
            <a:r>
              <a:rPr lang="en-US" altLang="zh-CN" dirty="0" smtClean="0"/>
              <a:t>Abrupt onset and unpredictable course.</a:t>
            </a:r>
          </a:p>
          <a:p>
            <a:endParaRPr lang="en-US" altLang="zh-CN" dirty="0" smtClean="0"/>
          </a:p>
          <a:p>
            <a:endParaRPr lang="en-US" altLang="zh-CN" sz="2400" b="1" dirty="0" smtClean="0"/>
          </a:p>
          <a:p>
            <a:endParaRPr lang="en-US" altLang="zh-CN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Classification</a:t>
            </a:r>
            <a:endParaRPr lang="ar-SA" altLang="zh-CN" dirty="0" smtClean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based on physiological findings, laboratory values, and radiological imaging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</a:rPr>
              <a:t>Mild Acute pancreatitis (MAP).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Mild disease is not associated with complications or organ dysfunction and recovery is uneventful.</a:t>
            </a:r>
            <a:endParaRPr lang="en-US" altLang="zh-CN" sz="2400" b="1" dirty="0" smtClean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</a:rPr>
              <a:t>Severe Acute pancreatitis (SAP).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severe pancreatitis is characterized by pancreatic dysfunction, local and systemic complications, and a complicated recovery.</a:t>
            </a:r>
            <a:endParaRPr lang="en-US" altLang="zh-CN" sz="2400" b="1" dirty="0" smtClean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  <a:buNone/>
            </a:pPr>
            <a:endParaRPr lang="en-US" altLang="zh-CN" sz="2400" b="1" dirty="0" smtClean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  <a:buNone/>
            </a:pP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90000"/>
              </a:lnSpc>
              <a:buNone/>
            </a:pPr>
            <a:r>
              <a:rPr lang="en-US" sz="2400" b="1" dirty="0" smtClean="0"/>
              <a:t>Other classification:</a:t>
            </a:r>
          </a:p>
          <a:p>
            <a:pPr lvl="1">
              <a:lnSpc>
                <a:spcPct val="90000"/>
              </a:lnSpc>
              <a:buNone/>
            </a:pPr>
            <a:r>
              <a:rPr lang="en-GB" dirty="0" smtClean="0">
                <a:solidFill>
                  <a:srgbClr val="FF0000"/>
                </a:solidFill>
              </a:rPr>
              <a:t>-- 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acute interstitial pancreatitis.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 smtClean="0"/>
              <a:t>the gland architecture is preserved but is edematous. Inflammatory cells and interstitial edema are prominent within the parenchyma</a:t>
            </a:r>
            <a:endParaRPr lang="en-GB" dirty="0" smtClean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  <a:buNone/>
            </a:pPr>
            <a:r>
              <a:rPr lang="en-GB" dirty="0" smtClean="0">
                <a:solidFill>
                  <a:srgbClr val="FF0000"/>
                </a:solidFill>
              </a:rPr>
              <a:t>--  acute hemorrhagic pancreatitis.</a:t>
            </a:r>
          </a:p>
          <a:p>
            <a:pPr lvl="1">
              <a:lnSpc>
                <a:spcPct val="90000"/>
              </a:lnSpc>
              <a:buNone/>
            </a:pPr>
            <a:r>
              <a:rPr lang="en-US" dirty="0" smtClean="0"/>
              <a:t>characterized by marked necrosis, hemorrhage of the tissue, and fat necrosis. There is marked pancreatic necrosis along with vascular inflammation and thrombosis.</a:t>
            </a:r>
            <a:endParaRPr lang="ar-SA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1337</Words>
  <Application>Microsoft Office PowerPoint</Application>
  <PresentationFormat>On-screen Show (4:3)</PresentationFormat>
  <Paragraphs>270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宋体</vt:lpstr>
      <vt:lpstr>Arial</vt:lpstr>
      <vt:lpstr>Calibri</vt:lpstr>
      <vt:lpstr>SimHei</vt:lpstr>
      <vt:lpstr>Symbol</vt:lpstr>
      <vt:lpstr>Times New Roman</vt:lpstr>
      <vt:lpstr>Wingdings</vt:lpstr>
      <vt:lpstr>Office Theme</vt:lpstr>
      <vt:lpstr>Pancreatitis </vt:lpstr>
      <vt:lpstr>objectives</vt:lpstr>
      <vt:lpstr>Pancreas: Anatomy and Physiology</vt:lpstr>
      <vt:lpstr>Pancreas:   blood supply</vt:lpstr>
      <vt:lpstr>Physiology</vt:lpstr>
      <vt:lpstr>Pancreatitis </vt:lpstr>
      <vt:lpstr>Acute pancreatitis </vt:lpstr>
      <vt:lpstr>Classification</vt:lpstr>
      <vt:lpstr>PowerPoint Presentation</vt:lpstr>
      <vt:lpstr>Etiology of acute pancreatitis.</vt:lpstr>
      <vt:lpstr>Pathogenesis</vt:lpstr>
      <vt:lpstr>Clinical manifestations </vt:lpstr>
      <vt:lpstr>laboratory test </vt:lpstr>
      <vt:lpstr>X ray </vt:lpstr>
      <vt:lpstr>CT scan abdomin </vt:lpstr>
      <vt:lpstr>Diagnosis Ransons criteria </vt:lpstr>
      <vt:lpstr>Glasgow criteria</vt:lpstr>
      <vt:lpstr>Complications of acute pancreatitis </vt:lpstr>
      <vt:lpstr>Treatment of acute pancreatitis </vt:lpstr>
      <vt:lpstr>operative</vt:lpstr>
      <vt:lpstr>Chronic pancreatitis</vt:lpstr>
      <vt:lpstr>PowerPoint Presentation</vt:lpstr>
      <vt:lpstr>Clinical manifestations </vt:lpstr>
      <vt:lpstr>PowerPoint Presentation</vt:lpstr>
      <vt:lpstr>Etiology </vt:lpstr>
      <vt:lpstr>Lab data</vt:lpstr>
      <vt:lpstr>PowerPoint Presentation</vt:lpstr>
      <vt:lpstr>Imaging study</vt:lpstr>
      <vt:lpstr>USS of pancreatic pseudocyst</vt:lpstr>
      <vt:lpstr>ERCP</vt:lpstr>
      <vt:lpstr>PowerPoint Presentation</vt:lpstr>
      <vt:lpstr>Complications of chronic pancreatitis </vt:lpstr>
      <vt:lpstr>Treatment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Majed</dc:creator>
  <cp:lastModifiedBy>SARA</cp:lastModifiedBy>
  <cp:revision>22</cp:revision>
  <dcterms:created xsi:type="dcterms:W3CDTF">2006-08-16T00:00:00Z</dcterms:created>
  <dcterms:modified xsi:type="dcterms:W3CDTF">2020-06-20T07:56:12Z</dcterms:modified>
</cp:coreProperties>
</file>