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99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272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0ED48A-6736-43C7-8BA7-9766BD897585}" type="datetimeFigureOut">
              <a:rPr lang="en-US" smtClean="0"/>
              <a:t>3/5/2023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5CF7E-03C9-46B8-AA42-2B481F09F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1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3048000" y="3124200"/>
            <a:ext cx="82296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048000" y="5003322"/>
            <a:ext cx="82296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3828" y="1110597"/>
            <a:ext cx="2286000" cy="508000"/>
          </a:xfrm>
        </p:spPr>
        <p:txBody>
          <a:bodyPr/>
          <a:lstStyle/>
          <a:p>
            <a:fld id="{30C62FE1-FD24-4E75-884A-B405B1A7F43D}" type="datetime1">
              <a:rPr lang="en-US" smtClean="0"/>
              <a:t>3/5/2023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5959" y="4117661"/>
            <a:ext cx="3657600" cy="51206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1215180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746176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2218944" y="5788152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2540000" y="4495800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767392" y="4928702"/>
            <a:ext cx="812800" cy="517524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E465A-B093-4F9B-9BF4-A51D06FBFC35}" type="datetime1">
              <a:rPr lang="en-US" smtClean="0"/>
              <a:t>3/5/2023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2352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5015A-EE25-404D-A406-A9FD76203B15}" type="datetime1">
              <a:rPr lang="en-US" smtClean="0"/>
              <a:t>3/5/2023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99568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D9699BA-5A67-4117-9511-8E7413180BC8}" type="datetime1">
              <a:rPr lang="en-US" smtClean="0"/>
              <a:t>3/5/2023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895600"/>
            <a:ext cx="82296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0" y="5010150"/>
            <a:ext cx="82296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2008" y="1106932"/>
            <a:ext cx="2286000" cy="508000"/>
          </a:xfrm>
        </p:spPr>
        <p:txBody>
          <a:bodyPr/>
          <a:lstStyle/>
          <a:p>
            <a:fld id="{AF9E7EAF-6923-4DA2-84DD-10C6A3C3BCD2}" type="datetime1">
              <a:rPr lang="en-US" smtClean="0"/>
              <a:t>3/5/2023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6208" y="4114800"/>
            <a:ext cx="3657600" cy="51206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766272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2218944" y="5791200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2505387" y="4479888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12130592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787488" y="4928702"/>
            <a:ext cx="812800" cy="517524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23FB6-4EA3-4535-931F-F562618234C9}" type="datetime1">
              <a:rPr lang="en-US" smtClean="0"/>
              <a:t>3/5/2023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5693664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058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8F940-3813-4E10-AF3C-2C2DF595BF48}" type="datetime1">
              <a:rPr lang="en-US" smtClean="0"/>
              <a:t>3/5/2023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58293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6096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57912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68F1239-5CA2-433F-A924-E49F7D318491}" type="datetime1">
              <a:rPr lang="en-US" smtClean="0"/>
              <a:t>3/5/2023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E287-015D-45A5-872B-4AEF7E54B066}" type="datetime1">
              <a:rPr lang="en-US" smtClean="0"/>
              <a:t>3/5/2023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5547360" y="3124200"/>
            <a:ext cx="6309360" cy="6096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083040" y="274320"/>
            <a:ext cx="2036064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406400" y="274320"/>
            <a:ext cx="75184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F0FC32E-E46B-4E6D-9417-71876C3D65A1}" type="datetime1">
              <a:rPr lang="en-US" smtClean="0"/>
              <a:t>3/5/2023</a:t>
            </a:fld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5518404" y="3124200"/>
            <a:ext cx="6309360" cy="6096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2296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21064" y="264795"/>
            <a:ext cx="2032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BAA2055-73F8-4C09-8ED7-3A07006E85B6}" type="datetime1">
              <a:rPr lang="en-US" smtClean="0"/>
              <a:t>3/5/2023</a:t>
            </a:fld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99568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10454640" y="1017843"/>
            <a:ext cx="2011680" cy="512064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FE94A31-84D1-4859-A619-73E0E25474B8}" type="datetime1">
              <a:rPr lang="en-US" smtClean="0"/>
              <a:t>3/5/2023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9853648" y="3676280"/>
            <a:ext cx="3200400" cy="48768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016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0838688" y="5734050"/>
            <a:ext cx="8128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researchgate.net/deref/http:/www.iep.utm.edu/ethic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FA1F2-28EB-9A47-B6D8-0B6146B2E0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00139" y="1700139"/>
            <a:ext cx="10813712" cy="2296159"/>
          </a:xfrm>
        </p:spPr>
        <p:txBody>
          <a:bodyPr anchor="ctr"/>
          <a:lstStyle/>
          <a:p>
            <a:r>
              <a:rPr lang="en-US" sz="4400">
                <a:latin typeface="Arial Narrow" pitchFamily="34" charset="0"/>
              </a:rPr>
              <a:t>The Difference Between Consequentialist and Non-consequentialist Accounts of Ethics</a:t>
            </a:r>
            <a:endParaRPr lang="en-US" sz="4400" dirty="0">
              <a:latin typeface="Arial Narrow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571C44-EA6D-E84A-8290-7145EC165F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67712" y="5335711"/>
            <a:ext cx="6889247" cy="1230250"/>
          </a:xfrm>
        </p:spPr>
        <p:txBody>
          <a:bodyPr>
            <a:noAutofit/>
          </a:bodyPr>
          <a:lstStyle/>
          <a:p>
            <a:r>
              <a:rPr lang="en-US" sz="2400" dirty="0" smtClean="0"/>
              <a:t>By: </a:t>
            </a:r>
            <a:r>
              <a:rPr lang="en-GB" sz="2400" dirty="0" err="1" smtClean="0"/>
              <a:t>Abdulmunem</a:t>
            </a:r>
            <a:r>
              <a:rPr lang="en-GB" sz="2400" dirty="0" smtClean="0"/>
              <a:t> </a:t>
            </a:r>
            <a:r>
              <a:rPr lang="en-GB" sz="2400" dirty="0" err="1" smtClean="0"/>
              <a:t>younes</a:t>
            </a:r>
            <a:endParaRPr lang="en-GB" sz="2400" dirty="0" smtClean="0"/>
          </a:p>
          <a:p>
            <a:r>
              <a:rPr lang="en-GB" sz="2400" dirty="0" smtClean="0"/>
              <a:t>Student no.3844</a:t>
            </a:r>
          </a:p>
          <a:p>
            <a:r>
              <a:rPr lang="en-GB" sz="2400" dirty="0" smtClean="0"/>
              <a:t>E-mail:Abdulmunem-3844@limu.edu.ly</a:t>
            </a:r>
            <a:endParaRPr lang="en-US" sz="2400" dirty="0" smtClean="0"/>
          </a:p>
          <a:p>
            <a:pPr algn="ctr"/>
            <a:r>
              <a:rPr lang="en-US" sz="2400" dirty="0" smtClean="0"/>
              <a:t> </a:t>
            </a:r>
            <a:endParaRPr lang="en-US" sz="2400" dirty="0"/>
          </a:p>
          <a:p>
            <a:pPr algn="ctr"/>
            <a:r>
              <a:rPr lang="en-US" sz="2400" dirty="0" smtClean="0"/>
              <a:t> </a:t>
            </a:r>
            <a:endParaRPr lang="en-US" sz="2400" dirty="0"/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8DBA75F5-65CA-BB4E-89EC-9B8B67783F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6003" y="0"/>
            <a:ext cx="2045998" cy="1458770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45F44E63-AEAC-1B45-BD95-0047B5FBD1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700139" cy="170013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F45E9C-7812-6F43-8C5C-DF7326D9D52A}"/>
              </a:ext>
            </a:extLst>
          </p:cNvPr>
          <p:cNvSpPr txBox="1"/>
          <p:nvPr/>
        </p:nvSpPr>
        <p:spPr>
          <a:xfrm>
            <a:off x="2090057" y="477801"/>
            <a:ext cx="8055946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/>
              <a:t>Libyan international medical </a:t>
            </a:r>
            <a:r>
              <a:rPr lang="en-US" dirty="0" smtClean="0"/>
              <a:t>university</a:t>
            </a:r>
          </a:p>
          <a:p>
            <a:pPr algn="ctr"/>
            <a:r>
              <a:rPr lang="en-US" dirty="0" smtClean="0"/>
              <a:t>Faculty of Business Administration 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F731581-EB94-914F-83DF-E48796758BBB}"/>
              </a:ext>
            </a:extLst>
          </p:cNvPr>
          <p:cNvSpPr txBox="1"/>
          <p:nvPr/>
        </p:nvSpPr>
        <p:spPr>
          <a:xfrm>
            <a:off x="11169002" y="6043054"/>
            <a:ext cx="600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dirty="0" smtClean="0"/>
              <a:t> </a:t>
            </a:r>
            <a:endParaRPr lang="en-US" sz="32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412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EBEF59-5F60-6148-B2D2-D3C82F46E4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Table of content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7DC59B-258F-1B45-A3DC-CE5B99BF07A7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3200" dirty="0" smtClean="0"/>
              <a:t>1) Introduction.</a:t>
            </a:r>
            <a:endParaRPr lang="en-US" sz="3200" dirty="0"/>
          </a:p>
          <a:p>
            <a:pPr>
              <a:buFont typeface="Wingdings" pitchFamily="2" charset="2"/>
              <a:buChar char="q"/>
            </a:pPr>
            <a:r>
              <a:rPr lang="en-US" sz="3200" dirty="0" smtClean="0"/>
              <a:t> 2)</a:t>
            </a:r>
            <a:r>
              <a:rPr lang="en-US" sz="3200" dirty="0" err="1" smtClean="0"/>
              <a:t>Consequentialist</a:t>
            </a:r>
            <a:r>
              <a:rPr lang="en-US" sz="3200" dirty="0" smtClean="0"/>
              <a:t> Theories.</a:t>
            </a:r>
            <a:endParaRPr lang="en-US" sz="3200" dirty="0"/>
          </a:p>
          <a:p>
            <a:pPr>
              <a:buFont typeface="Wingdings" pitchFamily="2" charset="2"/>
              <a:buChar char="q"/>
            </a:pPr>
            <a:r>
              <a:rPr lang="en-US" sz="3200" dirty="0" smtClean="0"/>
              <a:t> 3)Non-</a:t>
            </a:r>
            <a:r>
              <a:rPr lang="en-US" sz="3200" dirty="0" err="1" smtClean="0"/>
              <a:t>consequentialist</a:t>
            </a:r>
            <a:r>
              <a:rPr lang="en-US" sz="3200" dirty="0" smtClean="0"/>
              <a:t> theory.</a:t>
            </a:r>
            <a:endParaRPr lang="en-US" sz="3200" dirty="0"/>
          </a:p>
          <a:p>
            <a:pPr>
              <a:buFont typeface="Wingdings" pitchFamily="2" charset="2"/>
              <a:buChar char="q"/>
            </a:pPr>
            <a:r>
              <a:rPr lang="en-US" sz="3200" dirty="0" smtClean="0"/>
              <a:t> 4)Conclusion.</a:t>
            </a:r>
            <a:endParaRPr lang="en-US" sz="3200" dirty="0"/>
          </a:p>
          <a:p>
            <a:pPr>
              <a:buFont typeface="Wingdings" pitchFamily="2" charset="2"/>
              <a:buChar char="q"/>
            </a:pPr>
            <a:r>
              <a:rPr lang="en-US" sz="3200" dirty="0" smtClean="0"/>
              <a:t> 5)References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15D1E1-4FB9-1E4E-BA8D-2C6A3EA9A5DF}"/>
              </a:ext>
            </a:extLst>
          </p:cNvPr>
          <p:cNvSpPr txBox="1"/>
          <p:nvPr/>
        </p:nvSpPr>
        <p:spPr>
          <a:xfrm>
            <a:off x="11076012" y="5988073"/>
            <a:ext cx="6119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872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3BF88-1EA5-A448-8796-7D19AF8C8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1)Introduction</a:t>
            </a:r>
            <a:endParaRPr lang="en-US" sz="40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241E86-D9F6-6B4A-9DBF-D529FBB21EDD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582168" y="1307593"/>
            <a:ext cx="10972800" cy="4525963"/>
          </a:xfrm>
        </p:spPr>
        <p:txBody>
          <a:bodyPr vert="horz" anchor="ctr">
            <a:noAutofit/>
          </a:bodyPr>
          <a:lstStyle/>
          <a:p>
            <a:pPr algn="just">
              <a:buNone/>
            </a:pPr>
            <a:r>
              <a:rPr lang="en-US" sz="2400" dirty="0" smtClean="0"/>
              <a:t>In today’s world, there are so many examples of consequentialist and non</a:t>
            </a:r>
          </a:p>
          <a:p>
            <a:pPr algn="just">
              <a:buNone/>
            </a:pPr>
            <a:r>
              <a:rPr lang="en-US" sz="2400" dirty="0" smtClean="0"/>
              <a:t>consequentialist ethics. For example, if a person donates money to some</a:t>
            </a:r>
          </a:p>
          <a:p>
            <a:pPr algn="just">
              <a:buNone/>
            </a:pPr>
            <a:r>
              <a:rPr lang="en-US" sz="2400" dirty="0" smtClean="0"/>
              <a:t>charity or someone in need of it to show off he has a lot of money. Here’s the</a:t>
            </a:r>
          </a:p>
          <a:p>
            <a:pPr algn="just">
              <a:buNone/>
            </a:pPr>
            <a:r>
              <a:rPr lang="en-US" sz="2400" dirty="0" smtClean="0"/>
              <a:t>difference, a consequentialist would say it was a good deed because of the</a:t>
            </a:r>
          </a:p>
          <a:p>
            <a:pPr algn="just">
              <a:buNone/>
            </a:pPr>
            <a:r>
              <a:rPr lang="en-US" sz="2400" dirty="0" smtClean="0"/>
              <a:t>result of the action. But the non-consequentialist would say that there was</a:t>
            </a:r>
          </a:p>
          <a:p>
            <a:pPr algn="just">
              <a:buNone/>
            </a:pPr>
            <a:r>
              <a:rPr lang="en-US" sz="2400" dirty="0" smtClean="0"/>
              <a:t>no moral deed because there was no ethical intention. The difference is</a:t>
            </a:r>
          </a:p>
          <a:p>
            <a:pPr algn="just">
              <a:buNone/>
            </a:pPr>
            <a:r>
              <a:rPr lang="en-US" sz="2400" dirty="0" smtClean="0"/>
              <a:t>pretty clear between the two</a:t>
            </a:r>
            <a:r>
              <a:rPr lang="en-US" dirty="0" smtClean="0"/>
              <a:t>.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96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2708B-1D29-1B48-980E-DA3D548DA5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2)</a:t>
            </a:r>
            <a:r>
              <a:rPr lang="en-US" sz="3600" b="1" dirty="0" err="1" smtClean="0"/>
              <a:t>Consequentialist</a:t>
            </a:r>
            <a:r>
              <a:rPr lang="en-US" sz="3600" b="1" dirty="0" smtClean="0"/>
              <a:t> </a:t>
            </a:r>
            <a:r>
              <a:rPr lang="en-US" sz="3600" b="1" dirty="0"/>
              <a:t>Theories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A6B4EE-5966-6B4D-9F0B-D4C1100BBA70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09600" y="1481329"/>
            <a:ext cx="10972800" cy="5212079"/>
          </a:xfrm>
        </p:spPr>
        <p:txBody>
          <a:bodyPr>
            <a:normAutofit fontScale="25000" lnSpcReduction="20000"/>
          </a:bodyPr>
          <a:lstStyle/>
          <a:p>
            <a:pPr algn="just">
              <a:buFont typeface="Wingdings" pitchFamily="2" charset="2"/>
              <a:buChar char="v"/>
            </a:pPr>
            <a:r>
              <a:rPr lang="en-US" sz="8400" dirty="0" err="1" smtClean="0"/>
              <a:t>consequentialist</a:t>
            </a:r>
            <a:r>
              <a:rPr lang="en-US" sz="8400" dirty="0" smtClean="0"/>
              <a:t>  ethics cares more on the results of the action. </a:t>
            </a:r>
          </a:p>
          <a:p>
            <a:pPr algn="just">
              <a:buFont typeface="Wingdings" pitchFamily="2" charset="2"/>
              <a:buChar char="v"/>
            </a:pPr>
            <a:endParaRPr lang="en-US" sz="8400" dirty="0" smtClean="0"/>
          </a:p>
          <a:p>
            <a:pPr algn="just">
              <a:buFont typeface="Wingdings" pitchFamily="2" charset="2"/>
              <a:buChar char="v"/>
            </a:pPr>
            <a:r>
              <a:rPr lang="en-US" sz="8400" dirty="0" smtClean="0"/>
              <a:t>the </a:t>
            </a:r>
            <a:r>
              <a:rPr lang="en-US" sz="8400" dirty="0" err="1" smtClean="0"/>
              <a:t>consequentialist</a:t>
            </a:r>
            <a:r>
              <a:rPr lang="en-US" sz="8400" dirty="0" smtClean="0"/>
              <a:t> ethics makes more sense because it’s worried about the result and the greatest good rather than what made you make that decision. </a:t>
            </a:r>
          </a:p>
          <a:p>
            <a:pPr algn="just">
              <a:buFont typeface="Wingdings" pitchFamily="2" charset="2"/>
              <a:buChar char="v"/>
            </a:pPr>
            <a:endParaRPr lang="en-US" sz="8400" dirty="0" smtClean="0"/>
          </a:p>
          <a:p>
            <a:pPr>
              <a:buNone/>
            </a:pPr>
            <a:r>
              <a:rPr lang="en-US" sz="8400" dirty="0" smtClean="0"/>
              <a:t>The theory is further sub-divided into three types namely: </a:t>
            </a:r>
          </a:p>
          <a:p>
            <a:pPr>
              <a:buNone/>
            </a:pPr>
            <a:endParaRPr lang="en-US" sz="8400" dirty="0" smtClean="0"/>
          </a:p>
          <a:p>
            <a:pPr marL="624078" indent="-514350">
              <a:buNone/>
            </a:pPr>
            <a:r>
              <a:rPr lang="en-US" sz="8400" dirty="0" smtClean="0"/>
              <a:t>(1) </a:t>
            </a:r>
            <a:r>
              <a:rPr lang="en-US" sz="9600" b="1" dirty="0" smtClean="0"/>
              <a:t>Ethical Egoism: </a:t>
            </a:r>
            <a:r>
              <a:rPr lang="en-US" sz="8400" dirty="0" smtClean="0"/>
              <a:t>as long as the action is good to the person who carries the action out, it's right. </a:t>
            </a:r>
          </a:p>
          <a:p>
            <a:pPr marL="624078" indent="-514350">
              <a:buAutoNum type="arabicParenBoth"/>
            </a:pPr>
            <a:endParaRPr lang="en-US" sz="8400" dirty="0" smtClean="0"/>
          </a:p>
          <a:p>
            <a:pPr>
              <a:buNone/>
            </a:pPr>
            <a:r>
              <a:rPr lang="en-US" sz="8400" dirty="0" smtClean="0"/>
              <a:t>(2) </a:t>
            </a:r>
            <a:r>
              <a:rPr lang="en-US" sz="9600" b="1" dirty="0" smtClean="0"/>
              <a:t>Ethical Altruism:</a:t>
            </a:r>
            <a:r>
              <a:rPr lang="en-US" sz="8400" dirty="0" smtClean="0"/>
              <a:t> as long as the action is good to everyone else, it's right. </a:t>
            </a:r>
          </a:p>
          <a:p>
            <a:endParaRPr lang="en-US" sz="8400" dirty="0" smtClean="0"/>
          </a:p>
          <a:p>
            <a:pPr>
              <a:buNone/>
            </a:pPr>
            <a:r>
              <a:rPr lang="en-US" sz="8400" dirty="0" smtClean="0"/>
              <a:t> (3) </a:t>
            </a:r>
            <a:r>
              <a:rPr lang="en-US" sz="9600" b="1" dirty="0" smtClean="0"/>
              <a:t>Utilitarianism: </a:t>
            </a:r>
            <a:r>
              <a:rPr lang="en-US" sz="8400" dirty="0" smtClean="0"/>
              <a:t>as long as the action is good to everybody including the person who carries the action out, it's right.</a:t>
            </a:r>
          </a:p>
          <a:p>
            <a:pPr>
              <a:buNone/>
            </a:pPr>
            <a:endParaRPr lang="en-US" sz="6800" dirty="0" smtClean="0"/>
          </a:p>
          <a:p>
            <a:pPr>
              <a:buNone/>
            </a:pPr>
            <a:r>
              <a:rPr lang="en-US" sz="6800" dirty="0" smtClean="0"/>
              <a:t> </a:t>
            </a:r>
          </a:p>
          <a:p>
            <a:pPr algn="just">
              <a:buFont typeface="Wingdings" pitchFamily="2" charset="2"/>
              <a:buChar char="v"/>
            </a:pPr>
            <a:endParaRPr lang="en-US" sz="2800" dirty="0" smtClean="0"/>
          </a:p>
          <a:p>
            <a:pPr algn="just">
              <a:buFont typeface="Wingdings" pitchFamily="2" charset="2"/>
              <a:buChar char="v"/>
            </a:pPr>
            <a:endParaRPr lang="en-US" sz="2800" dirty="0" smtClean="0"/>
          </a:p>
          <a:p>
            <a:pPr algn="just">
              <a:buFont typeface="Wingdings" pitchFamily="2" charset="2"/>
              <a:buChar char="v"/>
            </a:pPr>
            <a:endParaRPr lang="en-US" sz="2800" dirty="0" smtClean="0"/>
          </a:p>
          <a:p>
            <a:pPr algn="just">
              <a:buFont typeface="Wingdings" pitchFamily="2" charset="2"/>
              <a:buChar char="v"/>
            </a:pPr>
            <a:endParaRPr lang="en-US" sz="2800" dirty="0" smtClean="0"/>
          </a:p>
          <a:p>
            <a:pPr algn="just">
              <a:buFont typeface="Wingdings" pitchFamily="2" charset="2"/>
              <a:buChar char="v"/>
            </a:pPr>
            <a:endParaRPr lang="en-US" sz="2800" b="1" i="1" dirty="0" smtClean="0"/>
          </a:p>
          <a:p>
            <a:pPr algn="just">
              <a:buNone/>
            </a:pPr>
            <a:endParaRPr lang="en-US" sz="2800" b="1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8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02B929-F08E-7345-8254-0991A69AC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3)Non-</a:t>
            </a:r>
            <a:r>
              <a:rPr lang="en-US" sz="3600" b="1" dirty="0" err="1" smtClean="0"/>
              <a:t>consequentialist</a:t>
            </a:r>
            <a:r>
              <a:rPr lang="en-US" sz="3600" b="1" dirty="0" smtClean="0"/>
              <a:t> </a:t>
            </a:r>
            <a:r>
              <a:rPr lang="en-US" sz="3600" b="1" dirty="0"/>
              <a:t>Theories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448962-C6CC-914D-ACA3-5737634655AA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54552" y="1576888"/>
            <a:ext cx="10793736" cy="4188525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en-US" sz="2800" b="1" i="1" dirty="0" smtClean="0"/>
              <a:t> </a:t>
            </a:r>
            <a:r>
              <a:rPr lang="en-US" sz="2400" dirty="0" err="1" smtClean="0"/>
              <a:t>nonconsequentialist</a:t>
            </a:r>
            <a:r>
              <a:rPr lang="en-US" sz="2400" dirty="0" smtClean="0"/>
              <a:t> ethics cares more of the motive of the action.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400" dirty="0" smtClean="0"/>
              <a:t>non-</a:t>
            </a:r>
            <a:r>
              <a:rPr lang="en-US" sz="2400" dirty="0" err="1" smtClean="0"/>
              <a:t>consequentialism</a:t>
            </a:r>
            <a:r>
              <a:rPr lang="en-US" sz="2400" dirty="0" smtClean="0"/>
              <a:t> looks at the moral action itself. </a:t>
            </a:r>
          </a:p>
          <a:p>
            <a:pPr algn="just">
              <a:buNone/>
            </a:pPr>
            <a:r>
              <a:rPr lang="en-US" sz="2400" dirty="0" smtClean="0"/>
              <a:t>Two examples of non-</a:t>
            </a:r>
            <a:r>
              <a:rPr lang="en-US" sz="2400" dirty="0" err="1" smtClean="0"/>
              <a:t>consequentialism</a:t>
            </a:r>
            <a:r>
              <a:rPr lang="en-US" sz="2400" dirty="0" smtClean="0"/>
              <a:t> examined were:</a:t>
            </a:r>
          </a:p>
          <a:p>
            <a:pPr algn="just">
              <a:buNone/>
            </a:pPr>
            <a:r>
              <a:rPr lang="en-US" sz="2400" dirty="0" smtClean="0"/>
              <a:t>(1) </a:t>
            </a:r>
            <a:r>
              <a:rPr lang="en-US" sz="2400" b="1" i="1" dirty="0" smtClean="0"/>
              <a:t>Ethics of rights: </a:t>
            </a:r>
            <a:r>
              <a:rPr lang="en-US" sz="2400" dirty="0" smtClean="0"/>
              <a:t>which is based on moral duty and treating people as ends in themselves </a:t>
            </a:r>
          </a:p>
          <a:p>
            <a:pPr>
              <a:buNone/>
            </a:pPr>
            <a:r>
              <a:rPr lang="en-US" sz="2400" dirty="0" smtClean="0"/>
              <a:t>(</a:t>
            </a:r>
            <a:r>
              <a:rPr lang="en-US" sz="2400" b="1" i="1" dirty="0" smtClean="0"/>
              <a:t>2) Natural rights: </a:t>
            </a:r>
            <a:r>
              <a:rPr lang="en-US" sz="2400" dirty="0" smtClean="0"/>
              <a:t>Are certain basic, important, unalienable entitlements that should be respected and protected in every single action. </a:t>
            </a:r>
          </a:p>
          <a:p>
            <a:pPr algn="just">
              <a:buNone/>
            </a:pPr>
            <a:r>
              <a:rPr lang="en-US" sz="2400" b="1" i="1" dirty="0" smtClean="0"/>
              <a:t>(3) Justice:</a:t>
            </a:r>
            <a:r>
              <a:rPr lang="en-US" sz="2400" dirty="0" smtClean="0"/>
              <a:t> The simultaneously fair treatment of individuals in a given situation with the result that everybody gets what they deserve.</a:t>
            </a:r>
          </a:p>
          <a:p>
            <a:pPr algn="just">
              <a:buFont typeface="Wingdings" pitchFamily="2" charset="2"/>
              <a:buChar char="§"/>
            </a:pPr>
            <a:endParaRPr lang="en-US" sz="2400" dirty="0" smtClean="0"/>
          </a:p>
          <a:p>
            <a:pPr algn="just">
              <a:buFont typeface="Wingdings" pitchFamily="2" charset="2"/>
              <a:buChar char="v"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642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2351F7-1F32-1A47-86BA-449FAF420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C58C6C-EF2B-A04B-9D5F-EC73F9EAC7CA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818712" y="2222288"/>
            <a:ext cx="10894752" cy="2735160"/>
          </a:xfrm>
        </p:spPr>
        <p:txBody>
          <a:bodyPr>
            <a:normAutofit/>
          </a:bodyPr>
          <a:lstStyle/>
          <a:p>
            <a:pPr algn="just"/>
            <a:r>
              <a:rPr lang="en-US" sz="2400" dirty="0" err="1"/>
              <a:t>Consequentialism</a:t>
            </a:r>
            <a:r>
              <a:rPr lang="en-US" sz="2400" dirty="0"/>
              <a:t> focuses on the results of the action </a:t>
            </a:r>
            <a:r>
              <a:rPr lang="en-US" sz="2400" dirty="0" err="1" smtClean="0"/>
              <a:t>alonewhereas</a:t>
            </a:r>
            <a:endParaRPr lang="en-US" sz="2400" dirty="0" smtClean="0"/>
          </a:p>
          <a:p>
            <a:pPr algn="just">
              <a:buNone/>
            </a:pPr>
            <a:r>
              <a:rPr lang="en-US" sz="2400" dirty="0" smtClean="0"/>
              <a:t> </a:t>
            </a:r>
          </a:p>
          <a:p>
            <a:pPr algn="just"/>
            <a:r>
              <a:rPr lang="en-US" sz="2400" dirty="0" smtClean="0"/>
              <a:t> </a:t>
            </a:r>
            <a:r>
              <a:rPr lang="en-US" sz="2400" dirty="0" err="1" smtClean="0"/>
              <a:t>Nonconsequentialism</a:t>
            </a:r>
            <a:r>
              <a:rPr lang="en-US" sz="2400" dirty="0" smtClean="0"/>
              <a:t> focuses on intentions and actions and distinguishes between doing and allowing. </a:t>
            </a:r>
          </a:p>
          <a:p>
            <a:pPr algn="just"/>
            <a:endParaRPr lang="en-US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3774AB-6806-8642-95B2-33462326447A}"/>
              </a:ext>
            </a:extLst>
          </p:cNvPr>
          <p:cNvSpPr txBox="1"/>
          <p:nvPr/>
        </p:nvSpPr>
        <p:spPr>
          <a:xfrm>
            <a:off x="1267327" y="4519605"/>
            <a:ext cx="89139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/>
              </a:rPr>
              <a:t> </a:t>
            </a:r>
            <a:endParaRPr lang="en-US" dirty="0">
              <a:effectLst/>
            </a:endParaRPr>
          </a:p>
          <a:p>
            <a:pPr algn="l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62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6DC3E-F8CA-E84E-BE7B-84DDBAF62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References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70821A-3DFA-A84C-A6E0-E715E0F7934B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Internet Encyclopedia of Philosophy, </a:t>
            </a:r>
            <a:r>
              <a:rPr lang="en-US" dirty="0" err="1" smtClean="0"/>
              <a:t>Fieser</a:t>
            </a:r>
            <a:r>
              <a:rPr lang="en-US" dirty="0" smtClean="0"/>
              <a:t> James (2003). Ethics. Retrieved from </a:t>
            </a:r>
          </a:p>
          <a:p>
            <a:r>
              <a:rPr lang="en-US" dirty="0" smtClean="0"/>
              <a:t>http://www.iep.utm.edu/ethics. </a:t>
            </a:r>
          </a:p>
          <a:p>
            <a:endParaRPr lang="en-US" dirty="0" smtClean="0"/>
          </a:p>
          <a:p>
            <a:r>
              <a:rPr lang="en-US" dirty="0" smtClean="0"/>
              <a:t>Nye, H., Plunkett, D., &amp; Ku, J. (2015). Non-</a:t>
            </a:r>
            <a:r>
              <a:rPr lang="en-US" dirty="0" err="1" smtClean="0"/>
              <a:t>consequentialism</a:t>
            </a:r>
            <a:r>
              <a:rPr lang="en-US" dirty="0" smtClean="0"/>
              <a:t> demystified. </a:t>
            </a:r>
            <a:r>
              <a:rPr lang="en-US" i="1" dirty="0" smtClean="0"/>
              <a:t>Philosophers’ Imprint, 15</a:t>
            </a:r>
            <a:r>
              <a:rPr lang="en-US" dirty="0" smtClean="0"/>
              <a:t>(4), 1-28.</a:t>
            </a:r>
          </a:p>
          <a:p>
            <a:endParaRPr lang="en-US" dirty="0" smtClean="0"/>
          </a:p>
          <a:p>
            <a:r>
              <a:rPr lang="en-US" dirty="0" smtClean="0"/>
              <a:t>Wedgwood, R. (2016). Two grades of non-</a:t>
            </a:r>
            <a:r>
              <a:rPr lang="en-US" dirty="0" err="1" smtClean="0"/>
              <a:t>consequentialism</a:t>
            </a:r>
            <a:r>
              <a:rPr lang="en-US" dirty="0" smtClean="0"/>
              <a:t>. </a:t>
            </a:r>
            <a:r>
              <a:rPr lang="en-US" i="1" dirty="0" smtClean="0"/>
              <a:t>Criminal Law and Philosophy, 10</a:t>
            </a:r>
            <a:r>
              <a:rPr lang="en-US" dirty="0" smtClean="0"/>
              <a:t>(4), 795-814.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2"/>
              </a:rPr>
              <a:t/>
            </a:r>
            <a:br>
              <a:rPr lang="en-US" dirty="0" smtClean="0">
                <a:hlinkClick r:id="rId2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29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608</TotalTime>
  <Words>314</Words>
  <Application>Microsoft Office PowerPoint</Application>
  <PresentationFormat>Widescreen</PresentationFormat>
  <Paragraphs>70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 Narrow</vt:lpstr>
      <vt:lpstr>Calibri</vt:lpstr>
      <vt:lpstr>Century Schoolbook</vt:lpstr>
      <vt:lpstr>Wingdings</vt:lpstr>
      <vt:lpstr>Wingdings 2</vt:lpstr>
      <vt:lpstr>Oriel</vt:lpstr>
      <vt:lpstr>The Difference Between Consequentialist and Non-consequentialist Accounts of Ethics</vt:lpstr>
      <vt:lpstr>Table of content </vt:lpstr>
      <vt:lpstr>1)Introduction</vt:lpstr>
      <vt:lpstr>2)Consequentialist Theories</vt:lpstr>
      <vt:lpstr>3)Non-consequentialist Theories</vt:lpstr>
      <vt:lpstr>Conclusion</vt:lpstr>
      <vt:lpstr>References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State the difference between consequentialist and non-consequentialist accounts of ethics</dc:title>
  <dc:creator>tboomar4@gmail.com</dc:creator>
  <cp:lastModifiedBy>Maher Fattouh</cp:lastModifiedBy>
  <cp:revision>49</cp:revision>
  <dcterms:created xsi:type="dcterms:W3CDTF">2021-11-02T18:21:39Z</dcterms:created>
  <dcterms:modified xsi:type="dcterms:W3CDTF">2023-03-05T09:11:31Z</dcterms:modified>
</cp:coreProperties>
</file>