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0"/>
  </p:notesMasterIdLst>
  <p:sldIdLst>
    <p:sldId id="256" r:id="rId2"/>
    <p:sldId id="258" r:id="rId3"/>
    <p:sldId id="261" r:id="rId4"/>
    <p:sldId id="260" r:id="rId5"/>
    <p:sldId id="257" r:id="rId6"/>
    <p:sldId id="259" r:id="rId7"/>
    <p:sldId id="265"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70" autoAdjust="0"/>
  </p:normalViewPr>
  <p:slideViewPr>
    <p:cSldViewPr snapToGrid="0">
      <p:cViewPr varScale="1">
        <p:scale>
          <a:sx n="80" d="100"/>
          <a:sy n="80" d="100"/>
        </p:scale>
        <p:origin x="13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F76599-0A3B-4D86-BC8B-133D7206CBDD}" type="datetimeFigureOut">
              <a:rPr lang="en-US" smtClean="0"/>
              <a:t>3/5/2023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2EA9B-8038-4F2B-87DD-A0EDF96A16BF}" type="slidenum">
              <a:rPr lang="en-US" smtClean="0"/>
              <a:t>‹#›</a:t>
            </a:fld>
            <a:endParaRPr lang="en-US"/>
          </a:p>
        </p:txBody>
      </p:sp>
    </p:spTree>
    <p:extLst>
      <p:ext uri="{BB962C8B-B14F-4D97-AF65-F5344CB8AC3E}">
        <p14:creationId xmlns:p14="http://schemas.microsoft.com/office/powerpoint/2010/main" val="3621081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a:effectLst/>
                <a:latin typeface="Segoe UI Web (Arabic)"/>
              </a:rPr>
              <a:t>النظريات الأخلاقية هي محاولات لتقديم حساب واضح وموحد لماهية التزاماتنا الأخلاقية. إنها محاولات، بعبارة أخرى، لسرد "قصة" واحدة حول ما نحن ملزمون بالقيام به، دون الإشارة مباشرة إلى أمثلة محددة</a:t>
            </a:r>
            <a:endParaRPr lang="en-US" dirty="0"/>
          </a:p>
        </p:txBody>
      </p:sp>
      <p:sp>
        <p:nvSpPr>
          <p:cNvPr id="4" name="Slide Number Placeholder 3"/>
          <p:cNvSpPr>
            <a:spLocks noGrp="1"/>
          </p:cNvSpPr>
          <p:nvPr>
            <p:ph type="sldNum" sz="quarter" idx="5"/>
          </p:nvPr>
        </p:nvSpPr>
        <p:spPr/>
        <p:txBody>
          <a:bodyPr/>
          <a:lstStyle/>
          <a:p>
            <a:fld id="{1382EA9B-8038-4F2B-87DD-A0EDF96A16BF}" type="slidenum">
              <a:rPr lang="en-US" smtClean="0"/>
              <a:t>3</a:t>
            </a:fld>
            <a:endParaRPr lang="en-US"/>
          </a:p>
        </p:txBody>
      </p:sp>
    </p:spTree>
    <p:extLst>
      <p:ext uri="{BB962C8B-B14F-4D97-AF65-F5344CB8AC3E}">
        <p14:creationId xmlns:p14="http://schemas.microsoft.com/office/powerpoint/2010/main" val="321423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دور النظرية الأخلاقية في أخلاقيات الأعمال، ويرجع ذلك جزئيا إلى أن أخلاقيات الأعمال ينظر إليها على أنها فرع من "الأخلاقيات التطبيقية". يعتبر البعض التطبيق مجالا يأخذ النظريات الأخلاقية "القياسية" ويطبقها على المشكلات العملية.</a:t>
            </a:r>
          </a:p>
          <a:p>
            <a:endParaRPr lang="en-US" dirty="0"/>
          </a:p>
        </p:txBody>
      </p:sp>
      <p:sp>
        <p:nvSpPr>
          <p:cNvPr id="4" name="Slide Number Placeholder 3"/>
          <p:cNvSpPr>
            <a:spLocks noGrp="1"/>
          </p:cNvSpPr>
          <p:nvPr>
            <p:ph type="sldNum" sz="quarter" idx="5"/>
          </p:nvPr>
        </p:nvSpPr>
        <p:spPr/>
        <p:txBody>
          <a:bodyPr/>
          <a:lstStyle/>
          <a:p>
            <a:fld id="{1382EA9B-8038-4F2B-87DD-A0EDF96A16BF}" type="slidenum">
              <a:rPr lang="en-US" smtClean="0"/>
              <a:t>4</a:t>
            </a:fld>
            <a:endParaRPr lang="en-US"/>
          </a:p>
        </p:txBody>
      </p:sp>
    </p:spTree>
    <p:extLst>
      <p:ext uri="{BB962C8B-B14F-4D97-AF65-F5344CB8AC3E}">
        <p14:creationId xmlns:p14="http://schemas.microsoft.com/office/powerpoint/2010/main" val="1634621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تتضمن بعض النظريات الأخلاقية التي يتم اللجوء إليها بشكل شائع ما يلي:</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النفعية: التي تقول إن الشيء الصحيح الذي يجب القيام به في أي موقف هو كل ما "سيفعل الخير الأكبر". </a:t>
            </a:r>
            <a:endParaRPr lang="en-US" dirty="0">
              <a:effectLst/>
              <a:latin typeface="Segoe UI Web (Arabic)"/>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latin typeface="Segoe UI Web (Arabic)"/>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الكانطية: التي تقول أنه من باب الاحترام هناك بعض القواعد المطلقة التي يجب اتباعها على سبيل المثال ، القاعدة التي يجب أن نحترم خصوصية الناس ، أو نحترم حق الآخرين.</a:t>
            </a:r>
          </a:p>
          <a:p>
            <a:endParaRPr lang="en-US" dirty="0"/>
          </a:p>
        </p:txBody>
      </p:sp>
      <p:sp>
        <p:nvSpPr>
          <p:cNvPr id="4" name="Slide Number Placeholder 3"/>
          <p:cNvSpPr>
            <a:spLocks noGrp="1"/>
          </p:cNvSpPr>
          <p:nvPr>
            <p:ph type="sldNum" sz="quarter" idx="5"/>
          </p:nvPr>
        </p:nvSpPr>
        <p:spPr/>
        <p:txBody>
          <a:bodyPr/>
          <a:lstStyle/>
          <a:p>
            <a:fld id="{1382EA9B-8038-4F2B-87DD-A0EDF96A16BF}" type="slidenum">
              <a:rPr lang="en-US" smtClean="0"/>
              <a:t>5</a:t>
            </a:fld>
            <a:endParaRPr lang="en-US"/>
          </a:p>
        </p:txBody>
      </p:sp>
    </p:spTree>
    <p:extLst>
      <p:ext uri="{BB962C8B-B14F-4D97-AF65-F5344CB8AC3E}">
        <p14:creationId xmlns:p14="http://schemas.microsoft.com/office/powerpoint/2010/main" val="1268258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نظرية العقد الاجتماعي: التي تقول إنه من أجل معرفة القواعد الأخلاقية التي يجب اتباعها ، يجب أن نتخيل القواعد التي توافق عليها الكائنات العقلانية في سياق صنع القرار "المثالي". </a:t>
            </a:r>
            <a:endParaRPr lang="en-US" dirty="0">
              <a:effectLst/>
              <a:latin typeface="Segoe UI Web (Arabic)"/>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latin typeface="Segoe UI Web (Arabic)"/>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ar-SA" dirty="0">
                <a:effectLst/>
                <a:latin typeface="Segoe UI Web (Arabic)"/>
              </a:rPr>
              <a:t>نظرية الفضيلة: التي تقول إنه يجب علينا التركيز ليس على القواعد التي يجب اتباعها ، ولكن على أنواع الأشخاص (أو المنظمات!) التي نريد أن نكون عليها ، وأنواع الأمثلة الأخلاقية التي يجب أن نتبعها.</a:t>
            </a:r>
          </a:p>
          <a:p>
            <a:endParaRPr lang="en-US" dirty="0"/>
          </a:p>
        </p:txBody>
      </p:sp>
      <p:sp>
        <p:nvSpPr>
          <p:cNvPr id="4" name="Slide Number Placeholder 3"/>
          <p:cNvSpPr>
            <a:spLocks noGrp="1"/>
          </p:cNvSpPr>
          <p:nvPr>
            <p:ph type="sldNum" sz="quarter" idx="5"/>
          </p:nvPr>
        </p:nvSpPr>
        <p:spPr/>
        <p:txBody>
          <a:bodyPr/>
          <a:lstStyle/>
          <a:p>
            <a:fld id="{1382EA9B-8038-4F2B-87DD-A0EDF96A16BF}" type="slidenum">
              <a:rPr lang="en-US" smtClean="0"/>
              <a:t>6</a:t>
            </a:fld>
            <a:endParaRPr lang="en-US"/>
          </a:p>
        </p:txBody>
      </p:sp>
    </p:spTree>
    <p:extLst>
      <p:ext uri="{BB962C8B-B14F-4D97-AF65-F5344CB8AC3E}">
        <p14:creationId xmlns:p14="http://schemas.microsoft.com/office/powerpoint/2010/main" val="162328114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D108D0-3B7D-40F5-952A-968347D13435}" type="datetimeFigureOut">
              <a:rPr lang="en-US" smtClean="0"/>
              <a:t>3/5/2023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8D25D356-3474-47A4-BE6B-E5EDE9F581C8}" type="slidenum">
              <a:rPr lang="en-US" smtClean="0"/>
              <a:t>‹#›</a:t>
            </a:fld>
            <a:endParaRPr lang="en-US"/>
          </a:p>
        </p:txBody>
      </p:sp>
    </p:spTree>
    <p:extLst>
      <p:ext uri="{BB962C8B-B14F-4D97-AF65-F5344CB8AC3E}">
        <p14:creationId xmlns:p14="http://schemas.microsoft.com/office/powerpoint/2010/main" val="2470423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108D0-3B7D-40F5-952A-968347D13435}" type="datetimeFigureOut">
              <a:rPr lang="en-US" smtClean="0"/>
              <a:t>3/5/2023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2804871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108D0-3B7D-40F5-952A-968347D13435}" type="datetimeFigureOut">
              <a:rPr lang="en-US" smtClean="0"/>
              <a:t>3/5/2023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394211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108D0-3B7D-40F5-952A-968347D13435}" type="datetimeFigureOut">
              <a:rPr lang="en-US" smtClean="0"/>
              <a:t>3/5/2023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3116816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77D108D0-3B7D-40F5-952A-968347D13435}" type="datetimeFigureOut">
              <a:rPr lang="en-US" smtClean="0"/>
              <a:t>3/5/2023</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8D25D356-3474-47A4-BE6B-E5EDE9F581C8}" type="slidenum">
              <a:rPr lang="en-US" smtClean="0"/>
              <a:t>‹#›</a:t>
            </a:fld>
            <a:endParaRPr lang="en-US"/>
          </a:p>
        </p:txBody>
      </p:sp>
    </p:spTree>
    <p:extLst>
      <p:ext uri="{BB962C8B-B14F-4D97-AF65-F5344CB8AC3E}">
        <p14:creationId xmlns:p14="http://schemas.microsoft.com/office/powerpoint/2010/main" val="3824907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D108D0-3B7D-40F5-952A-968347D13435}" type="datetimeFigureOut">
              <a:rPr lang="en-US" smtClean="0"/>
              <a:t>3/5/2023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3791356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D108D0-3B7D-40F5-952A-968347D13435}" type="datetimeFigureOut">
              <a:rPr lang="en-US" smtClean="0"/>
              <a:t>3/5/2023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2444048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D108D0-3B7D-40F5-952A-968347D13435}" type="datetimeFigureOut">
              <a:rPr lang="en-US" smtClean="0"/>
              <a:t>3/5/2023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3309146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108D0-3B7D-40F5-952A-968347D13435}" type="datetimeFigureOut">
              <a:rPr lang="en-US" smtClean="0"/>
              <a:t>3/5/2023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612426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D108D0-3B7D-40F5-952A-968347D13435}" type="datetimeFigureOut">
              <a:rPr lang="en-US" smtClean="0"/>
              <a:t>3/5/2023</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2593034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D108D0-3B7D-40F5-952A-968347D13435}" type="datetimeFigureOut">
              <a:rPr lang="en-US" smtClean="0"/>
              <a:t>3/5/2023</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8D25D356-3474-47A4-BE6B-E5EDE9F581C8}" type="slidenum">
              <a:rPr lang="en-US" smtClean="0"/>
              <a:t>‹#›</a:t>
            </a:fld>
            <a:endParaRPr lang="en-US"/>
          </a:p>
        </p:txBody>
      </p:sp>
    </p:spTree>
    <p:extLst>
      <p:ext uri="{BB962C8B-B14F-4D97-AF65-F5344CB8AC3E}">
        <p14:creationId xmlns:p14="http://schemas.microsoft.com/office/powerpoint/2010/main" val="130745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77D108D0-3B7D-40F5-952A-968347D13435}" type="datetimeFigureOut">
              <a:rPr lang="en-US" smtClean="0"/>
              <a:t>3/5/2023</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8D25D356-3474-47A4-BE6B-E5EDE9F581C8}" type="slidenum">
              <a:rPr lang="en-US" smtClean="0"/>
              <a:t>‹#›</a:t>
            </a:fld>
            <a:endParaRPr lang="en-US"/>
          </a:p>
        </p:txBody>
      </p:sp>
    </p:spTree>
    <p:extLst>
      <p:ext uri="{BB962C8B-B14F-4D97-AF65-F5344CB8AC3E}">
        <p14:creationId xmlns:p14="http://schemas.microsoft.com/office/powerpoint/2010/main" val="400951275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21098D4-F8DB-4ECA-0402-D1C91AD39440}"/>
              </a:ext>
            </a:extLst>
          </p:cNvPr>
          <p:cNvSpPr txBox="1"/>
          <p:nvPr/>
        </p:nvSpPr>
        <p:spPr>
          <a:xfrm>
            <a:off x="2299537" y="146754"/>
            <a:ext cx="6722931" cy="954107"/>
          </a:xfrm>
          <a:prstGeom prst="rect">
            <a:avLst/>
          </a:prstGeom>
          <a:noFill/>
        </p:spPr>
        <p:txBody>
          <a:bodyPr wrap="none" rtlCol="0">
            <a:spAutoFit/>
          </a:bodyPr>
          <a:lstStyle/>
          <a:p>
            <a:pPr algn="ctr"/>
            <a:r>
              <a:rPr lang="en-US" sz="2800" dirty="0"/>
              <a:t>Libyan International Medical University</a:t>
            </a:r>
          </a:p>
          <a:p>
            <a:pPr algn="ctr"/>
            <a:r>
              <a:rPr lang="en-US" sz="2800" dirty="0"/>
              <a:t>Faculty of Business Administration</a:t>
            </a:r>
          </a:p>
        </p:txBody>
      </p:sp>
      <p:pic>
        <p:nvPicPr>
          <p:cNvPr id="6" name="Picture 5">
            <a:extLst>
              <a:ext uri="{FF2B5EF4-FFF2-40B4-BE49-F238E27FC236}">
                <a16:creationId xmlns:a16="http://schemas.microsoft.com/office/drawing/2014/main" id="{1EF82422-EE89-7768-A121-DE5A3E4CF6C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424" y="113888"/>
            <a:ext cx="1365412" cy="1365412"/>
          </a:xfrm>
          <a:prstGeom prst="ellipse">
            <a:avLst/>
          </a:prstGeom>
          <a:ln>
            <a:noFill/>
          </a:ln>
          <a:effectLst>
            <a:softEdge rad="112500"/>
          </a:effectLst>
        </p:spPr>
      </p:pic>
      <p:sp>
        <p:nvSpPr>
          <p:cNvPr id="7" name="TextBox 6">
            <a:extLst>
              <a:ext uri="{FF2B5EF4-FFF2-40B4-BE49-F238E27FC236}">
                <a16:creationId xmlns:a16="http://schemas.microsoft.com/office/drawing/2014/main" id="{D10A9192-FEED-0C91-A0CD-7460FFEE2D59}"/>
              </a:ext>
            </a:extLst>
          </p:cNvPr>
          <p:cNvSpPr txBox="1"/>
          <p:nvPr/>
        </p:nvSpPr>
        <p:spPr>
          <a:xfrm>
            <a:off x="2671853" y="5263976"/>
            <a:ext cx="5607304" cy="1200329"/>
          </a:xfrm>
          <a:prstGeom prst="rect">
            <a:avLst/>
          </a:prstGeom>
          <a:noFill/>
        </p:spPr>
        <p:txBody>
          <a:bodyPr wrap="none" rtlCol="0">
            <a:spAutoFit/>
          </a:bodyPr>
          <a:lstStyle/>
          <a:p>
            <a:pPr algn="ctr"/>
            <a:r>
              <a:rPr lang="en-US" sz="2400" dirty="0"/>
              <a:t>BY: Mohammed Farag Elabeidi</a:t>
            </a:r>
          </a:p>
          <a:p>
            <a:pPr algn="ctr"/>
            <a:r>
              <a:rPr lang="en-US" sz="2400" dirty="0"/>
              <a:t>ID number: 4182</a:t>
            </a:r>
          </a:p>
          <a:p>
            <a:pPr algn="ctr"/>
            <a:r>
              <a:rPr lang="en-US" sz="2400" dirty="0"/>
              <a:t>E-mail: Mohammed-4182@limu.edu.ly</a:t>
            </a:r>
          </a:p>
        </p:txBody>
      </p:sp>
      <p:sp>
        <p:nvSpPr>
          <p:cNvPr id="8" name="TextBox 7">
            <a:extLst>
              <a:ext uri="{FF2B5EF4-FFF2-40B4-BE49-F238E27FC236}">
                <a16:creationId xmlns:a16="http://schemas.microsoft.com/office/drawing/2014/main" id="{A11CAE9A-D703-C731-7F44-B489699E1534}"/>
              </a:ext>
            </a:extLst>
          </p:cNvPr>
          <p:cNvSpPr txBox="1"/>
          <p:nvPr/>
        </p:nvSpPr>
        <p:spPr>
          <a:xfrm>
            <a:off x="843438" y="2045862"/>
            <a:ext cx="10101246" cy="1477328"/>
          </a:xfrm>
          <a:prstGeom prst="rect">
            <a:avLst/>
          </a:prstGeom>
          <a:noFill/>
        </p:spPr>
        <p:txBody>
          <a:bodyPr wrap="square" rtlCol="0">
            <a:spAutoFit/>
          </a:bodyPr>
          <a:lstStyle/>
          <a:p>
            <a:pPr algn="ctr"/>
            <a:r>
              <a:rPr lang="en-US" sz="4500" i="1" dirty="0"/>
              <a:t>The Impact of Ethical Theories on Business Ethics</a:t>
            </a:r>
            <a:endParaRPr lang="en-US" sz="4500" i="1" dirty="0"/>
          </a:p>
        </p:txBody>
      </p:sp>
      <p:pic>
        <p:nvPicPr>
          <p:cNvPr id="10" name="Picture 9">
            <a:extLst>
              <a:ext uri="{FF2B5EF4-FFF2-40B4-BE49-F238E27FC236}">
                <a16:creationId xmlns:a16="http://schemas.microsoft.com/office/drawing/2014/main" id="{8718D662-DE40-708B-395C-1FAF71B3392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273085" y="113888"/>
            <a:ext cx="1539022" cy="1097303"/>
          </a:xfrm>
          <a:prstGeom prst="rect">
            <a:avLst/>
          </a:prstGeom>
        </p:spPr>
      </p:pic>
    </p:spTree>
    <p:extLst>
      <p:ext uri="{BB962C8B-B14F-4D97-AF65-F5344CB8AC3E}">
        <p14:creationId xmlns:p14="http://schemas.microsoft.com/office/powerpoint/2010/main" val="163530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550CC9-9762-CE84-4B94-9E8EE5D90588}"/>
              </a:ext>
            </a:extLst>
          </p:cNvPr>
          <p:cNvSpPr txBox="1"/>
          <p:nvPr/>
        </p:nvSpPr>
        <p:spPr>
          <a:xfrm>
            <a:off x="901149" y="225287"/>
            <a:ext cx="4892814" cy="861774"/>
          </a:xfrm>
          <a:prstGeom prst="rect">
            <a:avLst/>
          </a:prstGeom>
          <a:noFill/>
        </p:spPr>
        <p:txBody>
          <a:bodyPr wrap="none" rtlCol="0">
            <a:spAutoFit/>
          </a:bodyPr>
          <a:lstStyle/>
          <a:p>
            <a:r>
              <a:rPr lang="en-US" sz="5000" dirty="0"/>
              <a:t>Table of content</a:t>
            </a:r>
          </a:p>
        </p:txBody>
      </p:sp>
      <p:sp>
        <p:nvSpPr>
          <p:cNvPr id="5" name="TextBox 4">
            <a:extLst>
              <a:ext uri="{FF2B5EF4-FFF2-40B4-BE49-F238E27FC236}">
                <a16:creationId xmlns:a16="http://schemas.microsoft.com/office/drawing/2014/main" id="{63233165-714A-D9B0-495F-B675A018DCD3}"/>
              </a:ext>
            </a:extLst>
          </p:cNvPr>
          <p:cNvSpPr txBox="1"/>
          <p:nvPr/>
        </p:nvSpPr>
        <p:spPr>
          <a:xfrm>
            <a:off x="901149" y="1417983"/>
            <a:ext cx="7829195" cy="2677656"/>
          </a:xfrm>
          <a:prstGeom prst="rect">
            <a:avLst/>
          </a:prstGeom>
          <a:noFill/>
        </p:spPr>
        <p:txBody>
          <a:bodyPr wrap="none" rtlCol="0">
            <a:spAutoFit/>
          </a:bodyPr>
          <a:lstStyle/>
          <a:p>
            <a:pPr marL="457200" indent="-457200">
              <a:buFont typeface="+mj-lt"/>
              <a:buAutoNum type="arabicPeriod"/>
            </a:pPr>
            <a:r>
              <a:rPr lang="en-US" sz="2400" dirty="0"/>
              <a:t>Introduction.</a:t>
            </a:r>
          </a:p>
          <a:p>
            <a:pPr marL="457200" indent="-457200">
              <a:buFont typeface="+mj-lt"/>
              <a:buAutoNum type="arabicPeriod"/>
            </a:pPr>
            <a:endParaRPr lang="en-US" sz="2400" dirty="0"/>
          </a:p>
          <a:p>
            <a:pPr marL="457200" indent="-457200">
              <a:buFont typeface="+mj-lt"/>
              <a:buAutoNum type="arabicPeriod"/>
            </a:pPr>
            <a:r>
              <a:rPr lang="en-US" sz="2400" dirty="0"/>
              <a:t>The impact </a:t>
            </a:r>
            <a:r>
              <a:rPr lang="en-US" sz="2400" dirty="0" smtClean="0"/>
              <a:t>of </a:t>
            </a:r>
            <a:r>
              <a:rPr lang="en-US" sz="2400" dirty="0"/>
              <a:t>ethical </a:t>
            </a:r>
            <a:r>
              <a:rPr lang="en-US" sz="2400" dirty="0" smtClean="0"/>
              <a:t>theories </a:t>
            </a:r>
            <a:r>
              <a:rPr lang="en-US" sz="2400" dirty="0"/>
              <a:t>on business ethics.</a:t>
            </a:r>
          </a:p>
          <a:p>
            <a:pPr marL="457200" indent="-457200">
              <a:buFont typeface="+mj-lt"/>
              <a:buAutoNum type="arabicPeriod"/>
            </a:pPr>
            <a:endParaRPr lang="en-US" sz="2400" dirty="0"/>
          </a:p>
          <a:p>
            <a:pPr marL="457200" indent="-457200">
              <a:buFont typeface="+mj-lt"/>
              <a:buAutoNum type="arabicPeriod"/>
            </a:pPr>
            <a:r>
              <a:rPr lang="en-US" sz="2400" dirty="0"/>
              <a:t>Ethical theories.</a:t>
            </a:r>
          </a:p>
          <a:p>
            <a:pPr marL="457200" indent="-457200">
              <a:buFont typeface="+mj-lt"/>
              <a:buAutoNum type="arabicPeriod"/>
            </a:pPr>
            <a:endParaRPr lang="en-US" sz="2400" dirty="0"/>
          </a:p>
          <a:p>
            <a:pPr marL="457200" indent="-457200">
              <a:buFont typeface="+mj-lt"/>
              <a:buAutoNum type="arabicPeriod"/>
            </a:pPr>
            <a:r>
              <a:rPr lang="en-US" sz="2400" dirty="0"/>
              <a:t>Reference.</a:t>
            </a:r>
          </a:p>
        </p:txBody>
      </p:sp>
    </p:spTree>
    <p:extLst>
      <p:ext uri="{BB962C8B-B14F-4D97-AF65-F5344CB8AC3E}">
        <p14:creationId xmlns:p14="http://schemas.microsoft.com/office/powerpoint/2010/main" val="3152790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E6496C-FD73-2ACC-7587-61207D159F46}"/>
              </a:ext>
            </a:extLst>
          </p:cNvPr>
          <p:cNvSpPr txBox="1"/>
          <p:nvPr/>
        </p:nvSpPr>
        <p:spPr>
          <a:xfrm>
            <a:off x="986010" y="2083475"/>
            <a:ext cx="7885043" cy="2169825"/>
          </a:xfrm>
          <a:prstGeom prst="rect">
            <a:avLst/>
          </a:prstGeom>
          <a:noFill/>
        </p:spPr>
        <p:txBody>
          <a:bodyPr wrap="square" rtlCol="0">
            <a:spAutoFit/>
          </a:bodyPr>
          <a:lstStyle/>
          <a:p>
            <a:r>
              <a:rPr lang="en-US" sz="2700" b="0" i="0" dirty="0">
                <a:effectLst/>
                <a:latin typeface="Arial Narrow" panose="020B0606020202030204" pitchFamily="34" charset="0"/>
              </a:rPr>
              <a:t>Ethical Theories are attempts to provide a clear, unified account of what our ethical obligations are. They are attempts, in other words, to tell a single “story” about what we are obligated to do, without referring directly to specific examples.</a:t>
            </a:r>
            <a:endParaRPr lang="en-US" sz="2700" dirty="0">
              <a:latin typeface="Arial Narrow" panose="020B0606020202030204" pitchFamily="34" charset="0"/>
            </a:endParaRPr>
          </a:p>
        </p:txBody>
      </p:sp>
      <p:sp>
        <p:nvSpPr>
          <p:cNvPr id="2" name="TextBox 1">
            <a:extLst>
              <a:ext uri="{FF2B5EF4-FFF2-40B4-BE49-F238E27FC236}">
                <a16:creationId xmlns:a16="http://schemas.microsoft.com/office/drawing/2014/main" id="{005CACA0-5EA8-04FD-FEB7-FB6E30B3326D}"/>
              </a:ext>
            </a:extLst>
          </p:cNvPr>
          <p:cNvSpPr txBox="1"/>
          <p:nvPr/>
        </p:nvSpPr>
        <p:spPr>
          <a:xfrm>
            <a:off x="4410989" y="1452533"/>
            <a:ext cx="2696251" cy="630942"/>
          </a:xfrm>
          <a:prstGeom prst="rect">
            <a:avLst/>
          </a:prstGeom>
          <a:noFill/>
        </p:spPr>
        <p:txBody>
          <a:bodyPr wrap="none" rtlCol="0">
            <a:spAutoFit/>
          </a:bodyPr>
          <a:lstStyle/>
          <a:p>
            <a:r>
              <a:rPr lang="en-US" sz="3500" dirty="0"/>
              <a:t>Introduction</a:t>
            </a:r>
          </a:p>
        </p:txBody>
      </p:sp>
    </p:spTree>
    <p:extLst>
      <p:ext uri="{BB962C8B-B14F-4D97-AF65-F5344CB8AC3E}">
        <p14:creationId xmlns:p14="http://schemas.microsoft.com/office/powerpoint/2010/main" val="2009999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B6EF21-38C5-6EFF-FFFC-7560B433351C}"/>
              </a:ext>
            </a:extLst>
          </p:cNvPr>
          <p:cNvSpPr txBox="1"/>
          <p:nvPr/>
        </p:nvSpPr>
        <p:spPr>
          <a:xfrm>
            <a:off x="1046921" y="2321843"/>
            <a:ext cx="8600661" cy="1754326"/>
          </a:xfrm>
          <a:prstGeom prst="rect">
            <a:avLst/>
          </a:prstGeom>
          <a:noFill/>
        </p:spPr>
        <p:txBody>
          <a:bodyPr wrap="square" rtlCol="0">
            <a:spAutoFit/>
          </a:bodyPr>
          <a:lstStyle/>
          <a:p>
            <a:r>
              <a:rPr lang="en-US" sz="2700" b="0" dirty="0">
                <a:effectLst/>
                <a:latin typeface="Arial Narrow" panose="020B0606020202030204" pitchFamily="34" charset="0"/>
              </a:rPr>
              <a:t>The role of ethical theory in business ethics in part because Business Ethics is seen as a branch of “applied ethics.” Some regard applied as a field that takes “standard” ethical theories and applies them to practical problems.</a:t>
            </a:r>
            <a:endParaRPr lang="en-US" sz="2700" dirty="0">
              <a:latin typeface="Arial Narrow" panose="020B0606020202030204" pitchFamily="34" charset="0"/>
            </a:endParaRPr>
          </a:p>
        </p:txBody>
      </p:sp>
      <p:sp>
        <p:nvSpPr>
          <p:cNvPr id="3" name="TextBox 2">
            <a:extLst>
              <a:ext uri="{FF2B5EF4-FFF2-40B4-BE49-F238E27FC236}">
                <a16:creationId xmlns:a16="http://schemas.microsoft.com/office/drawing/2014/main" id="{669E271B-AC3B-45AA-C672-7F4A81CDB9CF}"/>
              </a:ext>
            </a:extLst>
          </p:cNvPr>
          <p:cNvSpPr txBox="1"/>
          <p:nvPr/>
        </p:nvSpPr>
        <p:spPr>
          <a:xfrm flipH="1">
            <a:off x="2584174" y="649357"/>
            <a:ext cx="2199861" cy="369332"/>
          </a:xfrm>
          <a:prstGeom prst="rect">
            <a:avLst/>
          </a:prstGeom>
          <a:noFill/>
        </p:spPr>
        <p:txBody>
          <a:bodyPr wrap="square" rtlCol="0">
            <a:spAutoFit/>
          </a:bodyPr>
          <a:lstStyle/>
          <a:p>
            <a:endParaRPr lang="en-US" dirty="0"/>
          </a:p>
        </p:txBody>
      </p:sp>
      <p:sp>
        <p:nvSpPr>
          <p:cNvPr id="4" name="TextBox 3">
            <a:extLst>
              <a:ext uri="{FF2B5EF4-FFF2-40B4-BE49-F238E27FC236}">
                <a16:creationId xmlns:a16="http://schemas.microsoft.com/office/drawing/2014/main" id="{258CC63E-1279-C22E-C4C6-3F58CD602FCC}"/>
              </a:ext>
            </a:extLst>
          </p:cNvPr>
          <p:cNvSpPr txBox="1"/>
          <p:nvPr/>
        </p:nvSpPr>
        <p:spPr>
          <a:xfrm>
            <a:off x="1046921" y="1539041"/>
            <a:ext cx="9998763" cy="553998"/>
          </a:xfrm>
          <a:prstGeom prst="rect">
            <a:avLst/>
          </a:prstGeom>
          <a:noFill/>
        </p:spPr>
        <p:txBody>
          <a:bodyPr wrap="none" rtlCol="0">
            <a:spAutoFit/>
          </a:bodyPr>
          <a:lstStyle/>
          <a:p>
            <a:r>
              <a:rPr lang="en-US" sz="3000" dirty="0"/>
              <a:t>The impact that ethical theories have on business ethics</a:t>
            </a:r>
          </a:p>
        </p:txBody>
      </p:sp>
    </p:spTree>
    <p:extLst>
      <p:ext uri="{BB962C8B-B14F-4D97-AF65-F5344CB8AC3E}">
        <p14:creationId xmlns:p14="http://schemas.microsoft.com/office/powerpoint/2010/main" val="3210837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D838728-4F34-2080-CEF8-E33C79DD533E}"/>
              </a:ext>
            </a:extLst>
          </p:cNvPr>
          <p:cNvSpPr txBox="1"/>
          <p:nvPr/>
        </p:nvSpPr>
        <p:spPr>
          <a:xfrm>
            <a:off x="1060173" y="2209057"/>
            <a:ext cx="9051236" cy="2123658"/>
          </a:xfrm>
          <a:prstGeom prst="rect">
            <a:avLst/>
          </a:prstGeom>
          <a:noFill/>
        </p:spPr>
        <p:txBody>
          <a:bodyPr wrap="square" rtlCol="0">
            <a:spAutoFit/>
          </a:bodyPr>
          <a:lstStyle/>
          <a:p>
            <a:pPr marL="457200" indent="-457200">
              <a:buFont typeface="Arial" panose="020B0604020202020204" pitchFamily="34" charset="0"/>
              <a:buChar char="•"/>
            </a:pPr>
            <a:r>
              <a:rPr lang="en-US" sz="2200" b="1" i="0" dirty="0">
                <a:effectLst/>
                <a:latin typeface="Arial Narrow" panose="020B0606020202030204" pitchFamily="34" charset="0"/>
              </a:rPr>
              <a:t>Utilitarianism</a:t>
            </a:r>
            <a:r>
              <a:rPr lang="en-US" sz="2200" dirty="0">
                <a:latin typeface="Arial Narrow" panose="020B0606020202030204" pitchFamily="34" charset="0"/>
              </a:rPr>
              <a:t>:</a:t>
            </a:r>
            <a:r>
              <a:rPr lang="en-US" sz="2200" b="0" i="0" dirty="0">
                <a:effectLst/>
                <a:latin typeface="Arial Narrow" panose="020B0606020202030204" pitchFamily="34" charset="0"/>
              </a:rPr>
              <a:t> which says that the right thing to do in any situation is whatever will “do the most good”.</a:t>
            </a:r>
          </a:p>
          <a:p>
            <a:pPr marL="457200" indent="-457200">
              <a:buFont typeface="Arial" panose="020B0604020202020204" pitchFamily="34" charset="0"/>
              <a:buChar char="•"/>
            </a:pPr>
            <a:endParaRPr lang="en-US" sz="2200" b="0" i="0" dirty="0">
              <a:effectLst/>
              <a:latin typeface="Arial Narrow" panose="020B0606020202030204" pitchFamily="34" charset="0"/>
            </a:endParaRPr>
          </a:p>
          <a:p>
            <a:pPr marL="457200" indent="-457200">
              <a:buFont typeface="Arial" panose="020B0604020202020204" pitchFamily="34" charset="0"/>
              <a:buChar char="•"/>
            </a:pPr>
            <a:r>
              <a:rPr lang="en-US" sz="2200" b="1" i="0" dirty="0">
                <a:effectLst/>
                <a:latin typeface="Arial Narrow" panose="020B0606020202030204" pitchFamily="34" charset="0"/>
              </a:rPr>
              <a:t>Kantianism:</a:t>
            </a:r>
            <a:r>
              <a:rPr lang="en-US" sz="2200" b="0" i="0" dirty="0">
                <a:effectLst/>
                <a:latin typeface="Arial Narrow" panose="020B0606020202030204" pitchFamily="34" charset="0"/>
              </a:rPr>
              <a:t> which says that as a matter of respect there are certain absolute rules that must be followed for example, the rule that we must respect people’s privacy, or respect other people’s right.</a:t>
            </a:r>
            <a:endParaRPr lang="en-US" sz="2200" dirty="0">
              <a:latin typeface="Arial Narrow" panose="020B0606020202030204" pitchFamily="34" charset="0"/>
            </a:endParaRPr>
          </a:p>
        </p:txBody>
      </p:sp>
      <p:sp>
        <p:nvSpPr>
          <p:cNvPr id="6" name="TextBox 5">
            <a:extLst>
              <a:ext uri="{FF2B5EF4-FFF2-40B4-BE49-F238E27FC236}">
                <a16:creationId xmlns:a16="http://schemas.microsoft.com/office/drawing/2014/main" id="{E72E8118-10A7-9DEE-14F8-2BF11663B317}"/>
              </a:ext>
            </a:extLst>
          </p:cNvPr>
          <p:cNvSpPr txBox="1"/>
          <p:nvPr/>
        </p:nvSpPr>
        <p:spPr>
          <a:xfrm>
            <a:off x="1060173" y="1778170"/>
            <a:ext cx="6288901" cy="430887"/>
          </a:xfrm>
          <a:prstGeom prst="rect">
            <a:avLst/>
          </a:prstGeom>
          <a:noFill/>
        </p:spPr>
        <p:txBody>
          <a:bodyPr wrap="none" rtlCol="0">
            <a:spAutoFit/>
          </a:bodyPr>
          <a:lstStyle/>
          <a:p>
            <a:r>
              <a:rPr lang="en-US" sz="2200" b="0" i="0" dirty="0">
                <a:effectLst/>
                <a:latin typeface="Arial Narrow" panose="020B0606020202030204" pitchFamily="34" charset="0"/>
              </a:rPr>
              <a:t>Some of the ethical theories commonly appealed to include:</a:t>
            </a:r>
            <a:endParaRPr lang="en-US" sz="2200" dirty="0">
              <a:latin typeface="Arial Narrow" panose="020B0606020202030204" pitchFamily="34" charset="0"/>
            </a:endParaRPr>
          </a:p>
        </p:txBody>
      </p:sp>
      <p:sp>
        <p:nvSpPr>
          <p:cNvPr id="7" name="TextBox 6">
            <a:extLst>
              <a:ext uri="{FF2B5EF4-FFF2-40B4-BE49-F238E27FC236}">
                <a16:creationId xmlns:a16="http://schemas.microsoft.com/office/drawing/2014/main" id="{789B8E2F-C68F-D888-36E3-51B41452AF2D}"/>
              </a:ext>
            </a:extLst>
          </p:cNvPr>
          <p:cNvSpPr txBox="1"/>
          <p:nvPr/>
        </p:nvSpPr>
        <p:spPr>
          <a:xfrm>
            <a:off x="4624443" y="1256463"/>
            <a:ext cx="2943113" cy="553998"/>
          </a:xfrm>
          <a:prstGeom prst="rect">
            <a:avLst/>
          </a:prstGeom>
          <a:noFill/>
        </p:spPr>
        <p:txBody>
          <a:bodyPr wrap="none" rtlCol="0">
            <a:spAutoFit/>
          </a:bodyPr>
          <a:lstStyle/>
          <a:p>
            <a:r>
              <a:rPr lang="en-US" sz="3000" dirty="0"/>
              <a:t>Ethical theories</a:t>
            </a:r>
          </a:p>
        </p:txBody>
      </p:sp>
    </p:spTree>
    <p:extLst>
      <p:ext uri="{BB962C8B-B14F-4D97-AF65-F5344CB8AC3E}">
        <p14:creationId xmlns:p14="http://schemas.microsoft.com/office/powerpoint/2010/main" val="1085903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740119-F430-4F05-12A2-494693CC7E08}"/>
              </a:ext>
            </a:extLst>
          </p:cNvPr>
          <p:cNvSpPr txBox="1"/>
          <p:nvPr/>
        </p:nvSpPr>
        <p:spPr>
          <a:xfrm>
            <a:off x="993913" y="1666535"/>
            <a:ext cx="8415130" cy="2462213"/>
          </a:xfrm>
          <a:prstGeom prst="rect">
            <a:avLst/>
          </a:prstGeom>
          <a:noFill/>
        </p:spPr>
        <p:txBody>
          <a:bodyPr wrap="square" rtlCol="0">
            <a:spAutoFit/>
          </a:bodyPr>
          <a:lstStyle/>
          <a:p>
            <a:pPr marL="342900" indent="-342900">
              <a:buFont typeface="Arial" panose="020B0604020202020204" pitchFamily="34" charset="0"/>
              <a:buChar char="•"/>
            </a:pPr>
            <a:r>
              <a:rPr lang="en-US" sz="2200" b="1" i="0" dirty="0">
                <a:effectLst/>
                <a:latin typeface="Arial Narrow" panose="020B0606020202030204" pitchFamily="34" charset="0"/>
              </a:rPr>
              <a:t>Social Contract Theory</a:t>
            </a:r>
            <a:r>
              <a:rPr lang="en-US" sz="2200" dirty="0">
                <a:latin typeface="Arial Narrow" panose="020B0606020202030204" pitchFamily="34" charset="0"/>
              </a:rPr>
              <a:t>: </a:t>
            </a:r>
            <a:r>
              <a:rPr lang="en-US" sz="2200" b="0" i="0" dirty="0">
                <a:effectLst/>
                <a:latin typeface="Arial Narrow" panose="020B0606020202030204" pitchFamily="34" charset="0"/>
              </a:rPr>
              <a:t>which says that, in order to figure out what ethical rules to follow, we ought to imagine what rules rational beings would agree to in an “ideal” decision-making context.</a:t>
            </a:r>
          </a:p>
          <a:p>
            <a:pPr marL="457200" indent="-457200">
              <a:buFont typeface="Arial" panose="020B0604020202020204" pitchFamily="34" charset="0"/>
              <a:buChar char="•"/>
            </a:pPr>
            <a:endParaRPr lang="en-US" sz="2200" b="0" i="0" dirty="0">
              <a:effectLst/>
              <a:latin typeface="Arial Narrow" panose="020B0606020202030204" pitchFamily="34" charset="0"/>
            </a:endParaRPr>
          </a:p>
          <a:p>
            <a:pPr marL="342900" indent="-342900">
              <a:buFont typeface="Arial" panose="020B0604020202020204" pitchFamily="34" charset="0"/>
              <a:buChar char="•"/>
            </a:pPr>
            <a:r>
              <a:rPr lang="en-US" sz="2200" b="1" i="0" dirty="0">
                <a:effectLst/>
                <a:latin typeface="Arial Narrow" panose="020B0606020202030204" pitchFamily="34" charset="0"/>
              </a:rPr>
              <a:t>Virtue Theory:</a:t>
            </a:r>
            <a:r>
              <a:rPr lang="en-US" sz="2200" b="0" i="0" dirty="0">
                <a:effectLst/>
                <a:latin typeface="Arial Narrow" panose="020B0606020202030204" pitchFamily="34" charset="0"/>
              </a:rPr>
              <a:t> which says that we ought to focus not on what rules to follow, but on what kinds of people (or organizations!) we want to be, and what kinds of ethical examples we ought to follow.</a:t>
            </a:r>
          </a:p>
        </p:txBody>
      </p:sp>
    </p:spTree>
    <p:extLst>
      <p:ext uri="{BB962C8B-B14F-4D97-AF65-F5344CB8AC3E}">
        <p14:creationId xmlns:p14="http://schemas.microsoft.com/office/powerpoint/2010/main" val="2307415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9A7D45-54B4-CB5A-D988-4188F1533A91}"/>
              </a:ext>
            </a:extLst>
          </p:cNvPr>
          <p:cNvSpPr txBox="1"/>
          <p:nvPr/>
        </p:nvSpPr>
        <p:spPr>
          <a:xfrm>
            <a:off x="5102779" y="1417983"/>
            <a:ext cx="1986441" cy="553998"/>
          </a:xfrm>
          <a:prstGeom prst="rect">
            <a:avLst/>
          </a:prstGeom>
          <a:noFill/>
        </p:spPr>
        <p:txBody>
          <a:bodyPr wrap="none" rtlCol="0">
            <a:spAutoFit/>
          </a:bodyPr>
          <a:lstStyle/>
          <a:p>
            <a:r>
              <a:rPr lang="en-US" sz="3000" dirty="0"/>
              <a:t>Reference</a:t>
            </a:r>
          </a:p>
        </p:txBody>
      </p:sp>
      <p:sp>
        <p:nvSpPr>
          <p:cNvPr id="4" name="TextBox 3">
            <a:extLst>
              <a:ext uri="{FF2B5EF4-FFF2-40B4-BE49-F238E27FC236}">
                <a16:creationId xmlns:a16="http://schemas.microsoft.com/office/drawing/2014/main" id="{AF2C7C2A-9472-30A1-A3D9-887092A7B826}"/>
              </a:ext>
            </a:extLst>
          </p:cNvPr>
          <p:cNvSpPr txBox="1"/>
          <p:nvPr/>
        </p:nvSpPr>
        <p:spPr>
          <a:xfrm>
            <a:off x="1048527" y="2998113"/>
            <a:ext cx="6040693" cy="861774"/>
          </a:xfrm>
          <a:prstGeom prst="rect">
            <a:avLst/>
          </a:prstGeom>
          <a:noFill/>
        </p:spPr>
        <p:txBody>
          <a:bodyPr wrap="none" rtlCol="0">
            <a:spAutoFit/>
          </a:bodyPr>
          <a:lstStyle/>
          <a:p>
            <a:pPr algn="l" fontAlgn="base"/>
            <a:r>
              <a:rPr lang="en-US" sz="2500" b="1" i="0" dirty="0">
                <a:effectLst/>
                <a:latin typeface="Arial Narrow" panose="020B0606020202030204" pitchFamily="34" charset="0"/>
              </a:rPr>
              <a:t>By Chris MacDonald and Alexei Marcoux.</a:t>
            </a:r>
            <a:r>
              <a:rPr lang="en-US" sz="2500" b="0" i="0" dirty="0">
                <a:effectLst/>
                <a:latin typeface="Arial Narrow" panose="020B0606020202030204" pitchFamily="34" charset="0"/>
              </a:rPr>
              <a:t/>
            </a:r>
            <a:br>
              <a:rPr lang="en-US" sz="2500" b="0" i="0" dirty="0">
                <a:effectLst/>
                <a:latin typeface="Arial Narrow" panose="020B0606020202030204" pitchFamily="34" charset="0"/>
              </a:rPr>
            </a:br>
            <a:r>
              <a:rPr lang="en-US" sz="2500" b="0" i="0" dirty="0">
                <a:effectLst/>
                <a:latin typeface="Arial Narrow" panose="020B0606020202030204" pitchFamily="34" charset="0"/>
              </a:rPr>
              <a:t>© The Journal Review Foundation of the Americas</a:t>
            </a:r>
          </a:p>
        </p:txBody>
      </p:sp>
    </p:spTree>
    <p:extLst>
      <p:ext uri="{BB962C8B-B14F-4D97-AF65-F5344CB8AC3E}">
        <p14:creationId xmlns:p14="http://schemas.microsoft.com/office/powerpoint/2010/main" val="607832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4921C5-5B16-A8B5-7251-EA4E2BAB1DB6}"/>
              </a:ext>
            </a:extLst>
          </p:cNvPr>
          <p:cNvSpPr txBox="1"/>
          <p:nvPr/>
        </p:nvSpPr>
        <p:spPr>
          <a:xfrm>
            <a:off x="3943519" y="2014331"/>
            <a:ext cx="4304961" cy="1631216"/>
          </a:xfrm>
          <a:prstGeom prst="rect">
            <a:avLst/>
          </a:prstGeom>
          <a:noFill/>
        </p:spPr>
        <p:txBody>
          <a:bodyPr wrap="none" rtlCol="0">
            <a:spAutoFit/>
          </a:bodyPr>
          <a:lstStyle/>
          <a:p>
            <a:pPr algn="ctr"/>
            <a:r>
              <a:rPr lang="en-US" sz="6500" dirty="0"/>
              <a:t>Thank You!</a:t>
            </a:r>
          </a:p>
          <a:p>
            <a:pPr algn="ctr"/>
            <a:r>
              <a:rPr lang="en-US" sz="3500" dirty="0"/>
              <a:t>Any Questions?</a:t>
            </a:r>
          </a:p>
        </p:txBody>
      </p:sp>
    </p:spTree>
    <p:extLst>
      <p:ext uri="{BB962C8B-B14F-4D97-AF65-F5344CB8AC3E}">
        <p14:creationId xmlns:p14="http://schemas.microsoft.com/office/powerpoint/2010/main" val="6798793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492</TotalTime>
  <Words>463</Words>
  <Application>Microsoft Office PowerPoint</Application>
  <PresentationFormat>Widescreen</PresentationFormat>
  <Paragraphs>44</Paragraphs>
  <Slides>8</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Arial Narrow</vt:lpstr>
      <vt:lpstr>Calibri</vt:lpstr>
      <vt:lpstr>Rockwell</vt:lpstr>
      <vt:lpstr>Rockwell Condensed</vt:lpstr>
      <vt:lpstr>Segoe UI Web (Arabic)</vt:lpstr>
      <vt:lpstr>Wingdings</vt:lpstr>
      <vt:lpstr>Wood Type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Abdo Elabeidi</dc:creator>
  <cp:lastModifiedBy>Maher Fattouh</cp:lastModifiedBy>
  <cp:revision>11</cp:revision>
  <dcterms:created xsi:type="dcterms:W3CDTF">2022-11-08T16:35:44Z</dcterms:created>
  <dcterms:modified xsi:type="dcterms:W3CDTF">2023-03-05T08:54:53Z</dcterms:modified>
</cp:coreProperties>
</file>