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  <p:sldMasterId id="2147483661" r:id="rId2"/>
  </p:sldMasterIdLst>
  <p:notesMasterIdLst>
    <p:notesMasterId r:id="rId21"/>
  </p:notesMasterIdLst>
  <p:sldIdLst>
    <p:sldId id="256" r:id="rId3"/>
    <p:sldId id="304" r:id="rId4"/>
    <p:sldId id="297" r:id="rId5"/>
    <p:sldId id="310" r:id="rId6"/>
    <p:sldId id="288" r:id="rId7"/>
    <p:sldId id="318" r:id="rId8"/>
    <p:sldId id="311" r:id="rId9"/>
    <p:sldId id="313" r:id="rId10"/>
    <p:sldId id="314" r:id="rId11"/>
    <p:sldId id="306" r:id="rId12"/>
    <p:sldId id="320" r:id="rId13"/>
    <p:sldId id="319" r:id="rId14"/>
    <p:sldId id="312" r:id="rId15"/>
    <p:sldId id="303" r:id="rId16"/>
    <p:sldId id="322" r:id="rId17"/>
    <p:sldId id="323" r:id="rId18"/>
    <p:sldId id="321" r:id="rId19"/>
    <p:sldId id="278" r:id="rId20"/>
  </p:sldIdLst>
  <p:sldSz cx="9144000" cy="5143500" type="screen16x9"/>
  <p:notesSz cx="6858000" cy="9144000"/>
  <p:embeddedFontLst>
    <p:embeddedFont>
      <p:font typeface="Satisfy" charset="0"/>
      <p:regular r:id="rId22"/>
    </p:embeddedFont>
    <p:embeddedFont>
      <p:font typeface="Raleway Thin" charset="0"/>
      <p:regular r:id="rId23"/>
      <p:bold r:id="rId24"/>
      <p:italic r:id="rId25"/>
      <p:boldItalic r:id="rId26"/>
    </p:embeddedFont>
    <p:embeddedFont>
      <p:font typeface="Arial Unicode MS" pitchFamily="34" charset="-128"/>
      <p:regular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E04C29D-1B80-4052-A328-7ABE1B742CF6}">
  <a:tblStyle styleId="{AE04C29D-1B80-4052-A328-7ABE1B742CF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نمط ذو نسُق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/>
    <p:restoredTop sz="94580"/>
  </p:normalViewPr>
  <p:slideViewPr>
    <p:cSldViewPr snapToGrid="0" snapToObjects="1">
      <p:cViewPr>
        <p:scale>
          <a:sx n="96" d="100"/>
          <a:sy n="96" d="100"/>
        </p:scale>
        <p:origin x="-280" y="-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090490-3214-8045-8164-6734AA5D3F0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C3836AFE-98E9-1F42-A427-8D032B4BBD3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Diabetes in pregnancy</a:t>
          </a:r>
        </a:p>
      </dgm:t>
    </dgm:pt>
    <dgm:pt modelId="{D6CA7107-9CD6-2048-8AD3-19C00EEB49AF}" type="parTrans" cxnId="{B69E7CE0-F379-DD45-BF19-24CDF7F364F4}">
      <dgm:prSet/>
      <dgm:spPr/>
      <dgm:t>
        <a:bodyPr/>
        <a:lstStyle/>
        <a:p>
          <a:pPr rtl="1"/>
          <a:endParaRPr lang="ar-SA"/>
        </a:p>
      </dgm:t>
    </dgm:pt>
    <dgm:pt modelId="{09C3B128-6764-624D-9335-4AB2683689FE}" type="sibTrans" cxnId="{B69E7CE0-F379-DD45-BF19-24CDF7F364F4}">
      <dgm:prSet/>
      <dgm:spPr/>
      <dgm:t>
        <a:bodyPr/>
        <a:lstStyle/>
        <a:p>
          <a:pPr rtl="1"/>
          <a:endParaRPr lang="ar-SA"/>
        </a:p>
      </dgm:t>
    </dgm:pt>
    <dgm:pt modelId="{A0721F90-9FA1-6545-BC5D-E452C0595D1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Pre-existing diabetes</a:t>
          </a:r>
        </a:p>
      </dgm:t>
    </dgm:pt>
    <dgm:pt modelId="{0D63128A-9D2A-614F-AED0-FFE7F2A235E4}" type="parTrans" cxnId="{E75165CA-6E0F-DA47-9848-11818915274D}">
      <dgm:prSet/>
      <dgm:spPr/>
      <dgm:t>
        <a:bodyPr/>
        <a:lstStyle/>
        <a:p>
          <a:pPr rtl="1"/>
          <a:endParaRPr lang="ar-SA"/>
        </a:p>
      </dgm:t>
    </dgm:pt>
    <dgm:pt modelId="{7134DC2C-FAB6-B64C-867C-DDF42FD2B346}" type="sibTrans" cxnId="{E75165CA-6E0F-DA47-9848-11818915274D}">
      <dgm:prSet/>
      <dgm:spPr/>
      <dgm:t>
        <a:bodyPr/>
        <a:lstStyle/>
        <a:p>
          <a:pPr rtl="1"/>
          <a:endParaRPr lang="ar-SA"/>
        </a:p>
      </dgm:t>
    </dgm:pt>
    <dgm:pt modelId="{9227BBDD-0771-FB47-A3CB-90C7C4383C1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IDDM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(Type1)</a:t>
          </a:r>
        </a:p>
      </dgm:t>
    </dgm:pt>
    <dgm:pt modelId="{4E590162-49DC-7A4B-B1D9-919CC6124E7D}" type="parTrans" cxnId="{823F0215-963C-F641-AC35-EED2A0C78B6C}">
      <dgm:prSet/>
      <dgm:spPr/>
      <dgm:t>
        <a:bodyPr/>
        <a:lstStyle/>
        <a:p>
          <a:pPr rtl="1"/>
          <a:endParaRPr lang="ar-SA"/>
        </a:p>
      </dgm:t>
    </dgm:pt>
    <dgm:pt modelId="{D7E93026-17BC-274B-A217-9B16BB02BCC5}" type="sibTrans" cxnId="{823F0215-963C-F641-AC35-EED2A0C78B6C}">
      <dgm:prSet/>
      <dgm:spPr/>
      <dgm:t>
        <a:bodyPr/>
        <a:lstStyle/>
        <a:p>
          <a:pPr rtl="1"/>
          <a:endParaRPr lang="ar-SA"/>
        </a:p>
      </dgm:t>
    </dgm:pt>
    <dgm:pt modelId="{6D515A40-ADFB-9B48-ABA3-BFE2EEE9542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NIDDM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(Type2)</a:t>
          </a:r>
        </a:p>
      </dgm:t>
    </dgm:pt>
    <dgm:pt modelId="{384AFADA-1315-7A42-A5AD-592A4CE91DBB}" type="parTrans" cxnId="{AEEA8DDD-078E-8A4A-9177-2A00A054CA96}">
      <dgm:prSet/>
      <dgm:spPr/>
      <dgm:t>
        <a:bodyPr/>
        <a:lstStyle/>
        <a:p>
          <a:pPr rtl="1"/>
          <a:endParaRPr lang="ar-SA"/>
        </a:p>
      </dgm:t>
    </dgm:pt>
    <dgm:pt modelId="{08D243C9-51D3-5A42-ABDD-B201D8DEA67A}" type="sibTrans" cxnId="{AEEA8DDD-078E-8A4A-9177-2A00A054CA96}">
      <dgm:prSet/>
      <dgm:spPr/>
      <dgm:t>
        <a:bodyPr/>
        <a:lstStyle/>
        <a:p>
          <a:pPr rtl="1"/>
          <a:endParaRPr lang="ar-SA"/>
        </a:p>
      </dgm:t>
    </dgm:pt>
    <dgm:pt modelId="{69B05389-6F20-974A-B14A-BE27A6FBFEC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Gestational diabetes</a:t>
          </a:r>
        </a:p>
      </dgm:t>
    </dgm:pt>
    <dgm:pt modelId="{99A4060D-E898-5B44-9524-3866E326B221}" type="parTrans" cxnId="{C33ADFED-1D7F-1A45-9763-F172A4371A02}">
      <dgm:prSet/>
      <dgm:spPr/>
      <dgm:t>
        <a:bodyPr/>
        <a:lstStyle/>
        <a:p>
          <a:pPr rtl="1"/>
          <a:endParaRPr lang="ar-SA"/>
        </a:p>
      </dgm:t>
    </dgm:pt>
    <dgm:pt modelId="{5A93CB8B-7B86-4946-AAA0-EE972E60BB9C}" type="sibTrans" cxnId="{C33ADFED-1D7F-1A45-9763-F172A4371A02}">
      <dgm:prSet/>
      <dgm:spPr/>
      <dgm:t>
        <a:bodyPr/>
        <a:lstStyle/>
        <a:p>
          <a:pPr rtl="1"/>
          <a:endParaRPr lang="ar-SA"/>
        </a:p>
      </dgm:t>
    </dgm:pt>
    <dgm:pt modelId="{7554C71C-BBEC-B943-B9DC-6D23F7BB56D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Pre-existing diabetes</a:t>
          </a:r>
        </a:p>
      </dgm:t>
    </dgm:pt>
    <dgm:pt modelId="{6D91FAE5-080B-3641-A480-80CE026B2C01}" type="parTrans" cxnId="{0EA7F368-9707-9F45-9588-0A09ADAD2C8A}">
      <dgm:prSet/>
      <dgm:spPr/>
      <dgm:t>
        <a:bodyPr/>
        <a:lstStyle/>
        <a:p>
          <a:pPr rtl="1"/>
          <a:endParaRPr lang="ar-SA"/>
        </a:p>
      </dgm:t>
    </dgm:pt>
    <dgm:pt modelId="{6C523BE8-4B7F-D145-A1D1-3C58BC6B7CD4}" type="sibTrans" cxnId="{0EA7F368-9707-9F45-9588-0A09ADAD2C8A}">
      <dgm:prSet/>
      <dgm:spPr/>
      <dgm:t>
        <a:bodyPr/>
        <a:lstStyle/>
        <a:p>
          <a:pPr rtl="1"/>
          <a:endParaRPr lang="ar-SA"/>
        </a:p>
      </dgm:t>
    </dgm:pt>
    <dgm:pt modelId="{AD1728F4-A16D-E448-890C-19322E53CBB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True GDM</a:t>
          </a:r>
        </a:p>
      </dgm:t>
    </dgm:pt>
    <dgm:pt modelId="{FFC479BB-D275-DE49-AA08-C016001EF578}" type="parTrans" cxnId="{8C5D9CE1-8C4A-D64E-A281-CFE02E866612}">
      <dgm:prSet/>
      <dgm:spPr/>
      <dgm:t>
        <a:bodyPr/>
        <a:lstStyle/>
        <a:p>
          <a:pPr rtl="1"/>
          <a:endParaRPr lang="ar-SA"/>
        </a:p>
      </dgm:t>
    </dgm:pt>
    <dgm:pt modelId="{549B9B85-51D5-5E45-9FB0-29846497B734}" type="sibTrans" cxnId="{8C5D9CE1-8C4A-D64E-A281-CFE02E866612}">
      <dgm:prSet/>
      <dgm:spPr/>
      <dgm:t>
        <a:bodyPr/>
        <a:lstStyle/>
        <a:p>
          <a:pPr rtl="1"/>
          <a:endParaRPr lang="ar-SA"/>
        </a:p>
      </dgm:t>
    </dgm:pt>
    <dgm:pt modelId="{9FCFA1E8-FB82-3348-B5CF-C82D65211549}" type="pres">
      <dgm:prSet presAssocID="{FC090490-3214-8045-8164-6734AA5D3F0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BC5BC94-5B73-D14E-8736-33A9721398B6}" type="pres">
      <dgm:prSet presAssocID="{C3836AFE-98E9-1F42-A427-8D032B4BBD37}" presName="hierRoot1" presStyleCnt="0">
        <dgm:presLayoutVars>
          <dgm:hierBranch/>
        </dgm:presLayoutVars>
      </dgm:prSet>
      <dgm:spPr/>
    </dgm:pt>
    <dgm:pt modelId="{38C58E1E-172A-CD4E-874D-A6E0C192BE7F}" type="pres">
      <dgm:prSet presAssocID="{C3836AFE-98E9-1F42-A427-8D032B4BBD37}" presName="rootComposite1" presStyleCnt="0"/>
      <dgm:spPr/>
    </dgm:pt>
    <dgm:pt modelId="{D2EEFE15-9D93-6640-B866-89C5FB9BFDF7}" type="pres">
      <dgm:prSet presAssocID="{C3836AFE-98E9-1F42-A427-8D032B4BBD37}" presName="rootText1" presStyleLbl="node0" presStyleIdx="0" presStyleCnt="1" custLinFactNeighborX="0" custLinFactNeighborY="-18835">
        <dgm:presLayoutVars>
          <dgm:chPref val="3"/>
        </dgm:presLayoutVars>
      </dgm:prSet>
      <dgm:spPr/>
      <dgm:t>
        <a:bodyPr/>
        <a:lstStyle/>
        <a:p>
          <a:pPr rtl="1"/>
          <a:endParaRPr lang="ar-AE"/>
        </a:p>
      </dgm:t>
    </dgm:pt>
    <dgm:pt modelId="{062739A6-F01C-3B4D-86CA-C27E9F245EFD}" type="pres">
      <dgm:prSet presAssocID="{C3836AFE-98E9-1F42-A427-8D032B4BBD37}" presName="rootConnector1" presStyleLbl="node1" presStyleIdx="0" presStyleCnt="0"/>
      <dgm:spPr/>
      <dgm:t>
        <a:bodyPr/>
        <a:lstStyle/>
        <a:p>
          <a:pPr rtl="1"/>
          <a:endParaRPr lang="ar-AE"/>
        </a:p>
      </dgm:t>
    </dgm:pt>
    <dgm:pt modelId="{A7BFD62C-BD71-3A4C-AAC0-69FB790CA2ED}" type="pres">
      <dgm:prSet presAssocID="{C3836AFE-98E9-1F42-A427-8D032B4BBD37}" presName="hierChild2" presStyleCnt="0"/>
      <dgm:spPr/>
    </dgm:pt>
    <dgm:pt modelId="{9AD82AD4-37C4-3142-837E-9CC14E3C11C9}" type="pres">
      <dgm:prSet presAssocID="{0D63128A-9D2A-614F-AED0-FFE7F2A235E4}" presName="Name35" presStyleLbl="parChTrans1D2" presStyleIdx="0" presStyleCnt="2"/>
      <dgm:spPr/>
      <dgm:t>
        <a:bodyPr/>
        <a:lstStyle/>
        <a:p>
          <a:pPr rtl="1"/>
          <a:endParaRPr lang="ar-AE"/>
        </a:p>
      </dgm:t>
    </dgm:pt>
    <dgm:pt modelId="{A6E949BF-9D45-6848-8C17-E313194EF9D3}" type="pres">
      <dgm:prSet presAssocID="{A0721F90-9FA1-6545-BC5D-E452C0595D12}" presName="hierRoot2" presStyleCnt="0">
        <dgm:presLayoutVars>
          <dgm:hierBranch/>
        </dgm:presLayoutVars>
      </dgm:prSet>
      <dgm:spPr/>
    </dgm:pt>
    <dgm:pt modelId="{6B67CA7B-5883-C046-907C-24F66E609F66}" type="pres">
      <dgm:prSet presAssocID="{A0721F90-9FA1-6545-BC5D-E452C0595D12}" presName="rootComposite" presStyleCnt="0"/>
      <dgm:spPr/>
    </dgm:pt>
    <dgm:pt modelId="{E3D4D56D-F93C-A94F-BCE8-8A80535B02C1}" type="pres">
      <dgm:prSet presAssocID="{A0721F90-9FA1-6545-BC5D-E452C0595D1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AE"/>
        </a:p>
      </dgm:t>
    </dgm:pt>
    <dgm:pt modelId="{74EF0FA9-8BA9-494B-80C4-0A3EB6FFCC9C}" type="pres">
      <dgm:prSet presAssocID="{A0721F90-9FA1-6545-BC5D-E452C0595D12}" presName="rootConnector" presStyleLbl="node2" presStyleIdx="0" presStyleCnt="2"/>
      <dgm:spPr/>
      <dgm:t>
        <a:bodyPr/>
        <a:lstStyle/>
        <a:p>
          <a:pPr rtl="1"/>
          <a:endParaRPr lang="ar-AE"/>
        </a:p>
      </dgm:t>
    </dgm:pt>
    <dgm:pt modelId="{AD8FE4D7-228A-D84F-8B73-2C3FD85F4830}" type="pres">
      <dgm:prSet presAssocID="{A0721F90-9FA1-6545-BC5D-E452C0595D12}" presName="hierChild4" presStyleCnt="0"/>
      <dgm:spPr/>
    </dgm:pt>
    <dgm:pt modelId="{7639A83D-518E-3146-9984-D5C99B50D10F}" type="pres">
      <dgm:prSet presAssocID="{4E590162-49DC-7A4B-B1D9-919CC6124E7D}" presName="Name35" presStyleLbl="parChTrans1D3" presStyleIdx="0" presStyleCnt="4"/>
      <dgm:spPr/>
      <dgm:t>
        <a:bodyPr/>
        <a:lstStyle/>
        <a:p>
          <a:pPr rtl="1"/>
          <a:endParaRPr lang="ar-AE"/>
        </a:p>
      </dgm:t>
    </dgm:pt>
    <dgm:pt modelId="{E0B01F97-6886-D24A-B28C-E5F459FC64FA}" type="pres">
      <dgm:prSet presAssocID="{9227BBDD-0771-FB47-A3CB-90C7C4383C19}" presName="hierRoot2" presStyleCnt="0">
        <dgm:presLayoutVars>
          <dgm:hierBranch val="r"/>
        </dgm:presLayoutVars>
      </dgm:prSet>
      <dgm:spPr/>
    </dgm:pt>
    <dgm:pt modelId="{DBAF7FA2-9FB6-074F-825D-65C424E9215F}" type="pres">
      <dgm:prSet presAssocID="{9227BBDD-0771-FB47-A3CB-90C7C4383C19}" presName="rootComposite" presStyleCnt="0"/>
      <dgm:spPr/>
    </dgm:pt>
    <dgm:pt modelId="{8C78DF48-E2D8-6A46-A097-19A5B24212FA}" type="pres">
      <dgm:prSet presAssocID="{9227BBDD-0771-FB47-A3CB-90C7C4383C19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AE"/>
        </a:p>
      </dgm:t>
    </dgm:pt>
    <dgm:pt modelId="{B1DAF0BD-EED4-4E44-AEF3-E298C656FA08}" type="pres">
      <dgm:prSet presAssocID="{9227BBDD-0771-FB47-A3CB-90C7C4383C19}" presName="rootConnector" presStyleLbl="node3" presStyleIdx="0" presStyleCnt="4"/>
      <dgm:spPr/>
      <dgm:t>
        <a:bodyPr/>
        <a:lstStyle/>
        <a:p>
          <a:pPr rtl="1"/>
          <a:endParaRPr lang="ar-AE"/>
        </a:p>
      </dgm:t>
    </dgm:pt>
    <dgm:pt modelId="{96C99865-DF35-8E49-9D92-79E48BB8F3E7}" type="pres">
      <dgm:prSet presAssocID="{9227BBDD-0771-FB47-A3CB-90C7C4383C19}" presName="hierChild4" presStyleCnt="0"/>
      <dgm:spPr/>
    </dgm:pt>
    <dgm:pt modelId="{7762C542-B933-BF4D-A39A-C67C5BEE54BC}" type="pres">
      <dgm:prSet presAssocID="{9227BBDD-0771-FB47-A3CB-90C7C4383C19}" presName="hierChild5" presStyleCnt="0"/>
      <dgm:spPr/>
    </dgm:pt>
    <dgm:pt modelId="{B25D7733-B703-A649-89B0-5EA69FD3BF38}" type="pres">
      <dgm:prSet presAssocID="{384AFADA-1315-7A42-A5AD-592A4CE91DBB}" presName="Name35" presStyleLbl="parChTrans1D3" presStyleIdx="1" presStyleCnt="4"/>
      <dgm:spPr/>
      <dgm:t>
        <a:bodyPr/>
        <a:lstStyle/>
        <a:p>
          <a:pPr rtl="1"/>
          <a:endParaRPr lang="ar-AE"/>
        </a:p>
      </dgm:t>
    </dgm:pt>
    <dgm:pt modelId="{932AC55B-99B0-C544-9AEE-DC1F332E67ED}" type="pres">
      <dgm:prSet presAssocID="{6D515A40-ADFB-9B48-ABA3-BFE2EEE95427}" presName="hierRoot2" presStyleCnt="0">
        <dgm:presLayoutVars>
          <dgm:hierBranch val="r"/>
        </dgm:presLayoutVars>
      </dgm:prSet>
      <dgm:spPr/>
    </dgm:pt>
    <dgm:pt modelId="{63BFA74E-6A36-E24D-A8E0-F2FF2DAE206A}" type="pres">
      <dgm:prSet presAssocID="{6D515A40-ADFB-9B48-ABA3-BFE2EEE95427}" presName="rootComposite" presStyleCnt="0"/>
      <dgm:spPr/>
    </dgm:pt>
    <dgm:pt modelId="{988F2687-5906-BE46-B636-5413080302A4}" type="pres">
      <dgm:prSet presAssocID="{6D515A40-ADFB-9B48-ABA3-BFE2EEE95427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AE"/>
        </a:p>
      </dgm:t>
    </dgm:pt>
    <dgm:pt modelId="{833A286B-FE7E-7C4E-A72D-6E29F91801B5}" type="pres">
      <dgm:prSet presAssocID="{6D515A40-ADFB-9B48-ABA3-BFE2EEE95427}" presName="rootConnector" presStyleLbl="node3" presStyleIdx="1" presStyleCnt="4"/>
      <dgm:spPr/>
      <dgm:t>
        <a:bodyPr/>
        <a:lstStyle/>
        <a:p>
          <a:pPr rtl="1"/>
          <a:endParaRPr lang="ar-AE"/>
        </a:p>
      </dgm:t>
    </dgm:pt>
    <dgm:pt modelId="{9E4B5B2D-ADC0-C84F-9437-FE1992CF6F99}" type="pres">
      <dgm:prSet presAssocID="{6D515A40-ADFB-9B48-ABA3-BFE2EEE95427}" presName="hierChild4" presStyleCnt="0"/>
      <dgm:spPr/>
    </dgm:pt>
    <dgm:pt modelId="{5E4D1256-BC12-2141-BD59-ABB29903A1FE}" type="pres">
      <dgm:prSet presAssocID="{6D515A40-ADFB-9B48-ABA3-BFE2EEE95427}" presName="hierChild5" presStyleCnt="0"/>
      <dgm:spPr/>
    </dgm:pt>
    <dgm:pt modelId="{9BA73E32-0A88-1646-9E2C-DF7A9E0494E0}" type="pres">
      <dgm:prSet presAssocID="{A0721F90-9FA1-6545-BC5D-E452C0595D12}" presName="hierChild5" presStyleCnt="0"/>
      <dgm:spPr/>
    </dgm:pt>
    <dgm:pt modelId="{DAA354A0-CB53-5744-8930-98C777AA02D1}" type="pres">
      <dgm:prSet presAssocID="{99A4060D-E898-5B44-9524-3866E326B221}" presName="Name35" presStyleLbl="parChTrans1D2" presStyleIdx="1" presStyleCnt="2"/>
      <dgm:spPr/>
      <dgm:t>
        <a:bodyPr/>
        <a:lstStyle/>
        <a:p>
          <a:pPr rtl="1"/>
          <a:endParaRPr lang="ar-AE"/>
        </a:p>
      </dgm:t>
    </dgm:pt>
    <dgm:pt modelId="{FA85E510-F958-BE49-9CF5-4A5657D066FF}" type="pres">
      <dgm:prSet presAssocID="{69B05389-6F20-974A-B14A-BE27A6FBFECF}" presName="hierRoot2" presStyleCnt="0">
        <dgm:presLayoutVars>
          <dgm:hierBranch/>
        </dgm:presLayoutVars>
      </dgm:prSet>
      <dgm:spPr/>
    </dgm:pt>
    <dgm:pt modelId="{F3591BA5-37C5-BD44-B662-81704734B240}" type="pres">
      <dgm:prSet presAssocID="{69B05389-6F20-974A-B14A-BE27A6FBFECF}" presName="rootComposite" presStyleCnt="0"/>
      <dgm:spPr/>
    </dgm:pt>
    <dgm:pt modelId="{57166D15-E764-B345-8F31-93D54E7A1F92}" type="pres">
      <dgm:prSet presAssocID="{69B05389-6F20-974A-B14A-BE27A6FBFEC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AE"/>
        </a:p>
      </dgm:t>
    </dgm:pt>
    <dgm:pt modelId="{7F634770-3820-5349-8E12-D4D9E3A8756C}" type="pres">
      <dgm:prSet presAssocID="{69B05389-6F20-974A-B14A-BE27A6FBFECF}" presName="rootConnector" presStyleLbl="node2" presStyleIdx="1" presStyleCnt="2"/>
      <dgm:spPr/>
      <dgm:t>
        <a:bodyPr/>
        <a:lstStyle/>
        <a:p>
          <a:pPr rtl="1"/>
          <a:endParaRPr lang="ar-AE"/>
        </a:p>
      </dgm:t>
    </dgm:pt>
    <dgm:pt modelId="{2CE999FF-7959-6E43-9DA4-60C8DF3090E4}" type="pres">
      <dgm:prSet presAssocID="{69B05389-6F20-974A-B14A-BE27A6FBFECF}" presName="hierChild4" presStyleCnt="0"/>
      <dgm:spPr/>
    </dgm:pt>
    <dgm:pt modelId="{2F4DF9F9-491C-EE46-9DA1-F1B5F9C3891D}" type="pres">
      <dgm:prSet presAssocID="{6D91FAE5-080B-3641-A480-80CE026B2C01}" presName="Name35" presStyleLbl="parChTrans1D3" presStyleIdx="2" presStyleCnt="4"/>
      <dgm:spPr/>
      <dgm:t>
        <a:bodyPr/>
        <a:lstStyle/>
        <a:p>
          <a:pPr rtl="1"/>
          <a:endParaRPr lang="ar-AE"/>
        </a:p>
      </dgm:t>
    </dgm:pt>
    <dgm:pt modelId="{13C8D6D3-DA5D-9943-92FB-02D7A83B9627}" type="pres">
      <dgm:prSet presAssocID="{7554C71C-BBEC-B943-B9DC-6D23F7BB56DC}" presName="hierRoot2" presStyleCnt="0">
        <dgm:presLayoutVars>
          <dgm:hierBranch val="r"/>
        </dgm:presLayoutVars>
      </dgm:prSet>
      <dgm:spPr/>
    </dgm:pt>
    <dgm:pt modelId="{045E031C-6496-4548-9FA0-5F5897F6DC82}" type="pres">
      <dgm:prSet presAssocID="{7554C71C-BBEC-B943-B9DC-6D23F7BB56DC}" presName="rootComposite" presStyleCnt="0"/>
      <dgm:spPr/>
    </dgm:pt>
    <dgm:pt modelId="{55558C4D-8096-3E47-A40C-D2D0B2F01589}" type="pres">
      <dgm:prSet presAssocID="{7554C71C-BBEC-B943-B9DC-6D23F7BB56DC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AE"/>
        </a:p>
      </dgm:t>
    </dgm:pt>
    <dgm:pt modelId="{3C55D7ED-BBEF-0E44-B589-2DB49D553957}" type="pres">
      <dgm:prSet presAssocID="{7554C71C-BBEC-B943-B9DC-6D23F7BB56DC}" presName="rootConnector" presStyleLbl="node3" presStyleIdx="2" presStyleCnt="4"/>
      <dgm:spPr/>
      <dgm:t>
        <a:bodyPr/>
        <a:lstStyle/>
        <a:p>
          <a:pPr rtl="1"/>
          <a:endParaRPr lang="ar-AE"/>
        </a:p>
      </dgm:t>
    </dgm:pt>
    <dgm:pt modelId="{16FCC12A-A779-284B-BDB0-8FD9FC6FCE77}" type="pres">
      <dgm:prSet presAssocID="{7554C71C-BBEC-B943-B9DC-6D23F7BB56DC}" presName="hierChild4" presStyleCnt="0"/>
      <dgm:spPr/>
    </dgm:pt>
    <dgm:pt modelId="{31479974-7DFC-9342-8C4E-B88ACD0D68CD}" type="pres">
      <dgm:prSet presAssocID="{7554C71C-BBEC-B943-B9DC-6D23F7BB56DC}" presName="hierChild5" presStyleCnt="0"/>
      <dgm:spPr/>
    </dgm:pt>
    <dgm:pt modelId="{F4CE2314-BE47-6C4D-8B98-599ABD5879CF}" type="pres">
      <dgm:prSet presAssocID="{FFC479BB-D275-DE49-AA08-C016001EF578}" presName="Name35" presStyleLbl="parChTrans1D3" presStyleIdx="3" presStyleCnt="4"/>
      <dgm:spPr/>
      <dgm:t>
        <a:bodyPr/>
        <a:lstStyle/>
        <a:p>
          <a:pPr rtl="1"/>
          <a:endParaRPr lang="ar-AE"/>
        </a:p>
      </dgm:t>
    </dgm:pt>
    <dgm:pt modelId="{081ACC03-A307-324B-913A-1DC416F41911}" type="pres">
      <dgm:prSet presAssocID="{AD1728F4-A16D-E448-890C-19322E53CBB0}" presName="hierRoot2" presStyleCnt="0">
        <dgm:presLayoutVars>
          <dgm:hierBranch val="r"/>
        </dgm:presLayoutVars>
      </dgm:prSet>
      <dgm:spPr/>
    </dgm:pt>
    <dgm:pt modelId="{181153AF-075C-794B-942D-F4F97E4FF4C1}" type="pres">
      <dgm:prSet presAssocID="{AD1728F4-A16D-E448-890C-19322E53CBB0}" presName="rootComposite" presStyleCnt="0"/>
      <dgm:spPr/>
    </dgm:pt>
    <dgm:pt modelId="{553A9188-8F88-414A-A915-6F0BF28AA605}" type="pres">
      <dgm:prSet presAssocID="{AD1728F4-A16D-E448-890C-19322E53CBB0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AE"/>
        </a:p>
      </dgm:t>
    </dgm:pt>
    <dgm:pt modelId="{F366CBEA-8BAE-D342-8841-6838DBA0BDAB}" type="pres">
      <dgm:prSet presAssocID="{AD1728F4-A16D-E448-890C-19322E53CBB0}" presName="rootConnector" presStyleLbl="node3" presStyleIdx="3" presStyleCnt="4"/>
      <dgm:spPr/>
      <dgm:t>
        <a:bodyPr/>
        <a:lstStyle/>
        <a:p>
          <a:pPr rtl="1"/>
          <a:endParaRPr lang="ar-AE"/>
        </a:p>
      </dgm:t>
    </dgm:pt>
    <dgm:pt modelId="{EF93C5B8-F725-E741-937D-989B69808345}" type="pres">
      <dgm:prSet presAssocID="{AD1728F4-A16D-E448-890C-19322E53CBB0}" presName="hierChild4" presStyleCnt="0"/>
      <dgm:spPr/>
    </dgm:pt>
    <dgm:pt modelId="{0544478F-CDD5-DA46-9C5C-18CECCBB7CA9}" type="pres">
      <dgm:prSet presAssocID="{AD1728F4-A16D-E448-890C-19322E53CBB0}" presName="hierChild5" presStyleCnt="0"/>
      <dgm:spPr/>
    </dgm:pt>
    <dgm:pt modelId="{D4334CBE-AF3F-C940-9158-538D39B0B825}" type="pres">
      <dgm:prSet presAssocID="{69B05389-6F20-974A-B14A-BE27A6FBFECF}" presName="hierChild5" presStyleCnt="0"/>
      <dgm:spPr/>
    </dgm:pt>
    <dgm:pt modelId="{B069E90C-AAF5-AC4D-9BBE-E1DA923F5EF6}" type="pres">
      <dgm:prSet presAssocID="{C3836AFE-98E9-1F42-A427-8D032B4BBD37}" presName="hierChild3" presStyleCnt="0"/>
      <dgm:spPr/>
    </dgm:pt>
  </dgm:ptLst>
  <dgm:cxnLst>
    <dgm:cxn modelId="{A80BBC58-961C-7A45-A48D-23501D2A989A}" type="presOf" srcId="{7554C71C-BBEC-B943-B9DC-6D23F7BB56DC}" destId="{3C55D7ED-BBEF-0E44-B589-2DB49D553957}" srcOrd="1" destOrd="0" presId="urn:microsoft.com/office/officeart/2005/8/layout/orgChart1"/>
    <dgm:cxn modelId="{823F0215-963C-F641-AC35-EED2A0C78B6C}" srcId="{A0721F90-9FA1-6545-BC5D-E452C0595D12}" destId="{9227BBDD-0771-FB47-A3CB-90C7C4383C19}" srcOrd="0" destOrd="0" parTransId="{4E590162-49DC-7A4B-B1D9-919CC6124E7D}" sibTransId="{D7E93026-17BC-274B-A217-9B16BB02BCC5}"/>
    <dgm:cxn modelId="{C333155B-83D3-084C-8E2D-6CCC08DA1A0F}" type="presOf" srcId="{0D63128A-9D2A-614F-AED0-FFE7F2A235E4}" destId="{9AD82AD4-37C4-3142-837E-9CC14E3C11C9}" srcOrd="0" destOrd="0" presId="urn:microsoft.com/office/officeart/2005/8/layout/orgChart1"/>
    <dgm:cxn modelId="{8C5D9CE1-8C4A-D64E-A281-CFE02E866612}" srcId="{69B05389-6F20-974A-B14A-BE27A6FBFECF}" destId="{AD1728F4-A16D-E448-890C-19322E53CBB0}" srcOrd="1" destOrd="0" parTransId="{FFC479BB-D275-DE49-AA08-C016001EF578}" sibTransId="{549B9B85-51D5-5E45-9FB0-29846497B734}"/>
    <dgm:cxn modelId="{C33ADFED-1D7F-1A45-9763-F172A4371A02}" srcId="{C3836AFE-98E9-1F42-A427-8D032B4BBD37}" destId="{69B05389-6F20-974A-B14A-BE27A6FBFECF}" srcOrd="1" destOrd="0" parTransId="{99A4060D-E898-5B44-9524-3866E326B221}" sibTransId="{5A93CB8B-7B86-4946-AAA0-EE972E60BB9C}"/>
    <dgm:cxn modelId="{B24F090D-CE0C-0242-B996-089709A9C7E8}" type="presOf" srcId="{9227BBDD-0771-FB47-A3CB-90C7C4383C19}" destId="{B1DAF0BD-EED4-4E44-AEF3-E298C656FA08}" srcOrd="1" destOrd="0" presId="urn:microsoft.com/office/officeart/2005/8/layout/orgChart1"/>
    <dgm:cxn modelId="{0EA7F368-9707-9F45-9588-0A09ADAD2C8A}" srcId="{69B05389-6F20-974A-B14A-BE27A6FBFECF}" destId="{7554C71C-BBEC-B943-B9DC-6D23F7BB56DC}" srcOrd="0" destOrd="0" parTransId="{6D91FAE5-080B-3641-A480-80CE026B2C01}" sibTransId="{6C523BE8-4B7F-D145-A1D1-3C58BC6B7CD4}"/>
    <dgm:cxn modelId="{82D00125-F3A2-364D-B630-3C3375B646BB}" type="presOf" srcId="{A0721F90-9FA1-6545-BC5D-E452C0595D12}" destId="{74EF0FA9-8BA9-494B-80C4-0A3EB6FFCC9C}" srcOrd="1" destOrd="0" presId="urn:microsoft.com/office/officeart/2005/8/layout/orgChart1"/>
    <dgm:cxn modelId="{7596B0EB-C966-674A-8C25-F42213390274}" type="presOf" srcId="{6D91FAE5-080B-3641-A480-80CE026B2C01}" destId="{2F4DF9F9-491C-EE46-9DA1-F1B5F9C3891D}" srcOrd="0" destOrd="0" presId="urn:microsoft.com/office/officeart/2005/8/layout/orgChart1"/>
    <dgm:cxn modelId="{DF5FC6B8-D6C9-8E4F-A0E5-F9AD51BB6B00}" type="presOf" srcId="{69B05389-6F20-974A-B14A-BE27A6FBFECF}" destId="{57166D15-E764-B345-8F31-93D54E7A1F92}" srcOrd="0" destOrd="0" presId="urn:microsoft.com/office/officeart/2005/8/layout/orgChart1"/>
    <dgm:cxn modelId="{2BFA6033-BAFB-FF40-840B-5C0D8CEB8A23}" type="presOf" srcId="{C3836AFE-98E9-1F42-A427-8D032B4BBD37}" destId="{D2EEFE15-9D93-6640-B866-89C5FB9BFDF7}" srcOrd="0" destOrd="0" presId="urn:microsoft.com/office/officeart/2005/8/layout/orgChart1"/>
    <dgm:cxn modelId="{2B66329D-BFF6-FC48-8A21-E9DF09DF064D}" type="presOf" srcId="{A0721F90-9FA1-6545-BC5D-E452C0595D12}" destId="{E3D4D56D-F93C-A94F-BCE8-8A80535B02C1}" srcOrd="0" destOrd="0" presId="urn:microsoft.com/office/officeart/2005/8/layout/orgChart1"/>
    <dgm:cxn modelId="{A892E59C-F687-E840-A804-B5D78E3CA6E2}" type="presOf" srcId="{6D515A40-ADFB-9B48-ABA3-BFE2EEE95427}" destId="{988F2687-5906-BE46-B636-5413080302A4}" srcOrd="0" destOrd="0" presId="urn:microsoft.com/office/officeart/2005/8/layout/orgChart1"/>
    <dgm:cxn modelId="{B69E7CE0-F379-DD45-BF19-24CDF7F364F4}" srcId="{FC090490-3214-8045-8164-6734AA5D3F03}" destId="{C3836AFE-98E9-1F42-A427-8D032B4BBD37}" srcOrd="0" destOrd="0" parTransId="{D6CA7107-9CD6-2048-8AD3-19C00EEB49AF}" sibTransId="{09C3B128-6764-624D-9335-4AB2683689FE}"/>
    <dgm:cxn modelId="{42B5D97A-25C5-7C41-B5B0-B92C45C25153}" type="presOf" srcId="{99A4060D-E898-5B44-9524-3866E326B221}" destId="{DAA354A0-CB53-5744-8930-98C777AA02D1}" srcOrd="0" destOrd="0" presId="urn:microsoft.com/office/officeart/2005/8/layout/orgChart1"/>
    <dgm:cxn modelId="{C9C2F7A7-5C8E-C24F-88B1-ECD391BACC51}" type="presOf" srcId="{AD1728F4-A16D-E448-890C-19322E53CBB0}" destId="{553A9188-8F88-414A-A915-6F0BF28AA605}" srcOrd="0" destOrd="0" presId="urn:microsoft.com/office/officeart/2005/8/layout/orgChart1"/>
    <dgm:cxn modelId="{06128F0C-9669-C94A-BFB6-BE8DDAB347B0}" type="presOf" srcId="{FC090490-3214-8045-8164-6734AA5D3F03}" destId="{9FCFA1E8-FB82-3348-B5CF-C82D65211549}" srcOrd="0" destOrd="0" presId="urn:microsoft.com/office/officeart/2005/8/layout/orgChart1"/>
    <dgm:cxn modelId="{B5C4EE9F-AF67-BD4A-ACCD-ED1402F31F90}" type="presOf" srcId="{FFC479BB-D275-DE49-AA08-C016001EF578}" destId="{F4CE2314-BE47-6C4D-8B98-599ABD5879CF}" srcOrd="0" destOrd="0" presId="urn:microsoft.com/office/officeart/2005/8/layout/orgChart1"/>
    <dgm:cxn modelId="{8A337225-07CE-BF4F-8274-45F0AD5CBF58}" type="presOf" srcId="{7554C71C-BBEC-B943-B9DC-6D23F7BB56DC}" destId="{55558C4D-8096-3E47-A40C-D2D0B2F01589}" srcOrd="0" destOrd="0" presId="urn:microsoft.com/office/officeart/2005/8/layout/orgChart1"/>
    <dgm:cxn modelId="{49C35DFC-4C84-CD48-9539-CD6B78142A0A}" type="presOf" srcId="{384AFADA-1315-7A42-A5AD-592A4CE91DBB}" destId="{B25D7733-B703-A649-89B0-5EA69FD3BF38}" srcOrd="0" destOrd="0" presId="urn:microsoft.com/office/officeart/2005/8/layout/orgChart1"/>
    <dgm:cxn modelId="{DC695984-603A-C848-9D8F-72F0066B4233}" type="presOf" srcId="{6D515A40-ADFB-9B48-ABA3-BFE2EEE95427}" destId="{833A286B-FE7E-7C4E-A72D-6E29F91801B5}" srcOrd="1" destOrd="0" presId="urn:microsoft.com/office/officeart/2005/8/layout/orgChart1"/>
    <dgm:cxn modelId="{AEEA8DDD-078E-8A4A-9177-2A00A054CA96}" srcId="{A0721F90-9FA1-6545-BC5D-E452C0595D12}" destId="{6D515A40-ADFB-9B48-ABA3-BFE2EEE95427}" srcOrd="1" destOrd="0" parTransId="{384AFADA-1315-7A42-A5AD-592A4CE91DBB}" sibTransId="{08D243C9-51D3-5A42-ABDD-B201D8DEA67A}"/>
    <dgm:cxn modelId="{FD71F75F-9E88-5E48-87FF-8C51DAEA3207}" type="presOf" srcId="{4E590162-49DC-7A4B-B1D9-919CC6124E7D}" destId="{7639A83D-518E-3146-9984-D5C99B50D10F}" srcOrd="0" destOrd="0" presId="urn:microsoft.com/office/officeart/2005/8/layout/orgChart1"/>
    <dgm:cxn modelId="{E75165CA-6E0F-DA47-9848-11818915274D}" srcId="{C3836AFE-98E9-1F42-A427-8D032B4BBD37}" destId="{A0721F90-9FA1-6545-BC5D-E452C0595D12}" srcOrd="0" destOrd="0" parTransId="{0D63128A-9D2A-614F-AED0-FFE7F2A235E4}" sibTransId="{7134DC2C-FAB6-B64C-867C-DDF42FD2B346}"/>
    <dgm:cxn modelId="{F6875B99-FE32-8144-9626-96FC1A4E9B15}" type="presOf" srcId="{C3836AFE-98E9-1F42-A427-8D032B4BBD37}" destId="{062739A6-F01C-3B4D-86CA-C27E9F245EFD}" srcOrd="1" destOrd="0" presId="urn:microsoft.com/office/officeart/2005/8/layout/orgChart1"/>
    <dgm:cxn modelId="{F275D77C-E52E-9F45-B6B9-1E993F905F11}" type="presOf" srcId="{AD1728F4-A16D-E448-890C-19322E53CBB0}" destId="{F366CBEA-8BAE-D342-8841-6838DBA0BDAB}" srcOrd="1" destOrd="0" presId="urn:microsoft.com/office/officeart/2005/8/layout/orgChart1"/>
    <dgm:cxn modelId="{9EAFDEC0-51A6-D845-8509-5D1E80AD1149}" type="presOf" srcId="{69B05389-6F20-974A-B14A-BE27A6FBFECF}" destId="{7F634770-3820-5349-8E12-D4D9E3A8756C}" srcOrd="1" destOrd="0" presId="urn:microsoft.com/office/officeart/2005/8/layout/orgChart1"/>
    <dgm:cxn modelId="{BCCBBCEE-F9A9-2D4B-8087-5CA7140C8971}" type="presOf" srcId="{9227BBDD-0771-FB47-A3CB-90C7C4383C19}" destId="{8C78DF48-E2D8-6A46-A097-19A5B24212FA}" srcOrd="0" destOrd="0" presId="urn:microsoft.com/office/officeart/2005/8/layout/orgChart1"/>
    <dgm:cxn modelId="{40C9ACC0-FDC4-D749-99B7-F192888589A7}" type="presParOf" srcId="{9FCFA1E8-FB82-3348-B5CF-C82D65211549}" destId="{2BC5BC94-5B73-D14E-8736-33A9721398B6}" srcOrd="0" destOrd="0" presId="urn:microsoft.com/office/officeart/2005/8/layout/orgChart1"/>
    <dgm:cxn modelId="{5E921FFF-7FAF-874E-BB63-3C77394B9C63}" type="presParOf" srcId="{2BC5BC94-5B73-D14E-8736-33A9721398B6}" destId="{38C58E1E-172A-CD4E-874D-A6E0C192BE7F}" srcOrd="0" destOrd="0" presId="urn:microsoft.com/office/officeart/2005/8/layout/orgChart1"/>
    <dgm:cxn modelId="{1646A62B-FDD0-7C42-9FBD-7D8E81B1314E}" type="presParOf" srcId="{38C58E1E-172A-CD4E-874D-A6E0C192BE7F}" destId="{D2EEFE15-9D93-6640-B866-89C5FB9BFDF7}" srcOrd="0" destOrd="0" presId="urn:microsoft.com/office/officeart/2005/8/layout/orgChart1"/>
    <dgm:cxn modelId="{2AF4FE49-D069-704C-B35E-D42A614D6FD9}" type="presParOf" srcId="{38C58E1E-172A-CD4E-874D-A6E0C192BE7F}" destId="{062739A6-F01C-3B4D-86CA-C27E9F245EFD}" srcOrd="1" destOrd="0" presId="urn:microsoft.com/office/officeart/2005/8/layout/orgChart1"/>
    <dgm:cxn modelId="{C7CB8E92-1841-604A-8CA3-F5762F4CBA9B}" type="presParOf" srcId="{2BC5BC94-5B73-D14E-8736-33A9721398B6}" destId="{A7BFD62C-BD71-3A4C-AAC0-69FB790CA2ED}" srcOrd="1" destOrd="0" presId="urn:microsoft.com/office/officeart/2005/8/layout/orgChart1"/>
    <dgm:cxn modelId="{3AC05967-FF86-1340-9AFA-D7153E8F4009}" type="presParOf" srcId="{A7BFD62C-BD71-3A4C-AAC0-69FB790CA2ED}" destId="{9AD82AD4-37C4-3142-837E-9CC14E3C11C9}" srcOrd="0" destOrd="0" presId="urn:microsoft.com/office/officeart/2005/8/layout/orgChart1"/>
    <dgm:cxn modelId="{A11A751A-761E-DE44-8EB7-F3C025FD55C4}" type="presParOf" srcId="{A7BFD62C-BD71-3A4C-AAC0-69FB790CA2ED}" destId="{A6E949BF-9D45-6848-8C17-E313194EF9D3}" srcOrd="1" destOrd="0" presId="urn:microsoft.com/office/officeart/2005/8/layout/orgChart1"/>
    <dgm:cxn modelId="{0B8EBD6A-A040-9942-80EE-0C3E018DEE0B}" type="presParOf" srcId="{A6E949BF-9D45-6848-8C17-E313194EF9D3}" destId="{6B67CA7B-5883-C046-907C-24F66E609F66}" srcOrd="0" destOrd="0" presId="urn:microsoft.com/office/officeart/2005/8/layout/orgChart1"/>
    <dgm:cxn modelId="{31DFE97F-FF81-DD4A-A919-51E5D4E931FA}" type="presParOf" srcId="{6B67CA7B-5883-C046-907C-24F66E609F66}" destId="{E3D4D56D-F93C-A94F-BCE8-8A80535B02C1}" srcOrd="0" destOrd="0" presId="urn:microsoft.com/office/officeart/2005/8/layout/orgChart1"/>
    <dgm:cxn modelId="{08B3A920-716E-5646-9264-4E80BDB620C6}" type="presParOf" srcId="{6B67CA7B-5883-C046-907C-24F66E609F66}" destId="{74EF0FA9-8BA9-494B-80C4-0A3EB6FFCC9C}" srcOrd="1" destOrd="0" presId="urn:microsoft.com/office/officeart/2005/8/layout/orgChart1"/>
    <dgm:cxn modelId="{FE7F7011-94A5-3143-8C3E-0EFE558584BC}" type="presParOf" srcId="{A6E949BF-9D45-6848-8C17-E313194EF9D3}" destId="{AD8FE4D7-228A-D84F-8B73-2C3FD85F4830}" srcOrd="1" destOrd="0" presId="urn:microsoft.com/office/officeart/2005/8/layout/orgChart1"/>
    <dgm:cxn modelId="{4E67A58A-2FB4-C242-84C5-D7044CD1FC8D}" type="presParOf" srcId="{AD8FE4D7-228A-D84F-8B73-2C3FD85F4830}" destId="{7639A83D-518E-3146-9984-D5C99B50D10F}" srcOrd="0" destOrd="0" presId="urn:microsoft.com/office/officeart/2005/8/layout/orgChart1"/>
    <dgm:cxn modelId="{B94141DA-7EF3-2A48-A554-9D62DCC8DB15}" type="presParOf" srcId="{AD8FE4D7-228A-D84F-8B73-2C3FD85F4830}" destId="{E0B01F97-6886-D24A-B28C-E5F459FC64FA}" srcOrd="1" destOrd="0" presId="urn:microsoft.com/office/officeart/2005/8/layout/orgChart1"/>
    <dgm:cxn modelId="{2788ECF4-4D19-AE40-9FB7-9BAE2EA20CB0}" type="presParOf" srcId="{E0B01F97-6886-D24A-B28C-E5F459FC64FA}" destId="{DBAF7FA2-9FB6-074F-825D-65C424E9215F}" srcOrd="0" destOrd="0" presId="urn:microsoft.com/office/officeart/2005/8/layout/orgChart1"/>
    <dgm:cxn modelId="{6FE22DA4-F0B7-BA48-96D6-7B2CAF380366}" type="presParOf" srcId="{DBAF7FA2-9FB6-074F-825D-65C424E9215F}" destId="{8C78DF48-E2D8-6A46-A097-19A5B24212FA}" srcOrd="0" destOrd="0" presId="urn:microsoft.com/office/officeart/2005/8/layout/orgChart1"/>
    <dgm:cxn modelId="{5BE0AC35-3D7F-F64F-BF7A-AF97F7B6C305}" type="presParOf" srcId="{DBAF7FA2-9FB6-074F-825D-65C424E9215F}" destId="{B1DAF0BD-EED4-4E44-AEF3-E298C656FA08}" srcOrd="1" destOrd="0" presId="urn:microsoft.com/office/officeart/2005/8/layout/orgChart1"/>
    <dgm:cxn modelId="{860C1D20-BE5A-5F4B-BA17-4A00866B7B17}" type="presParOf" srcId="{E0B01F97-6886-D24A-B28C-E5F459FC64FA}" destId="{96C99865-DF35-8E49-9D92-79E48BB8F3E7}" srcOrd="1" destOrd="0" presId="urn:microsoft.com/office/officeart/2005/8/layout/orgChart1"/>
    <dgm:cxn modelId="{8FD5BD44-1BD0-F346-9D0B-0E4AA263CCC9}" type="presParOf" srcId="{E0B01F97-6886-D24A-B28C-E5F459FC64FA}" destId="{7762C542-B933-BF4D-A39A-C67C5BEE54BC}" srcOrd="2" destOrd="0" presId="urn:microsoft.com/office/officeart/2005/8/layout/orgChart1"/>
    <dgm:cxn modelId="{6D05186D-0BFF-A54A-BA91-058E30E40F59}" type="presParOf" srcId="{AD8FE4D7-228A-D84F-8B73-2C3FD85F4830}" destId="{B25D7733-B703-A649-89B0-5EA69FD3BF38}" srcOrd="2" destOrd="0" presId="urn:microsoft.com/office/officeart/2005/8/layout/orgChart1"/>
    <dgm:cxn modelId="{9ACFFFAF-BA0E-BE4C-BDC2-17E67CAE2BBD}" type="presParOf" srcId="{AD8FE4D7-228A-D84F-8B73-2C3FD85F4830}" destId="{932AC55B-99B0-C544-9AEE-DC1F332E67ED}" srcOrd="3" destOrd="0" presId="urn:microsoft.com/office/officeart/2005/8/layout/orgChart1"/>
    <dgm:cxn modelId="{A199C098-3814-1142-BE8B-018385E3B32A}" type="presParOf" srcId="{932AC55B-99B0-C544-9AEE-DC1F332E67ED}" destId="{63BFA74E-6A36-E24D-A8E0-F2FF2DAE206A}" srcOrd="0" destOrd="0" presId="urn:microsoft.com/office/officeart/2005/8/layout/orgChart1"/>
    <dgm:cxn modelId="{0A830997-532B-864E-957B-6A293F3B6C6E}" type="presParOf" srcId="{63BFA74E-6A36-E24D-A8E0-F2FF2DAE206A}" destId="{988F2687-5906-BE46-B636-5413080302A4}" srcOrd="0" destOrd="0" presId="urn:microsoft.com/office/officeart/2005/8/layout/orgChart1"/>
    <dgm:cxn modelId="{3596CDC1-4C2E-EC41-92EB-9B868A296293}" type="presParOf" srcId="{63BFA74E-6A36-E24D-A8E0-F2FF2DAE206A}" destId="{833A286B-FE7E-7C4E-A72D-6E29F91801B5}" srcOrd="1" destOrd="0" presId="urn:microsoft.com/office/officeart/2005/8/layout/orgChart1"/>
    <dgm:cxn modelId="{D7E287D5-521F-8E4F-A165-1DC4E3606E92}" type="presParOf" srcId="{932AC55B-99B0-C544-9AEE-DC1F332E67ED}" destId="{9E4B5B2D-ADC0-C84F-9437-FE1992CF6F99}" srcOrd="1" destOrd="0" presId="urn:microsoft.com/office/officeart/2005/8/layout/orgChart1"/>
    <dgm:cxn modelId="{C886673B-8390-F246-B106-F2B622C40090}" type="presParOf" srcId="{932AC55B-99B0-C544-9AEE-DC1F332E67ED}" destId="{5E4D1256-BC12-2141-BD59-ABB29903A1FE}" srcOrd="2" destOrd="0" presId="urn:microsoft.com/office/officeart/2005/8/layout/orgChart1"/>
    <dgm:cxn modelId="{BD181826-6C6B-0B4B-A3BE-15927E9D1533}" type="presParOf" srcId="{A6E949BF-9D45-6848-8C17-E313194EF9D3}" destId="{9BA73E32-0A88-1646-9E2C-DF7A9E0494E0}" srcOrd="2" destOrd="0" presId="urn:microsoft.com/office/officeart/2005/8/layout/orgChart1"/>
    <dgm:cxn modelId="{75F337B4-4680-5C49-A08F-D7E44426DEE0}" type="presParOf" srcId="{A7BFD62C-BD71-3A4C-AAC0-69FB790CA2ED}" destId="{DAA354A0-CB53-5744-8930-98C777AA02D1}" srcOrd="2" destOrd="0" presId="urn:microsoft.com/office/officeart/2005/8/layout/orgChart1"/>
    <dgm:cxn modelId="{FD17E686-0D41-3B4C-B686-9350375D46CD}" type="presParOf" srcId="{A7BFD62C-BD71-3A4C-AAC0-69FB790CA2ED}" destId="{FA85E510-F958-BE49-9CF5-4A5657D066FF}" srcOrd="3" destOrd="0" presId="urn:microsoft.com/office/officeart/2005/8/layout/orgChart1"/>
    <dgm:cxn modelId="{37A0C424-F2AC-DA41-AC0E-3C61E8CC6FDD}" type="presParOf" srcId="{FA85E510-F958-BE49-9CF5-4A5657D066FF}" destId="{F3591BA5-37C5-BD44-B662-81704734B240}" srcOrd="0" destOrd="0" presId="urn:microsoft.com/office/officeart/2005/8/layout/orgChart1"/>
    <dgm:cxn modelId="{306FB795-480B-274E-8FEE-641F006CF28E}" type="presParOf" srcId="{F3591BA5-37C5-BD44-B662-81704734B240}" destId="{57166D15-E764-B345-8F31-93D54E7A1F92}" srcOrd="0" destOrd="0" presId="urn:microsoft.com/office/officeart/2005/8/layout/orgChart1"/>
    <dgm:cxn modelId="{40B4F881-F6E0-BB4D-A3FF-8BF7E236F030}" type="presParOf" srcId="{F3591BA5-37C5-BD44-B662-81704734B240}" destId="{7F634770-3820-5349-8E12-D4D9E3A8756C}" srcOrd="1" destOrd="0" presId="urn:microsoft.com/office/officeart/2005/8/layout/orgChart1"/>
    <dgm:cxn modelId="{E9569C8D-E1DD-CD49-9386-B4C02523A6CD}" type="presParOf" srcId="{FA85E510-F958-BE49-9CF5-4A5657D066FF}" destId="{2CE999FF-7959-6E43-9DA4-60C8DF3090E4}" srcOrd="1" destOrd="0" presId="urn:microsoft.com/office/officeart/2005/8/layout/orgChart1"/>
    <dgm:cxn modelId="{F86B3B5B-7F23-D24D-8D75-C51B127E1718}" type="presParOf" srcId="{2CE999FF-7959-6E43-9DA4-60C8DF3090E4}" destId="{2F4DF9F9-491C-EE46-9DA1-F1B5F9C3891D}" srcOrd="0" destOrd="0" presId="urn:microsoft.com/office/officeart/2005/8/layout/orgChart1"/>
    <dgm:cxn modelId="{594AE73B-73AF-FB41-B45B-F50B73884CAC}" type="presParOf" srcId="{2CE999FF-7959-6E43-9DA4-60C8DF3090E4}" destId="{13C8D6D3-DA5D-9943-92FB-02D7A83B9627}" srcOrd="1" destOrd="0" presId="urn:microsoft.com/office/officeart/2005/8/layout/orgChart1"/>
    <dgm:cxn modelId="{070709A5-A38B-5D49-818F-E37E8448D305}" type="presParOf" srcId="{13C8D6D3-DA5D-9943-92FB-02D7A83B9627}" destId="{045E031C-6496-4548-9FA0-5F5897F6DC82}" srcOrd="0" destOrd="0" presId="urn:microsoft.com/office/officeart/2005/8/layout/orgChart1"/>
    <dgm:cxn modelId="{8BA6C2BC-AFC2-1641-B09E-CE9A9748D834}" type="presParOf" srcId="{045E031C-6496-4548-9FA0-5F5897F6DC82}" destId="{55558C4D-8096-3E47-A40C-D2D0B2F01589}" srcOrd="0" destOrd="0" presId="urn:microsoft.com/office/officeart/2005/8/layout/orgChart1"/>
    <dgm:cxn modelId="{40CE449B-A080-8649-87E1-B360FA30FF3A}" type="presParOf" srcId="{045E031C-6496-4548-9FA0-5F5897F6DC82}" destId="{3C55D7ED-BBEF-0E44-B589-2DB49D553957}" srcOrd="1" destOrd="0" presId="urn:microsoft.com/office/officeart/2005/8/layout/orgChart1"/>
    <dgm:cxn modelId="{33EB8CA0-D373-D146-A82D-F78F29563B44}" type="presParOf" srcId="{13C8D6D3-DA5D-9943-92FB-02D7A83B9627}" destId="{16FCC12A-A779-284B-BDB0-8FD9FC6FCE77}" srcOrd="1" destOrd="0" presId="urn:microsoft.com/office/officeart/2005/8/layout/orgChart1"/>
    <dgm:cxn modelId="{312CE01D-A6CE-8246-BAB9-78B2B6C95008}" type="presParOf" srcId="{13C8D6D3-DA5D-9943-92FB-02D7A83B9627}" destId="{31479974-7DFC-9342-8C4E-B88ACD0D68CD}" srcOrd="2" destOrd="0" presId="urn:microsoft.com/office/officeart/2005/8/layout/orgChart1"/>
    <dgm:cxn modelId="{5C11762F-AF60-B546-AE0D-C038D5B82F99}" type="presParOf" srcId="{2CE999FF-7959-6E43-9DA4-60C8DF3090E4}" destId="{F4CE2314-BE47-6C4D-8B98-599ABD5879CF}" srcOrd="2" destOrd="0" presId="urn:microsoft.com/office/officeart/2005/8/layout/orgChart1"/>
    <dgm:cxn modelId="{8B4E6B1D-EEF8-2C4B-AF0A-BE3FA05FE873}" type="presParOf" srcId="{2CE999FF-7959-6E43-9DA4-60C8DF3090E4}" destId="{081ACC03-A307-324B-913A-1DC416F41911}" srcOrd="3" destOrd="0" presId="urn:microsoft.com/office/officeart/2005/8/layout/orgChart1"/>
    <dgm:cxn modelId="{E84879D8-6864-F342-9287-AE4DA2BBAE7F}" type="presParOf" srcId="{081ACC03-A307-324B-913A-1DC416F41911}" destId="{181153AF-075C-794B-942D-F4F97E4FF4C1}" srcOrd="0" destOrd="0" presId="urn:microsoft.com/office/officeart/2005/8/layout/orgChart1"/>
    <dgm:cxn modelId="{FCC77823-D9ED-C24F-BC02-D47658E377EC}" type="presParOf" srcId="{181153AF-075C-794B-942D-F4F97E4FF4C1}" destId="{553A9188-8F88-414A-A915-6F0BF28AA605}" srcOrd="0" destOrd="0" presId="urn:microsoft.com/office/officeart/2005/8/layout/orgChart1"/>
    <dgm:cxn modelId="{8C1F1A05-B2A1-5E4C-A567-83C16CD73EB6}" type="presParOf" srcId="{181153AF-075C-794B-942D-F4F97E4FF4C1}" destId="{F366CBEA-8BAE-D342-8841-6838DBA0BDAB}" srcOrd="1" destOrd="0" presId="urn:microsoft.com/office/officeart/2005/8/layout/orgChart1"/>
    <dgm:cxn modelId="{D62A6FFC-B0D1-7C43-9813-6A2BED89FA88}" type="presParOf" srcId="{081ACC03-A307-324B-913A-1DC416F41911}" destId="{EF93C5B8-F725-E741-937D-989B69808345}" srcOrd="1" destOrd="0" presId="urn:microsoft.com/office/officeart/2005/8/layout/orgChart1"/>
    <dgm:cxn modelId="{2F26A386-574C-604E-BE8B-9E722DF563FC}" type="presParOf" srcId="{081ACC03-A307-324B-913A-1DC416F41911}" destId="{0544478F-CDD5-DA46-9C5C-18CECCBB7CA9}" srcOrd="2" destOrd="0" presId="urn:microsoft.com/office/officeart/2005/8/layout/orgChart1"/>
    <dgm:cxn modelId="{E44AC5B0-2638-F640-9D11-BE14EC14C694}" type="presParOf" srcId="{FA85E510-F958-BE49-9CF5-4A5657D066FF}" destId="{D4334CBE-AF3F-C940-9158-538D39B0B825}" srcOrd="2" destOrd="0" presId="urn:microsoft.com/office/officeart/2005/8/layout/orgChart1"/>
    <dgm:cxn modelId="{C1AC7AD6-7589-1E4F-855C-2EC6BD4E195F}" type="presParOf" srcId="{2BC5BC94-5B73-D14E-8736-33A9721398B6}" destId="{B069E90C-AAF5-AC4D-9BBE-E1DA923F5EF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E2314-BE47-6C4D-8B98-599ABD5879CF}">
      <dsp:nvSpPr>
        <dsp:cNvPr id="0" name=""/>
        <dsp:cNvSpPr/>
      </dsp:nvSpPr>
      <dsp:spPr>
        <a:xfrm>
          <a:off x="6959211" y="2833014"/>
          <a:ext cx="1193606" cy="414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154"/>
              </a:lnTo>
              <a:lnTo>
                <a:pt x="1193606" y="207154"/>
              </a:lnTo>
              <a:lnTo>
                <a:pt x="1193606" y="41430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4DF9F9-491C-EE46-9DA1-F1B5F9C3891D}">
      <dsp:nvSpPr>
        <dsp:cNvPr id="0" name=""/>
        <dsp:cNvSpPr/>
      </dsp:nvSpPr>
      <dsp:spPr>
        <a:xfrm>
          <a:off x="5765605" y="2833014"/>
          <a:ext cx="1193606" cy="414309"/>
        </a:xfrm>
        <a:custGeom>
          <a:avLst/>
          <a:gdLst/>
          <a:ahLst/>
          <a:cxnLst/>
          <a:rect l="0" t="0" r="0" b="0"/>
          <a:pathLst>
            <a:path>
              <a:moveTo>
                <a:pt x="1193606" y="0"/>
              </a:moveTo>
              <a:lnTo>
                <a:pt x="1193606" y="207154"/>
              </a:lnTo>
              <a:lnTo>
                <a:pt x="0" y="207154"/>
              </a:lnTo>
              <a:lnTo>
                <a:pt x="0" y="41430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A354A0-CB53-5744-8930-98C777AA02D1}">
      <dsp:nvSpPr>
        <dsp:cNvPr id="0" name=""/>
        <dsp:cNvSpPr/>
      </dsp:nvSpPr>
      <dsp:spPr>
        <a:xfrm>
          <a:off x="4571999" y="1246455"/>
          <a:ext cx="2387212" cy="600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952"/>
              </a:lnTo>
              <a:lnTo>
                <a:pt x="2387212" y="392952"/>
              </a:lnTo>
              <a:lnTo>
                <a:pt x="2387212" y="6001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D7733-B703-A649-89B0-5EA69FD3BF38}">
      <dsp:nvSpPr>
        <dsp:cNvPr id="0" name=""/>
        <dsp:cNvSpPr/>
      </dsp:nvSpPr>
      <dsp:spPr>
        <a:xfrm>
          <a:off x="2184787" y="2833014"/>
          <a:ext cx="1193606" cy="414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154"/>
              </a:lnTo>
              <a:lnTo>
                <a:pt x="1193606" y="207154"/>
              </a:lnTo>
              <a:lnTo>
                <a:pt x="1193606" y="41430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39A83D-518E-3146-9984-D5C99B50D10F}">
      <dsp:nvSpPr>
        <dsp:cNvPr id="0" name=""/>
        <dsp:cNvSpPr/>
      </dsp:nvSpPr>
      <dsp:spPr>
        <a:xfrm>
          <a:off x="991181" y="2833014"/>
          <a:ext cx="1193606" cy="414309"/>
        </a:xfrm>
        <a:custGeom>
          <a:avLst/>
          <a:gdLst/>
          <a:ahLst/>
          <a:cxnLst/>
          <a:rect l="0" t="0" r="0" b="0"/>
          <a:pathLst>
            <a:path>
              <a:moveTo>
                <a:pt x="1193606" y="0"/>
              </a:moveTo>
              <a:lnTo>
                <a:pt x="1193606" y="207154"/>
              </a:lnTo>
              <a:lnTo>
                <a:pt x="0" y="207154"/>
              </a:lnTo>
              <a:lnTo>
                <a:pt x="0" y="41430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D82AD4-37C4-3142-837E-9CC14E3C11C9}">
      <dsp:nvSpPr>
        <dsp:cNvPr id="0" name=""/>
        <dsp:cNvSpPr/>
      </dsp:nvSpPr>
      <dsp:spPr>
        <a:xfrm>
          <a:off x="2184787" y="1246455"/>
          <a:ext cx="2387212" cy="600107"/>
        </a:xfrm>
        <a:custGeom>
          <a:avLst/>
          <a:gdLst/>
          <a:ahLst/>
          <a:cxnLst/>
          <a:rect l="0" t="0" r="0" b="0"/>
          <a:pathLst>
            <a:path>
              <a:moveTo>
                <a:pt x="2387212" y="0"/>
              </a:moveTo>
              <a:lnTo>
                <a:pt x="2387212" y="392952"/>
              </a:lnTo>
              <a:lnTo>
                <a:pt x="0" y="392952"/>
              </a:lnTo>
              <a:lnTo>
                <a:pt x="0" y="6001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EEFE15-9D93-6640-B866-89C5FB9BFDF7}">
      <dsp:nvSpPr>
        <dsp:cNvPr id="0" name=""/>
        <dsp:cNvSpPr/>
      </dsp:nvSpPr>
      <dsp:spPr>
        <a:xfrm>
          <a:off x="3585548" y="260003"/>
          <a:ext cx="1972902" cy="986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kern="1200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Diabetes in pregnancy</a:t>
          </a:r>
        </a:p>
      </dsp:txBody>
      <dsp:txXfrm>
        <a:off x="3585548" y="260003"/>
        <a:ext cx="1972902" cy="986451"/>
      </dsp:txXfrm>
    </dsp:sp>
    <dsp:sp modelId="{E3D4D56D-F93C-A94F-BCE8-8A80535B02C1}">
      <dsp:nvSpPr>
        <dsp:cNvPr id="0" name=""/>
        <dsp:cNvSpPr/>
      </dsp:nvSpPr>
      <dsp:spPr>
        <a:xfrm>
          <a:off x="1198336" y="1846562"/>
          <a:ext cx="1972902" cy="986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kern="1200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Pre-existing diabetes</a:t>
          </a:r>
        </a:p>
      </dsp:txBody>
      <dsp:txXfrm>
        <a:off x="1198336" y="1846562"/>
        <a:ext cx="1972902" cy="986451"/>
      </dsp:txXfrm>
    </dsp:sp>
    <dsp:sp modelId="{8C78DF48-E2D8-6A46-A097-19A5B24212FA}">
      <dsp:nvSpPr>
        <dsp:cNvPr id="0" name=""/>
        <dsp:cNvSpPr/>
      </dsp:nvSpPr>
      <dsp:spPr>
        <a:xfrm>
          <a:off x="4729" y="3247323"/>
          <a:ext cx="1972902" cy="986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kern="1200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IDDM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kern="1200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(Type1)</a:t>
          </a:r>
        </a:p>
      </dsp:txBody>
      <dsp:txXfrm>
        <a:off x="4729" y="3247323"/>
        <a:ext cx="1972902" cy="986451"/>
      </dsp:txXfrm>
    </dsp:sp>
    <dsp:sp modelId="{988F2687-5906-BE46-B636-5413080302A4}">
      <dsp:nvSpPr>
        <dsp:cNvPr id="0" name=""/>
        <dsp:cNvSpPr/>
      </dsp:nvSpPr>
      <dsp:spPr>
        <a:xfrm>
          <a:off x="2391942" y="3247323"/>
          <a:ext cx="1972902" cy="986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kern="1200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NIDDM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kern="1200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(Type2)</a:t>
          </a:r>
        </a:p>
      </dsp:txBody>
      <dsp:txXfrm>
        <a:off x="2391942" y="3247323"/>
        <a:ext cx="1972902" cy="986451"/>
      </dsp:txXfrm>
    </dsp:sp>
    <dsp:sp modelId="{57166D15-E764-B345-8F31-93D54E7A1F92}">
      <dsp:nvSpPr>
        <dsp:cNvPr id="0" name=""/>
        <dsp:cNvSpPr/>
      </dsp:nvSpPr>
      <dsp:spPr>
        <a:xfrm>
          <a:off x="5972760" y="1846562"/>
          <a:ext cx="1972902" cy="986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kern="1200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Gestational diabetes</a:t>
          </a:r>
        </a:p>
      </dsp:txBody>
      <dsp:txXfrm>
        <a:off x="5972760" y="1846562"/>
        <a:ext cx="1972902" cy="986451"/>
      </dsp:txXfrm>
    </dsp:sp>
    <dsp:sp modelId="{55558C4D-8096-3E47-A40C-D2D0B2F01589}">
      <dsp:nvSpPr>
        <dsp:cNvPr id="0" name=""/>
        <dsp:cNvSpPr/>
      </dsp:nvSpPr>
      <dsp:spPr>
        <a:xfrm>
          <a:off x="4779154" y="3247323"/>
          <a:ext cx="1972902" cy="986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kern="1200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Pre-existing diabetes</a:t>
          </a:r>
        </a:p>
      </dsp:txBody>
      <dsp:txXfrm>
        <a:off x="4779154" y="3247323"/>
        <a:ext cx="1972902" cy="986451"/>
      </dsp:txXfrm>
    </dsp:sp>
    <dsp:sp modelId="{553A9188-8F88-414A-A915-6F0BF28AA605}">
      <dsp:nvSpPr>
        <dsp:cNvPr id="0" name=""/>
        <dsp:cNvSpPr/>
      </dsp:nvSpPr>
      <dsp:spPr>
        <a:xfrm>
          <a:off x="7166366" y="3247323"/>
          <a:ext cx="1972902" cy="986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zh-TW" sz="2000" b="0" i="0" u="none" strike="noStrike" kern="1200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rPr>
            <a:t>True GDM</a:t>
          </a:r>
        </a:p>
      </dsp:txBody>
      <dsp:txXfrm>
        <a:off x="7166366" y="3247323"/>
        <a:ext cx="1972902" cy="986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35965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911732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295970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9201ee5e95_0_6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9201ee5e95_0_6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855300" y="848825"/>
            <a:ext cx="5850900" cy="1715100"/>
          </a:xfrm>
          <a:prstGeom prst="rect">
            <a:avLst/>
          </a:prstGeom>
          <a:effectLst>
            <a:outerShdw blurRad="14288" dist="28575" dir="2700000" algn="bl" rotWithShape="0">
              <a:srgbClr val="655A87">
                <a:alpha val="20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43508" y="92609"/>
            <a:ext cx="8856984" cy="49582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32792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65584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98376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328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4656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984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785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932113"/>
            <a:ext cx="9144000" cy="2211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31590"/>
            <a:ext cx="7230270" cy="367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513480" y="1626257"/>
            <a:ext cx="3465217" cy="25626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67544" y="3363838"/>
            <a:ext cx="30243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640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1759754"/>
            <a:ext cx="9144000" cy="2211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208" y="1042230"/>
            <a:ext cx="2869272" cy="347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80312" y="1175233"/>
            <a:ext cx="1008112" cy="2556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43269" y="1261134"/>
            <a:ext cx="1654766" cy="2556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0096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3059832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860032" y="0"/>
            <a:ext cx="36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896032" y="1311750"/>
            <a:ext cx="180000" cy="25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254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9291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131840" y="181632"/>
            <a:ext cx="601216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131840" y="757696"/>
            <a:ext cx="601216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3059832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146470" y="1131590"/>
            <a:ext cx="3059832" cy="40119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825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411510"/>
            <a:ext cx="6444208" cy="4320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35622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223854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312086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5693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44208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444208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986213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986213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51223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291830"/>
            <a:ext cx="8748464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3867894"/>
            <a:ext cx="87484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963500"/>
            <a:ext cx="9144000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7544" y="339502"/>
            <a:ext cx="3312128" cy="28080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95936" y="339502"/>
            <a:ext cx="468052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9593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1619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23645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62185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52988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0" scaled="0"/>
        </a:gra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855300" y="344225"/>
            <a:ext cx="7433400" cy="1159800"/>
          </a:xfrm>
          <a:prstGeom prst="rect">
            <a:avLst/>
          </a:prstGeom>
          <a:effectLst>
            <a:outerShdw blurRad="14288" dist="19050" dir="2700000" algn="bl" rotWithShape="0">
              <a:srgbClr val="655A87">
                <a:alpha val="20000"/>
              </a:srgb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855300" y="1600929"/>
            <a:ext cx="7433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2000"/>
              <a:buNone/>
              <a:defRPr>
                <a:solidFill>
                  <a:srgbClr val="9283C0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418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55275" y="1506350"/>
            <a:ext cx="2854800" cy="311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𖤓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4110568" y="1506350"/>
            <a:ext cx="2854800" cy="311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𖤓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mplete" type="blank">
  <p:cSld name="BLANK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0" scaled="0"/>
        </a:gra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2604" y="0"/>
            <a:ext cx="158417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84" y="938231"/>
            <a:ext cx="1584176" cy="35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89484" y="938231"/>
            <a:ext cx="792088" cy="35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342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2604" y="0"/>
            <a:ext cx="158417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35" y="2931790"/>
            <a:ext cx="945499" cy="209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623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399842"/>
            <a:ext cx="9144000" cy="17436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 userDrawn="1"/>
        </p:nvSpPr>
        <p:spPr>
          <a:xfrm>
            <a:off x="4043561" y="2859782"/>
            <a:ext cx="1080120" cy="1080120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057" y="3010192"/>
            <a:ext cx="351128" cy="77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32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63500"/>
            <a:ext cx="9144000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01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5346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6200038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55300" y="1506350"/>
            <a:ext cx="6110100" cy="28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FD6EF"/>
              </a:buClr>
              <a:buSzPts val="2000"/>
              <a:buFont typeface="Raleway Thin"/>
              <a:buChar char="𖤓"/>
              <a:defRPr sz="22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marL="914400" lvl="1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Raleway Thin"/>
              <a:buChar char="𖡼"/>
              <a:defRPr sz="22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marL="1371600" lvl="2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Raleway Thin"/>
              <a:buChar char="𖡼"/>
              <a:defRPr sz="22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marL="1828800" lvl="3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Thin"/>
              <a:buChar char="●"/>
              <a:defRPr sz="22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marL="2286000" lvl="4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Thin"/>
              <a:buChar char="○"/>
              <a:defRPr sz="22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marL="2743200" lvl="5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Thin"/>
              <a:buChar char="■"/>
              <a:defRPr sz="22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marL="3200400" lvl="6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Thin"/>
              <a:buChar char="●"/>
              <a:defRPr sz="22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marL="3657600" lvl="7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Thin"/>
              <a:buChar char="○"/>
              <a:defRPr sz="22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marL="4114800" lvl="8" indent="-3683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200"/>
              <a:buFont typeface="Raleway Thin"/>
              <a:buChar char="■"/>
              <a:defRPr sz="22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lvl="1" algn="r" rtl="0">
              <a:buNone/>
              <a:defRPr sz="15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lvl="2" algn="r" rtl="0">
              <a:buNone/>
              <a:defRPr sz="15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lvl="3" algn="r" rtl="0">
              <a:buNone/>
              <a:defRPr sz="15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lvl="4" algn="r" rtl="0">
              <a:buNone/>
              <a:defRPr sz="15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lvl="5" algn="r" rtl="0">
              <a:buNone/>
              <a:defRPr sz="15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lvl="6" algn="r" rtl="0">
              <a:buNone/>
              <a:defRPr sz="15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lvl="7" algn="r" rtl="0">
              <a:buNone/>
              <a:defRPr sz="15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lvl="8" algn="r" rtl="0">
              <a:buNone/>
              <a:defRPr sz="15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7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805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709177" y="431176"/>
            <a:ext cx="7785519" cy="92383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Libyan International Medical University</a:t>
            </a:r>
            <a:b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Faculty of Basic medical science </a:t>
            </a:r>
            <a:b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Gestational Diabetes </a:t>
            </a:r>
            <a:b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en-US" sz="4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ستطيل مستدير الزوايا 3">
            <a:extLst>
              <a:ext uri="{FF2B5EF4-FFF2-40B4-BE49-F238E27FC236}">
                <a16:creationId xmlns="" xmlns:a16="http://schemas.microsoft.com/office/drawing/2014/main" id="{2425EF27-4332-7848-8D70-822B8244F2F7}"/>
              </a:ext>
            </a:extLst>
          </p:cNvPr>
          <p:cNvSpPr/>
          <p:nvPr/>
        </p:nvSpPr>
        <p:spPr>
          <a:xfrm>
            <a:off x="118753" y="3788493"/>
            <a:ext cx="4785755" cy="783771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2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88000" rtlCol="1" anchor="ctr"/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Salwa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Alhasi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Roll NO                          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3482 </a:t>
            </a:r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Supervised by         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Asma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Alshiky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ar-EG" dirty="0"/>
          </a:p>
          <a:p>
            <a:pPr algn="ctr"/>
            <a:endParaRPr lang="en-US" sz="1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صورة 11" descr="LIMU">
            <a:extLst>
              <a:ext uri="{FF2B5EF4-FFF2-40B4-BE49-F238E27FC236}">
                <a16:creationId xmlns="" xmlns:a16="http://schemas.microsoft.com/office/drawing/2014/main" id="{DFBC9B9B-1095-584C-82E2-8ADFF43D8A9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620" y="-17293"/>
            <a:ext cx="1909860" cy="923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صورة 13">
            <a:extLst>
              <a:ext uri="{FF2B5EF4-FFF2-40B4-BE49-F238E27FC236}">
                <a16:creationId xmlns="" xmlns:a16="http://schemas.microsoft.com/office/drawing/2014/main" id="{5773C58E-26EA-2AA5-9473-CF7848F1EA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447"/>
            <a:ext cx="1909860" cy="923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Diabetes During Pregnancy | Maternal Infant Health | Reproductive Health |  CDC">
            <a:extLst>
              <a:ext uri="{FF2B5EF4-FFF2-40B4-BE49-F238E27FC236}">
                <a16:creationId xmlns="" xmlns:a16="http://schemas.microsoft.com/office/drawing/2014/main" id="{DF18E48D-6106-DA41-6B43-39E0AC0B0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223" y="2848469"/>
            <a:ext cx="3659650" cy="23526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89668F47-B535-1A45-9719-590968C4D7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687" y="951240"/>
            <a:ext cx="9348536" cy="11598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for Gestational diabetes Increases if you:</a:t>
            </a:r>
            <a:b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="" xmlns:a16="http://schemas.microsoft.com/office/drawing/2014/main" id="{46F3F55E-FC5F-C846-8C6F-542FD4AD6C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687" y="1191127"/>
            <a:ext cx="8614064" cy="3109419"/>
          </a:xfrm>
        </p:spPr>
        <p:txBody>
          <a:bodyPr/>
          <a:lstStyle/>
          <a:p>
            <a:pPr marL="101600" indent="0" algn="justLow">
              <a:lnSpc>
                <a:spcPct val="150000"/>
              </a:lnSpc>
            </a:pPr>
            <a:endParaRPr lang="en-US" sz="2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342900" algn="justLow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Overweight</a:t>
            </a:r>
          </a:p>
          <a:p>
            <a:pPr marL="444500" indent="-342900" algn="justLow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age 25</a:t>
            </a:r>
          </a:p>
          <a:p>
            <a:pPr marL="444500" indent="-342900" algn="justLow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gestational diabetes during a past pregnancy</a:t>
            </a:r>
          </a:p>
          <a:p>
            <a:pPr marL="444500" indent="-342900" algn="justLow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given birth to a baby weighing more than 9 pounds</a:t>
            </a:r>
          </a:p>
          <a:p>
            <a:pPr marL="444500" indent="-342900" algn="justLow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a family history of type 2 diabetes</a:t>
            </a:r>
          </a:p>
          <a:p>
            <a:pPr marL="444500" indent="-342900" algn="justLow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 polycystic ovary syndrome (PCOS)</a:t>
            </a:r>
          </a:p>
          <a:p>
            <a:pPr marL="101600" indent="0" algn="justLow">
              <a:lnSpc>
                <a:spcPct val="150000"/>
              </a:lnSpc>
            </a:pPr>
            <a:endParaRPr lang="ar-EG" sz="2000" dirty="0"/>
          </a:p>
        </p:txBody>
      </p:sp>
      <p:sp>
        <p:nvSpPr>
          <p:cNvPr id="4" name="مربع نص 3">
            <a:extLst>
              <a:ext uri="{FF2B5EF4-FFF2-40B4-BE49-F238E27FC236}">
                <a16:creationId xmlns="" xmlns:a16="http://schemas.microsoft.com/office/drawing/2014/main" id="{E639B445-83F7-044E-B722-AC189FDE40A5}"/>
              </a:ext>
            </a:extLst>
          </p:cNvPr>
          <p:cNvSpPr txBox="1"/>
          <p:nvPr/>
        </p:nvSpPr>
        <p:spPr>
          <a:xfrm>
            <a:off x="8591032" y="4727253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10</a:t>
            </a:r>
            <a:endParaRPr lang="ar-EG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32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="" xmlns:a16="http://schemas.microsoft.com/office/drawing/2014/main" id="{A597C29F-C359-1810-D28D-2484AA17CF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6779" y="1611227"/>
            <a:ext cx="5850900" cy="1715100"/>
          </a:xfrm>
        </p:spPr>
        <p:txBody>
          <a:bodyPr/>
          <a:lstStyle/>
          <a:p>
            <a:r>
              <a:rPr lang="en-US" b="1" kern="12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 Unicode MS"/>
              </a:rPr>
              <a:t>Diagnosis</a:t>
            </a: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EG" dirty="0"/>
          </a:p>
        </p:txBody>
      </p:sp>
      <p:sp>
        <p:nvSpPr>
          <p:cNvPr id="2" name="مربع نص 1">
            <a:extLst>
              <a:ext uri="{FF2B5EF4-FFF2-40B4-BE49-F238E27FC236}">
                <a16:creationId xmlns="" xmlns:a16="http://schemas.microsoft.com/office/drawing/2014/main" id="{35FFF8B1-0FD0-0B0B-513F-A6E176A50F4C}"/>
              </a:ext>
            </a:extLst>
          </p:cNvPr>
          <p:cNvSpPr txBox="1"/>
          <p:nvPr/>
        </p:nvSpPr>
        <p:spPr>
          <a:xfrm>
            <a:off x="8646459" y="4787153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11</a:t>
            </a:r>
            <a:endParaRPr lang="ar-EG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9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4721FB85-3A5F-A7DC-231E-3574F552D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975" y="-355863"/>
            <a:ext cx="7433400" cy="1159800"/>
          </a:xfrm>
        </p:spPr>
        <p:txBody>
          <a:bodyPr/>
          <a:lstStyle/>
          <a:p>
            <a:r>
              <a:rPr lang="en-US" sz="2800" b="1" kern="1200" dirty="0">
                <a:solidFill>
                  <a:schemeClr val="accent1">
                    <a:lumMod val="50000"/>
                  </a:schemeClr>
                </a:solidFill>
                <a:latin typeface="Arial"/>
                <a:ea typeface="Arial Unicode MS"/>
                <a:cs typeface="Arial"/>
                <a:sym typeface="Arial"/>
              </a:rPr>
              <a:t>Diagnosis</a:t>
            </a:r>
            <a:endParaRPr lang="ar-E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="" xmlns:a16="http://schemas.microsoft.com/office/drawing/2014/main" id="{CB729777-2762-52EB-2153-AC5C78D4EE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803937"/>
            <a:ext cx="8829674" cy="784800"/>
          </a:xfrm>
        </p:spPr>
        <p:txBody>
          <a:bodyPr/>
          <a:lstStyle/>
          <a:p>
            <a:pPr marL="0" lvl="0" indent="0" algn="just" latinLnBrk="1">
              <a:lnSpc>
                <a:spcPct val="150000"/>
              </a:lnSpc>
              <a:buClrTx/>
              <a:buSzTx/>
              <a:defRPr/>
            </a:pPr>
            <a:r>
              <a:rPr lang="en-US" sz="2000" kern="1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Glucosuria is common in pregnancy (Renal glycosuria) SO its not diagnostic </a:t>
            </a:r>
          </a:p>
          <a:p>
            <a:pPr marL="342900" lvl="0" indent="-342900" algn="just" latinLnBrk="1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000" b="1" kern="12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 Unicode MS"/>
              </a:rPr>
              <a:t>Oral glucose challenge </a:t>
            </a:r>
            <a:r>
              <a:rPr lang="en-US" sz="2000" kern="12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 Unicode MS"/>
              </a:rPr>
              <a:t>a 50-g oral glucose challenge</a:t>
            </a:r>
            <a:endParaRPr lang="en-US" sz="2000" b="1" kern="1200" dirty="0">
              <a:solidFill>
                <a:schemeClr val="accent2">
                  <a:lumMod val="50000"/>
                </a:schemeClr>
              </a:solidFill>
              <a:latin typeface="Arial"/>
              <a:ea typeface="Arial Unicode MS"/>
            </a:endParaRPr>
          </a:p>
          <a:p>
            <a:pPr marL="0" lvl="0" indent="0" algn="just" latinLnBrk="1">
              <a:lnSpc>
                <a:spcPct val="150000"/>
              </a:lnSpc>
              <a:buClrTx/>
              <a:buSzTx/>
              <a:defRPr/>
            </a:pPr>
            <a:r>
              <a:rPr lang="en-US" sz="2000" kern="12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 Unicode MS"/>
              </a:rPr>
              <a:t>Sensitivity is improved if the test is performed in the</a:t>
            </a:r>
          </a:p>
          <a:p>
            <a:pPr marL="0" lvl="0" indent="0" algn="just" latinLnBrk="1">
              <a:lnSpc>
                <a:spcPct val="150000"/>
              </a:lnSpc>
              <a:buClrTx/>
              <a:buSzTx/>
              <a:defRPr/>
            </a:pPr>
            <a:r>
              <a:rPr lang="en-US" sz="2000" kern="12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 Unicode MS"/>
              </a:rPr>
              <a:t>fasting state .</a:t>
            </a:r>
          </a:p>
          <a:p>
            <a:pPr marL="0" lvl="0" indent="0" algn="just" latinLnBrk="1">
              <a:lnSpc>
                <a:spcPct val="150000"/>
              </a:lnSpc>
              <a:buClrTx/>
              <a:buSzTx/>
              <a:defRPr/>
            </a:pPr>
            <a:r>
              <a:rPr lang="en-US" sz="2000" kern="12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 Unicode MS"/>
              </a:rPr>
              <a:t>plasma value above </a:t>
            </a:r>
            <a:r>
              <a:rPr lang="en-US" sz="2000" kern="1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Arial Unicode MS"/>
                <a:cs typeface="Times New Roman" pitchFamily="18" charset="0"/>
              </a:rPr>
              <a:t>130-140</a:t>
            </a:r>
            <a:r>
              <a:rPr lang="en-US" sz="2000" kern="12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 Unicode MS"/>
              </a:rPr>
              <a:t> mg/dl </a:t>
            </a:r>
            <a:r>
              <a:rPr lang="en-US" sz="2000" i="1" kern="1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Arial Unicode MS"/>
                <a:cs typeface="Times New Roman" pitchFamily="18" charset="0"/>
              </a:rPr>
              <a:t>one hour after</a:t>
            </a:r>
            <a:r>
              <a:rPr lang="en-US" sz="2000" kern="12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 Unicode MS"/>
              </a:rPr>
              <a:t> is </a:t>
            </a:r>
          </a:p>
          <a:p>
            <a:pPr marL="0" lvl="0" indent="0" algn="just" latinLnBrk="1">
              <a:lnSpc>
                <a:spcPct val="150000"/>
              </a:lnSpc>
              <a:buClrTx/>
              <a:buSzTx/>
              <a:defRPr/>
            </a:pPr>
            <a:r>
              <a:rPr lang="en-US" sz="2000" kern="12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 Unicode MS"/>
              </a:rPr>
              <a:t>commonly used as a threshold for performing a 3-hour  oral  glucose tolerance test (OGTT).</a:t>
            </a:r>
          </a:p>
          <a:p>
            <a:pPr marL="0" lvl="0" indent="0" algn="just" latinLnBrk="1">
              <a:lnSpc>
                <a:spcPct val="150000"/>
              </a:lnSpc>
              <a:buClrTx/>
              <a:buSzTx/>
              <a:defRPr/>
            </a:pPr>
            <a:endParaRPr lang="en-US" sz="2000" b="1" kern="1200" dirty="0">
              <a:solidFill>
                <a:schemeClr val="accent2">
                  <a:lumMod val="50000"/>
                </a:schemeClr>
              </a:solidFill>
              <a:latin typeface="Arial"/>
              <a:ea typeface="Arial Unicode MS"/>
            </a:endParaRPr>
          </a:p>
          <a:p>
            <a:pPr marL="0" lvl="0" indent="0" algn="just" rtl="1" latinLnBrk="1">
              <a:lnSpc>
                <a:spcPct val="150000"/>
              </a:lnSpc>
              <a:buClrTx/>
              <a:buSzTx/>
              <a:defRPr/>
            </a:pPr>
            <a:r>
              <a:rPr lang="en-US" sz="1800" kern="1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12</a:t>
            </a:r>
            <a:endParaRPr lang="en-US" sz="24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algn="just"/>
            <a:endParaRPr lang="ar-E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087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="" xmlns:a16="http://schemas.microsoft.com/office/drawing/2014/main" id="{A597C29F-C359-1810-D28D-2484AA17CF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5454" y="2082714"/>
            <a:ext cx="5850900" cy="17151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EG" dirty="0"/>
          </a:p>
        </p:txBody>
      </p:sp>
      <p:sp>
        <p:nvSpPr>
          <p:cNvPr id="2" name="مربع نص 1">
            <a:extLst>
              <a:ext uri="{FF2B5EF4-FFF2-40B4-BE49-F238E27FC236}">
                <a16:creationId xmlns="" xmlns:a16="http://schemas.microsoft.com/office/drawing/2014/main" id="{3318C432-43B2-F362-A1F5-5B73F86AA620}"/>
              </a:ext>
            </a:extLst>
          </p:cNvPr>
          <p:cNvSpPr txBox="1"/>
          <p:nvPr/>
        </p:nvSpPr>
        <p:spPr>
          <a:xfrm>
            <a:off x="8545781" y="4585447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13</a:t>
            </a:r>
            <a:endParaRPr lang="ar-E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88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="" xmlns:a16="http://schemas.microsoft.com/office/drawing/2014/main" id="{39AE91FB-60EB-2048-8EFC-5B08400F10CB}"/>
              </a:ext>
            </a:extLst>
          </p:cNvPr>
          <p:cNvSpPr txBox="1"/>
          <p:nvPr/>
        </p:nvSpPr>
        <p:spPr>
          <a:xfrm>
            <a:off x="8537217" y="4744686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14</a:t>
            </a:r>
            <a:endParaRPr lang="ar-E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4" name="Picture 6" descr="Diabetic Symptoms - Dr Diana du Plessis">
            <a:extLst>
              <a:ext uri="{FF2B5EF4-FFF2-40B4-BE49-F238E27FC236}">
                <a16:creationId xmlns="" xmlns:a16="http://schemas.microsoft.com/office/drawing/2014/main" id="{DFAD685D-33CC-4ACB-EE4A-DD8850388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115" y="729433"/>
            <a:ext cx="3259248" cy="368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مستطيل 7">
            <a:extLst>
              <a:ext uri="{FF2B5EF4-FFF2-40B4-BE49-F238E27FC236}">
                <a16:creationId xmlns="" xmlns:a16="http://schemas.microsoft.com/office/drawing/2014/main" id="{A632EFF4-A82A-3348-22D2-F0E7B4063861}"/>
              </a:ext>
            </a:extLst>
          </p:cNvPr>
          <p:cNvSpPr/>
          <p:nvPr/>
        </p:nvSpPr>
        <p:spPr>
          <a:xfrm>
            <a:off x="1487289" y="214147"/>
            <a:ext cx="642949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 of Gestational Diabetes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E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مستطيل 1">
            <a:extLst>
              <a:ext uri="{FF2B5EF4-FFF2-40B4-BE49-F238E27FC236}">
                <a16:creationId xmlns="" xmlns:a16="http://schemas.microsoft.com/office/drawing/2014/main" id="{E5B7C621-C87C-A626-C00D-F074E6B9291C}"/>
              </a:ext>
            </a:extLst>
          </p:cNvPr>
          <p:cNvSpPr/>
          <p:nvPr/>
        </p:nvSpPr>
        <p:spPr>
          <a:xfrm>
            <a:off x="165636" y="712814"/>
            <a:ext cx="466185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Increased, frequent urination.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Increased thirst.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Fatigue.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Nausea and vomiting.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Weight loss even with increased appetite.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Blurred vision.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Yeast infections.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463314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="" xmlns:a16="http://schemas.microsoft.com/office/drawing/2014/main" id="{F416236D-69BD-2750-7995-3B8B8036A46C}"/>
              </a:ext>
            </a:extLst>
          </p:cNvPr>
          <p:cNvSpPr txBox="1"/>
          <p:nvPr/>
        </p:nvSpPr>
        <p:spPr>
          <a:xfrm>
            <a:off x="8377517" y="4559015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15</a:t>
            </a:r>
            <a:endParaRPr lang="ar-E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عنوان فرعي 2">
            <a:extLst>
              <a:ext uri="{FF2B5EF4-FFF2-40B4-BE49-F238E27FC236}">
                <a16:creationId xmlns="" xmlns:a16="http://schemas.microsoft.com/office/drawing/2014/main" id="{3A7F94BC-D27E-E531-ACD8-08E14ED290BF}"/>
              </a:ext>
            </a:extLst>
          </p:cNvPr>
          <p:cNvSpPr txBox="1">
            <a:spLocks/>
          </p:cNvSpPr>
          <p:nvPr/>
        </p:nvSpPr>
        <p:spPr>
          <a:xfrm>
            <a:off x="685800" y="662243"/>
            <a:ext cx="4675907" cy="31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2000"/>
              <a:buFont typeface="Raleway Thin"/>
              <a:buNone/>
              <a:defRPr sz="2200" b="0" i="0" u="none" strike="noStrike" cap="none">
                <a:solidFill>
                  <a:srgbClr val="9283C0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marL="914400" marR="0" lvl="1" indent="-368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Font typeface="Raleway Thin"/>
              <a:buNone/>
              <a:defRPr sz="3000" b="0" i="0" u="none" strike="noStrike" cap="none">
                <a:solidFill>
                  <a:srgbClr val="9283C0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marL="1371600" marR="0" lvl="2" indent="-368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Font typeface="Raleway Thin"/>
              <a:buNone/>
              <a:defRPr sz="3000" b="0" i="0" u="none" strike="noStrike" cap="none">
                <a:solidFill>
                  <a:srgbClr val="9283C0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marL="1828800" marR="0" lvl="3" indent="-368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Font typeface="Raleway Thin"/>
              <a:buNone/>
              <a:defRPr sz="3000" b="0" i="0" u="none" strike="noStrike" cap="none">
                <a:solidFill>
                  <a:srgbClr val="9283C0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marL="2286000" marR="0" lvl="4" indent="-368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Font typeface="Raleway Thin"/>
              <a:buNone/>
              <a:defRPr sz="3000" b="0" i="0" u="none" strike="noStrike" cap="none">
                <a:solidFill>
                  <a:srgbClr val="9283C0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marL="2743200" marR="0" lvl="5" indent="-368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Font typeface="Raleway Thin"/>
              <a:buNone/>
              <a:defRPr sz="3000" b="0" i="0" u="none" strike="noStrike" cap="none">
                <a:solidFill>
                  <a:srgbClr val="9283C0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marL="3200400" marR="0" lvl="6" indent="-368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Font typeface="Raleway Thin"/>
              <a:buNone/>
              <a:defRPr sz="3000" b="0" i="0" u="none" strike="noStrike" cap="none">
                <a:solidFill>
                  <a:srgbClr val="9283C0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marL="3657600" marR="0" lvl="7" indent="-368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Font typeface="Raleway Thin"/>
              <a:buNone/>
              <a:defRPr sz="3000" b="0" i="0" u="none" strike="noStrike" cap="none">
                <a:solidFill>
                  <a:srgbClr val="9283C0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marL="4114800" marR="0" lvl="8" indent="-368300" algn="l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9283C0"/>
              </a:buClr>
              <a:buSzPts val="3000"/>
              <a:buFont typeface="Raleway Thin"/>
              <a:buNone/>
              <a:defRPr sz="3000" b="0" i="0" u="none" strike="noStrike" cap="none">
                <a:solidFill>
                  <a:srgbClr val="9283C0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Prevention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 healthy foods. 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Exercising before and during pregnancy 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pregnancy at a healthy weight. 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Don't gain more weight than recommended. </a:t>
            </a:r>
            <a:endParaRPr lang="ar-EG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60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="" xmlns:a16="http://schemas.microsoft.com/office/drawing/2014/main" id="{39AE91FB-60EB-2048-8EFC-5B08400F10CB}"/>
              </a:ext>
            </a:extLst>
          </p:cNvPr>
          <p:cNvSpPr txBox="1"/>
          <p:nvPr/>
        </p:nvSpPr>
        <p:spPr>
          <a:xfrm>
            <a:off x="8400744" y="4691401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16</a:t>
            </a:r>
            <a:endParaRPr lang="ar-E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مستطيل 7">
            <a:extLst>
              <a:ext uri="{FF2B5EF4-FFF2-40B4-BE49-F238E27FC236}">
                <a16:creationId xmlns="" xmlns:a16="http://schemas.microsoft.com/office/drawing/2014/main" id="{A632EFF4-A82A-3348-22D2-F0E7B4063861}"/>
              </a:ext>
            </a:extLst>
          </p:cNvPr>
          <p:cNvSpPr/>
          <p:nvPr/>
        </p:nvSpPr>
        <p:spPr>
          <a:xfrm>
            <a:off x="3028123" y="271670"/>
            <a:ext cx="70178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ar-EG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مستطيل 1">
            <a:extLst>
              <a:ext uri="{FF2B5EF4-FFF2-40B4-BE49-F238E27FC236}">
                <a16:creationId xmlns="" xmlns:a16="http://schemas.microsoft.com/office/drawing/2014/main" id="{E5B7C621-C87C-A626-C00D-F074E6B9291C}"/>
              </a:ext>
            </a:extLst>
          </p:cNvPr>
          <p:cNvSpPr/>
          <p:nvPr/>
        </p:nvSpPr>
        <p:spPr>
          <a:xfrm>
            <a:off x="165636" y="712814"/>
            <a:ext cx="4661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ar-EG" dirty="0"/>
          </a:p>
        </p:txBody>
      </p:sp>
      <p:sp>
        <p:nvSpPr>
          <p:cNvPr id="5" name="مستطيل 4">
            <a:extLst>
              <a:ext uri="{FF2B5EF4-FFF2-40B4-BE49-F238E27FC236}">
                <a16:creationId xmlns="" xmlns:a16="http://schemas.microsoft.com/office/drawing/2014/main" id="{218B3FF0-C13A-741E-A776-B1C04D08D425}"/>
              </a:ext>
            </a:extLst>
          </p:cNvPr>
          <p:cNvSpPr/>
          <p:nvPr/>
        </p:nvSpPr>
        <p:spPr>
          <a:xfrm>
            <a:off x="1787236" y="1138583"/>
            <a:ext cx="5569528" cy="3266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Gestational diabetes is a type of high blood sugar (glucose) that develops during pregnancy and usually goes away after the baby is born.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Women with gestational diabetes are at increased risk of developing diabetes in the future. </a:t>
            </a:r>
          </a:p>
        </p:txBody>
      </p:sp>
    </p:spTree>
    <p:extLst>
      <p:ext uri="{BB962C8B-B14F-4D97-AF65-F5344CB8AC3E}">
        <p14:creationId xmlns:p14="http://schemas.microsoft.com/office/powerpoint/2010/main" val="4100524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>
            <a:extLst>
              <a:ext uri="{FF2B5EF4-FFF2-40B4-BE49-F238E27FC236}">
                <a16:creationId xmlns="" xmlns:a16="http://schemas.microsoft.com/office/drawing/2014/main" id="{1D8580AC-05C0-6F6F-EECF-8415A0206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8571089" cy="78480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References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588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Diabetes [Internet]. World Health Organization. World Health Organization; [cited 2022May02]. Available from: https://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www.who.int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/health-topics/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diabetes#tab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=tab_1   </a:t>
            </a:r>
          </a:p>
          <a:p>
            <a:pPr marL="5588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NHS choices. NHS; [cited 2022May02]. Available from: https://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www.nhs.uk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/conditions/gestational-diabetes/ </a:t>
            </a:r>
          </a:p>
          <a:p>
            <a:pPr marL="5588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Plows JF, Stanley JL, Baker PN, Reynolds CM, Vickers MH. The pathophysiology of gestational diabetes mellitus [Internet]. International journal of molecular sciences. MDPI; 2018 [cited 2022May02]. Available from: https://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www.ncbi.nlm.nih.gov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/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pmc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/articles/PMC6274679/ </a:t>
            </a:r>
          </a:p>
          <a:p>
            <a:pPr marL="558800" indent="-457200">
              <a:lnSpc>
                <a:spcPct val="150000"/>
              </a:lnSpc>
              <a:buFont typeface="+mj-lt"/>
              <a:buAutoNum type="arabicPeriod"/>
            </a:pPr>
            <a:endParaRPr lang="en-US" sz="20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58800" indent="-457200">
              <a:buFont typeface="+mj-lt"/>
              <a:buAutoNum type="arabicPeriod"/>
            </a:pPr>
            <a:endParaRPr lang="ar-EG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="" xmlns:a16="http://schemas.microsoft.com/office/drawing/2014/main" id="{832104BE-CAD7-B8CF-C9D2-2F12EFB57017}"/>
              </a:ext>
            </a:extLst>
          </p:cNvPr>
          <p:cNvSpPr txBox="1"/>
          <p:nvPr/>
        </p:nvSpPr>
        <p:spPr>
          <a:xfrm>
            <a:off x="8471647" y="4652682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17</a:t>
            </a:r>
            <a:endParaRPr lang="ar-E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19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5"/>
          <p:cNvSpPr/>
          <p:nvPr/>
        </p:nvSpPr>
        <p:spPr>
          <a:xfrm>
            <a:off x="0" y="503354"/>
            <a:ext cx="3549900" cy="3549900"/>
          </a:xfrm>
          <a:prstGeom prst="wedgeEllipseCallout">
            <a:avLst>
              <a:gd name="adj1" fmla="val 56599"/>
              <a:gd name="adj2" fmla="val -28246"/>
            </a:avLst>
          </a:prstGeom>
          <a:solidFill>
            <a:schemeClr val="lt1"/>
          </a:solidFill>
          <a:ln>
            <a:noFill/>
          </a:ln>
          <a:effectLst>
            <a:outerShdw blurRad="14288" dist="19050" dir="2700000" algn="bl" rotWithShape="0">
              <a:srgbClr val="655A87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400">
              <a:solidFill>
                <a:schemeClr val="lt1"/>
              </a:solidFill>
              <a:latin typeface="Satisfy"/>
              <a:ea typeface="Satisfy"/>
              <a:cs typeface="Satisfy"/>
              <a:sym typeface="Satisfy"/>
            </a:endParaRPr>
          </a:p>
        </p:txBody>
      </p:sp>
      <p:sp>
        <p:nvSpPr>
          <p:cNvPr id="291" name="Google Shape;291;p35"/>
          <p:cNvSpPr txBox="1">
            <a:spLocks noGrp="1"/>
          </p:cNvSpPr>
          <p:nvPr>
            <p:ph type="ctrTitle" idx="4294967295"/>
          </p:nvPr>
        </p:nvSpPr>
        <p:spPr>
          <a:xfrm>
            <a:off x="4157277" y="2056630"/>
            <a:ext cx="5319232" cy="920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800" dirty="0"/>
              <a:t>Thank you !</a:t>
            </a:r>
            <a:endParaRPr sz="8800" dirty="0"/>
          </a:p>
        </p:txBody>
      </p:sp>
      <p:sp>
        <p:nvSpPr>
          <p:cNvPr id="293" name="Google Shape;293;p35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294" name="Google Shape;294;p35"/>
          <p:cNvSpPr/>
          <p:nvPr/>
        </p:nvSpPr>
        <p:spPr>
          <a:xfrm>
            <a:off x="972942" y="1315878"/>
            <a:ext cx="1604015" cy="1481504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89668F47-B535-1A45-9719-590968C4D7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802" y="-346841"/>
            <a:ext cx="8015432" cy="11598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="" xmlns:a16="http://schemas.microsoft.com/office/drawing/2014/main" id="{46F3F55E-FC5F-C846-8C6F-542FD4AD6C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555" y="929291"/>
            <a:ext cx="7633503" cy="3632199"/>
          </a:xfrm>
        </p:spPr>
        <p:txBody>
          <a:bodyPr/>
          <a:lstStyle/>
          <a:p>
            <a:pPr marL="558800" indent="-457200" algn="justLow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 gestational Diabetes</a:t>
            </a:r>
          </a:p>
          <a:p>
            <a:pPr marL="558800" indent="-457200" algn="justLow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pathophysiology and Risk Factors  of Gestational Diabetes</a:t>
            </a:r>
          </a:p>
          <a:p>
            <a:pPr marL="558800" indent="-457200" algn="justLow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Diagnosis of Gestational Diabetes</a:t>
            </a:r>
          </a:p>
          <a:p>
            <a:pPr marL="558800" indent="-457200" algn="justLow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Clarify Symptoms of Diabetes during Pregnancy</a:t>
            </a:r>
          </a:p>
          <a:p>
            <a:pPr marL="558800" indent="-457200" algn="justLow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Prevention of Gestational</a:t>
            </a:r>
            <a:r>
              <a:rPr lang="ar-S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 </a:t>
            </a:r>
          </a:p>
          <a:p>
            <a:pPr marL="101600" indent="0" algn="justLow">
              <a:lnSpc>
                <a:spcPct val="150000"/>
              </a:lnSpc>
            </a:pPr>
            <a:endParaRPr lang="en-US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="" xmlns:a16="http://schemas.microsoft.com/office/drawing/2014/main" id="{0867ADA9-C192-C145-BFB5-ECBF80AA2955}"/>
              </a:ext>
            </a:extLst>
          </p:cNvPr>
          <p:cNvSpPr txBox="1"/>
          <p:nvPr/>
        </p:nvSpPr>
        <p:spPr>
          <a:xfrm>
            <a:off x="8486454" y="4572000"/>
            <a:ext cx="32733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ar-E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277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="" xmlns:a16="http://schemas.microsoft.com/office/drawing/2014/main" id="{39D821D5-6080-3B45-B785-9C7CF3B557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3</a:t>
            </a:r>
            <a:endParaRPr lang="en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="" xmlns:a16="http://schemas.microsoft.com/office/drawing/2014/main" id="{974C4D04-E45D-3246-AF3C-BAD117F39A6B}"/>
              </a:ext>
            </a:extLst>
          </p:cNvPr>
          <p:cNvSpPr txBox="1"/>
          <p:nvPr/>
        </p:nvSpPr>
        <p:spPr>
          <a:xfrm>
            <a:off x="1746512" y="277458"/>
            <a:ext cx="236635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ar-EG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عنوان فرعي 2">
            <a:extLst>
              <a:ext uri="{FF2B5EF4-FFF2-40B4-BE49-F238E27FC236}">
                <a16:creationId xmlns="" xmlns:a16="http://schemas.microsoft.com/office/drawing/2014/main" id="{39629B65-D057-E365-8366-FAD0E8E72E7B}"/>
              </a:ext>
            </a:extLst>
          </p:cNvPr>
          <p:cNvSpPr txBox="1">
            <a:spLocks/>
          </p:cNvSpPr>
          <p:nvPr/>
        </p:nvSpPr>
        <p:spPr>
          <a:xfrm>
            <a:off x="168442" y="1380921"/>
            <a:ext cx="5522495" cy="36321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1600" algn="just">
              <a:lnSpc>
                <a:spcPct val="150000"/>
              </a:lnSpc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 mellitus, commonly known as 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is a metabolic disorder that causes high blood sugar. About 422 million people worldwide have diabetes, the majority living in low-and middle-income countries, and 1.5 million deaths are directly attributed to diabetes each year. </a:t>
            </a:r>
          </a:p>
        </p:txBody>
      </p:sp>
      <p:pic>
        <p:nvPicPr>
          <p:cNvPr id="13316" name="Picture 4">
            <a:extLst>
              <a:ext uri="{FF2B5EF4-FFF2-40B4-BE49-F238E27FC236}">
                <a16:creationId xmlns="" xmlns:a16="http://schemas.microsoft.com/office/drawing/2014/main" id="{E0D8E454-2F4C-843B-9ED1-D066D0341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042" y="539068"/>
            <a:ext cx="3262147" cy="4134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مربع نص 7">
            <a:extLst>
              <a:ext uri="{FF2B5EF4-FFF2-40B4-BE49-F238E27FC236}">
                <a16:creationId xmlns="" xmlns:a16="http://schemas.microsoft.com/office/drawing/2014/main" id="{4B60BB76-9DAD-6E47-5701-F6FC7A2257D3}"/>
              </a:ext>
            </a:extLst>
          </p:cNvPr>
          <p:cNvSpPr txBox="1"/>
          <p:nvPr/>
        </p:nvSpPr>
        <p:spPr>
          <a:xfrm>
            <a:off x="-481263" y="745958"/>
            <a:ext cx="184731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29338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="" xmlns:a16="http://schemas.microsoft.com/office/drawing/2014/main" id="{A597C29F-C359-1810-D28D-2484AA17C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150" y="2806737"/>
            <a:ext cx="7145699" cy="3963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Gestational Diabetes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EG" dirty="0"/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="" xmlns:a16="http://schemas.microsoft.com/office/drawing/2014/main" id="{0973B3E1-4937-A769-9269-426920B844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4</a:t>
            </a:r>
            <a:endParaRPr lang="en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369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89668F47-B535-1A45-9719-590968C4D7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7924" y="-189215"/>
            <a:ext cx="8015432" cy="11598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Gestational Diabetes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="" xmlns:a16="http://schemas.microsoft.com/office/drawing/2014/main" id="{46F3F55E-FC5F-C846-8C6F-542FD4AD6C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755650"/>
            <a:ext cx="5173579" cy="3632199"/>
          </a:xfrm>
        </p:spPr>
        <p:txBody>
          <a:bodyPr/>
          <a:lstStyle/>
          <a:p>
            <a:pPr marL="444500" indent="-342900" algn="justLow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Gestational diabetes is high blood sugar (glucose) that develops during pregnancy and usually disappears after giving birth.</a:t>
            </a:r>
          </a:p>
          <a:p>
            <a:pPr marL="444500" indent="-342900" algn="justLow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can happen at any stage of pregnancy, but is more common in the second or third trimester.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="" xmlns:a16="http://schemas.microsoft.com/office/drawing/2014/main" id="{E639B445-83F7-044E-B722-AC189FDE40A5}"/>
              </a:ext>
            </a:extLst>
          </p:cNvPr>
          <p:cNvSpPr txBox="1"/>
          <p:nvPr/>
        </p:nvSpPr>
        <p:spPr>
          <a:xfrm>
            <a:off x="8604721" y="4684273"/>
            <a:ext cx="32733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ar-E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Picture 4" descr="Diabetes During Pregnancy | Maternal Infant Health | Reproductive Health |  CDC">
            <a:extLst>
              <a:ext uri="{FF2B5EF4-FFF2-40B4-BE49-F238E27FC236}">
                <a16:creationId xmlns="" xmlns:a16="http://schemas.microsoft.com/office/drawing/2014/main" id="{CD44D98B-8B9C-36B3-4F0C-2FEE86110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503" y="151450"/>
            <a:ext cx="3659650" cy="21353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846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>
            <a:extLst>
              <a:ext uri="{FF2B5EF4-FFF2-40B4-BE49-F238E27FC236}">
                <a16:creationId xmlns="" xmlns:a16="http://schemas.microsoft.com/office/drawing/2014/main" id="{7559308C-AB7A-FA15-FB32-7A77977754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7703198"/>
              </p:ext>
            </p:extLst>
          </p:nvPr>
        </p:nvGraphicFramePr>
        <p:xfrm>
          <a:off x="0" y="-1"/>
          <a:ext cx="9143999" cy="4679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مربع نص 1">
            <a:extLst>
              <a:ext uri="{FF2B5EF4-FFF2-40B4-BE49-F238E27FC236}">
                <a16:creationId xmlns="" xmlns:a16="http://schemas.microsoft.com/office/drawing/2014/main" id="{F3B09A8F-C8B0-F0E4-5264-FA8248118078}"/>
              </a:ext>
            </a:extLst>
          </p:cNvPr>
          <p:cNvSpPr txBox="1"/>
          <p:nvPr/>
        </p:nvSpPr>
        <p:spPr>
          <a:xfrm>
            <a:off x="8579223" y="4679576"/>
            <a:ext cx="32733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6</a:t>
            </a:r>
            <a:endParaRPr lang="ar-E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="" xmlns:a16="http://schemas.microsoft.com/office/drawing/2014/main" id="{A597C29F-C359-1810-D28D-2484AA17C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111" y="2915022"/>
            <a:ext cx="6905067" cy="3963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Pathophysiology of Gestational Diabetes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EG" dirty="0"/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="" xmlns:a16="http://schemas.microsoft.com/office/drawing/2014/main" id="{78506EE9-DD16-BF38-8D0C-8BBF2198030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5300" y="4749900"/>
            <a:ext cx="548700" cy="393600"/>
          </a:xfrm>
        </p:spPr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1963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>
            <a:extLst>
              <a:ext uri="{FF2B5EF4-FFF2-40B4-BE49-F238E27FC236}">
                <a16:creationId xmlns="" xmlns:a16="http://schemas.microsoft.com/office/drawing/2014/main" id="{41F45191-BD93-0011-6FFA-D62612FA49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8</a:t>
            </a:r>
            <a:endParaRPr lang="en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مستطيل مستدير الزوايا 8">
            <a:extLst>
              <a:ext uri="{FF2B5EF4-FFF2-40B4-BE49-F238E27FC236}">
                <a16:creationId xmlns="" xmlns:a16="http://schemas.microsoft.com/office/drawing/2014/main" id="{6D8AD214-3C50-DD8D-E073-A6B82D21F0EE}"/>
              </a:ext>
            </a:extLst>
          </p:cNvPr>
          <p:cNvSpPr/>
          <p:nvPr/>
        </p:nvSpPr>
        <p:spPr>
          <a:xfrm>
            <a:off x="81970" y="44952"/>
            <a:ext cx="4227312" cy="306533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Pathophysiology of Gestational Diabetes </a:t>
            </a:r>
          </a:p>
        </p:txBody>
      </p:sp>
      <p:sp>
        <p:nvSpPr>
          <p:cNvPr id="10" name="سهم للأسفل 9">
            <a:extLst>
              <a:ext uri="{FF2B5EF4-FFF2-40B4-BE49-F238E27FC236}">
                <a16:creationId xmlns="" xmlns:a16="http://schemas.microsoft.com/office/drawing/2014/main" id="{C4107E38-8F93-DED3-02E3-19CB9B7711D4}"/>
              </a:ext>
            </a:extLst>
          </p:cNvPr>
          <p:cNvSpPr/>
          <p:nvPr/>
        </p:nvSpPr>
        <p:spPr>
          <a:xfrm>
            <a:off x="2024174" y="390200"/>
            <a:ext cx="342900" cy="343903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مستطيل مستدير الزوايا 12">
            <a:extLst>
              <a:ext uri="{FF2B5EF4-FFF2-40B4-BE49-F238E27FC236}">
                <a16:creationId xmlns="" xmlns:a16="http://schemas.microsoft.com/office/drawing/2014/main" id="{ACC17C3B-0855-C71C-D882-837CE528716B}"/>
              </a:ext>
            </a:extLst>
          </p:cNvPr>
          <p:cNvSpPr/>
          <p:nvPr/>
        </p:nvSpPr>
        <p:spPr>
          <a:xfrm>
            <a:off x="81968" y="2524777"/>
            <a:ext cx="4227314" cy="26346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Increased Insulin Resistance </a:t>
            </a:r>
          </a:p>
        </p:txBody>
      </p:sp>
      <p:sp>
        <p:nvSpPr>
          <p:cNvPr id="14" name="مستطيل مستدير الزوايا 13">
            <a:extLst>
              <a:ext uri="{FF2B5EF4-FFF2-40B4-BE49-F238E27FC236}">
                <a16:creationId xmlns="" xmlns:a16="http://schemas.microsoft.com/office/drawing/2014/main" id="{07F40936-2C97-F782-3AC5-BCAFC1BB0B06}"/>
              </a:ext>
            </a:extLst>
          </p:cNvPr>
          <p:cNvSpPr/>
          <p:nvPr/>
        </p:nvSpPr>
        <p:spPr>
          <a:xfrm>
            <a:off x="88599" y="1689908"/>
            <a:ext cx="1126837" cy="473795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100" dirty="0">
                <a:solidFill>
                  <a:schemeClr val="accent2">
                    <a:lumMod val="50000"/>
                  </a:schemeClr>
                </a:solidFill>
              </a:rPr>
              <a:t>Growth hormone </a:t>
            </a:r>
          </a:p>
        </p:txBody>
      </p:sp>
      <p:sp>
        <p:nvSpPr>
          <p:cNvPr id="15" name="مستطيل مستدير الزوايا 14">
            <a:extLst>
              <a:ext uri="{FF2B5EF4-FFF2-40B4-BE49-F238E27FC236}">
                <a16:creationId xmlns="" xmlns:a16="http://schemas.microsoft.com/office/drawing/2014/main" id="{AE456A71-3F87-457D-D106-1787B3B18D2F}"/>
              </a:ext>
            </a:extLst>
          </p:cNvPr>
          <p:cNvSpPr/>
          <p:nvPr/>
        </p:nvSpPr>
        <p:spPr>
          <a:xfrm>
            <a:off x="81968" y="803726"/>
            <a:ext cx="4227313" cy="239529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Fetoplacental Hormones </a:t>
            </a:r>
          </a:p>
        </p:txBody>
      </p:sp>
      <p:sp>
        <p:nvSpPr>
          <p:cNvPr id="16" name="سهم للأسفل 15">
            <a:extLst>
              <a:ext uri="{FF2B5EF4-FFF2-40B4-BE49-F238E27FC236}">
                <a16:creationId xmlns="" xmlns:a16="http://schemas.microsoft.com/office/drawing/2014/main" id="{A6192582-CA87-D700-16D7-A20367F642C8}"/>
              </a:ext>
            </a:extLst>
          </p:cNvPr>
          <p:cNvSpPr/>
          <p:nvPr/>
        </p:nvSpPr>
        <p:spPr>
          <a:xfrm>
            <a:off x="1951141" y="3012970"/>
            <a:ext cx="342900" cy="27269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سهم للأسفل 16">
            <a:extLst>
              <a:ext uri="{FF2B5EF4-FFF2-40B4-BE49-F238E27FC236}">
                <a16:creationId xmlns="" xmlns:a16="http://schemas.microsoft.com/office/drawing/2014/main" id="{5534F787-9129-E1BE-64DB-B73B3BAA482C}"/>
              </a:ext>
            </a:extLst>
          </p:cNvPr>
          <p:cNvSpPr/>
          <p:nvPr/>
        </p:nvSpPr>
        <p:spPr>
          <a:xfrm rot="2438164">
            <a:off x="801894" y="1219934"/>
            <a:ext cx="342900" cy="343903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سهم للأسفل 17">
            <a:extLst>
              <a:ext uri="{FF2B5EF4-FFF2-40B4-BE49-F238E27FC236}">
                <a16:creationId xmlns="" xmlns:a16="http://schemas.microsoft.com/office/drawing/2014/main" id="{DB31B8E5-1BA6-CCDD-0031-39487E869148}"/>
              </a:ext>
            </a:extLst>
          </p:cNvPr>
          <p:cNvSpPr/>
          <p:nvPr/>
        </p:nvSpPr>
        <p:spPr>
          <a:xfrm>
            <a:off x="2032623" y="1233869"/>
            <a:ext cx="342900" cy="343903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سهم للأسفل 18">
            <a:extLst>
              <a:ext uri="{FF2B5EF4-FFF2-40B4-BE49-F238E27FC236}">
                <a16:creationId xmlns="" xmlns:a16="http://schemas.microsoft.com/office/drawing/2014/main" id="{CD741B0C-B754-A380-EF4B-A6260C1A0E8B}"/>
              </a:ext>
            </a:extLst>
          </p:cNvPr>
          <p:cNvSpPr/>
          <p:nvPr/>
        </p:nvSpPr>
        <p:spPr>
          <a:xfrm rot="2737533">
            <a:off x="954793" y="3907961"/>
            <a:ext cx="342900" cy="60653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سهم للأسفل 19">
            <a:extLst>
              <a:ext uri="{FF2B5EF4-FFF2-40B4-BE49-F238E27FC236}">
                <a16:creationId xmlns="" xmlns:a16="http://schemas.microsoft.com/office/drawing/2014/main" id="{9D6305B0-E14E-2045-6199-6C00B9F06BA1}"/>
              </a:ext>
            </a:extLst>
          </p:cNvPr>
          <p:cNvSpPr/>
          <p:nvPr/>
        </p:nvSpPr>
        <p:spPr>
          <a:xfrm rot="19580063">
            <a:off x="3249012" y="1233868"/>
            <a:ext cx="342900" cy="343903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مستطيل مستدير الزوايا 21">
            <a:extLst>
              <a:ext uri="{FF2B5EF4-FFF2-40B4-BE49-F238E27FC236}">
                <a16:creationId xmlns="" xmlns:a16="http://schemas.microsoft.com/office/drawing/2014/main" id="{3959FC7D-9B81-446D-2980-5B37D6FD1A61}"/>
              </a:ext>
            </a:extLst>
          </p:cNvPr>
          <p:cNvSpPr/>
          <p:nvPr/>
        </p:nvSpPr>
        <p:spPr>
          <a:xfrm>
            <a:off x="1559173" y="1689908"/>
            <a:ext cx="1126837" cy="473795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Cortisol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3" name="مستطيل مستدير الزوايا 22">
            <a:extLst>
              <a:ext uri="{FF2B5EF4-FFF2-40B4-BE49-F238E27FC236}">
                <a16:creationId xmlns="" xmlns:a16="http://schemas.microsoft.com/office/drawing/2014/main" id="{CBC8B833-A2D5-DC35-186F-3BED0BA0D43F}"/>
              </a:ext>
            </a:extLst>
          </p:cNvPr>
          <p:cNvSpPr/>
          <p:nvPr/>
        </p:nvSpPr>
        <p:spPr>
          <a:xfrm>
            <a:off x="3182445" y="1689908"/>
            <a:ext cx="1126837" cy="473795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Prolactin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26" name="مستطيل مستدير الزوايا 25">
            <a:extLst>
              <a:ext uri="{FF2B5EF4-FFF2-40B4-BE49-F238E27FC236}">
                <a16:creationId xmlns="" xmlns:a16="http://schemas.microsoft.com/office/drawing/2014/main" id="{29ACFA71-61A2-80AA-E5FC-9D168B2B9458}"/>
              </a:ext>
            </a:extLst>
          </p:cNvPr>
          <p:cNvSpPr/>
          <p:nvPr/>
        </p:nvSpPr>
        <p:spPr>
          <a:xfrm>
            <a:off x="90416" y="3411590"/>
            <a:ext cx="4227313" cy="272697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compensatory increase in insulin secretions </a:t>
            </a:r>
          </a:p>
        </p:txBody>
      </p:sp>
      <p:sp>
        <p:nvSpPr>
          <p:cNvPr id="27" name="مستطيل مستدير الزوايا 26">
            <a:extLst>
              <a:ext uri="{FF2B5EF4-FFF2-40B4-BE49-F238E27FC236}">
                <a16:creationId xmlns="" xmlns:a16="http://schemas.microsoft.com/office/drawing/2014/main" id="{C582AF24-A2C5-9DE6-84D9-9DB9F62DC7A5}"/>
              </a:ext>
            </a:extLst>
          </p:cNvPr>
          <p:cNvSpPr/>
          <p:nvPr/>
        </p:nvSpPr>
        <p:spPr>
          <a:xfrm>
            <a:off x="88599" y="4622063"/>
            <a:ext cx="1606923" cy="305606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>
                <a:solidFill>
                  <a:schemeClr val="accent2">
                    <a:lumMod val="50000"/>
                  </a:schemeClr>
                </a:solidFill>
              </a:rPr>
              <a:t>Normal Pregnancy </a:t>
            </a:r>
          </a:p>
        </p:txBody>
      </p:sp>
      <p:sp>
        <p:nvSpPr>
          <p:cNvPr id="24" name="سهم منحني إلى الأعلى 23">
            <a:extLst>
              <a:ext uri="{FF2B5EF4-FFF2-40B4-BE49-F238E27FC236}">
                <a16:creationId xmlns="" xmlns:a16="http://schemas.microsoft.com/office/drawing/2014/main" id="{CEBE8429-CDBC-FBE2-C682-F8C48FD4E745}"/>
              </a:ext>
            </a:extLst>
          </p:cNvPr>
          <p:cNvSpPr/>
          <p:nvPr/>
        </p:nvSpPr>
        <p:spPr>
          <a:xfrm rot="5400000">
            <a:off x="3461727" y="3859444"/>
            <a:ext cx="639060" cy="673352"/>
          </a:xfrm>
          <a:prstGeom prst="bentUp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29" name="مستطيل مستدير الزوايا 28">
            <a:extLst>
              <a:ext uri="{FF2B5EF4-FFF2-40B4-BE49-F238E27FC236}">
                <a16:creationId xmlns="" xmlns:a16="http://schemas.microsoft.com/office/drawing/2014/main" id="{88831BAA-49F6-DC30-33AA-15CCA8160979}"/>
              </a:ext>
            </a:extLst>
          </p:cNvPr>
          <p:cNvSpPr/>
          <p:nvPr/>
        </p:nvSpPr>
        <p:spPr>
          <a:xfrm>
            <a:off x="5090985" y="3872097"/>
            <a:ext cx="1126837" cy="4737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Pancreas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31" name="سهم للأسفل 30">
            <a:extLst>
              <a:ext uri="{FF2B5EF4-FFF2-40B4-BE49-F238E27FC236}">
                <a16:creationId xmlns="" xmlns:a16="http://schemas.microsoft.com/office/drawing/2014/main" id="{569887AE-08B4-0089-3369-27AE1E10725A}"/>
              </a:ext>
            </a:extLst>
          </p:cNvPr>
          <p:cNvSpPr/>
          <p:nvPr/>
        </p:nvSpPr>
        <p:spPr>
          <a:xfrm>
            <a:off x="1951141" y="2250090"/>
            <a:ext cx="342900" cy="26346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" name="سهم للأسفل 31">
            <a:extLst>
              <a:ext uri="{FF2B5EF4-FFF2-40B4-BE49-F238E27FC236}">
                <a16:creationId xmlns="" xmlns:a16="http://schemas.microsoft.com/office/drawing/2014/main" id="{3E3D093C-435D-A470-BB38-DB4645BEEA69}"/>
              </a:ext>
            </a:extLst>
          </p:cNvPr>
          <p:cNvSpPr/>
          <p:nvPr/>
        </p:nvSpPr>
        <p:spPr>
          <a:xfrm rot="16200000">
            <a:off x="6806958" y="3485761"/>
            <a:ext cx="342900" cy="1246462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3" name="مستطيل مستدير الزوايا 32">
            <a:extLst>
              <a:ext uri="{FF2B5EF4-FFF2-40B4-BE49-F238E27FC236}">
                <a16:creationId xmlns="" xmlns:a16="http://schemas.microsoft.com/office/drawing/2014/main" id="{C0F06CBA-7647-4053-743E-FF0D6375857D}"/>
              </a:ext>
            </a:extLst>
          </p:cNvPr>
          <p:cNvSpPr/>
          <p:nvPr/>
        </p:nvSpPr>
        <p:spPr>
          <a:xfrm>
            <a:off x="7791014" y="3847550"/>
            <a:ext cx="1126837" cy="4737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insulin 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28" name="ضرب 27">
            <a:extLst>
              <a:ext uri="{FF2B5EF4-FFF2-40B4-BE49-F238E27FC236}">
                <a16:creationId xmlns="" xmlns:a16="http://schemas.microsoft.com/office/drawing/2014/main" id="{7E6E4F40-1168-DB6F-6E40-F6C2AA9BC5DC}"/>
              </a:ext>
            </a:extLst>
          </p:cNvPr>
          <p:cNvSpPr/>
          <p:nvPr/>
        </p:nvSpPr>
        <p:spPr>
          <a:xfrm>
            <a:off x="7215284" y="3078736"/>
            <a:ext cx="491778" cy="42470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35" name="سهم للأسفل 34">
            <a:extLst>
              <a:ext uri="{FF2B5EF4-FFF2-40B4-BE49-F238E27FC236}">
                <a16:creationId xmlns="" xmlns:a16="http://schemas.microsoft.com/office/drawing/2014/main" id="{F1BA0F0D-E4FA-DA4E-2F7E-901D04DA9BF9}"/>
              </a:ext>
            </a:extLst>
          </p:cNvPr>
          <p:cNvSpPr/>
          <p:nvPr/>
        </p:nvSpPr>
        <p:spPr>
          <a:xfrm rot="8853255">
            <a:off x="7931844" y="3052843"/>
            <a:ext cx="342900" cy="428398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سهم للأسفل 37">
            <a:extLst>
              <a:ext uri="{FF2B5EF4-FFF2-40B4-BE49-F238E27FC236}">
                <a16:creationId xmlns="" xmlns:a16="http://schemas.microsoft.com/office/drawing/2014/main" id="{76E7044B-44A8-677F-F439-869C29BDCABA}"/>
              </a:ext>
            </a:extLst>
          </p:cNvPr>
          <p:cNvSpPr/>
          <p:nvPr/>
        </p:nvSpPr>
        <p:spPr>
          <a:xfrm rot="10800000">
            <a:off x="6678511" y="2043492"/>
            <a:ext cx="342900" cy="38158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0" name="مستطيل مستدير الزوايا 39">
            <a:extLst>
              <a:ext uri="{FF2B5EF4-FFF2-40B4-BE49-F238E27FC236}">
                <a16:creationId xmlns="" xmlns:a16="http://schemas.microsoft.com/office/drawing/2014/main" id="{8700EFCE-8C7D-7E15-A418-E86F3600F2A7}"/>
              </a:ext>
            </a:extLst>
          </p:cNvPr>
          <p:cNvSpPr/>
          <p:nvPr/>
        </p:nvSpPr>
        <p:spPr>
          <a:xfrm>
            <a:off x="4763129" y="2524777"/>
            <a:ext cx="4227314" cy="2634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Hormones produced by placenta </a:t>
            </a:r>
          </a:p>
        </p:txBody>
      </p:sp>
      <p:sp>
        <p:nvSpPr>
          <p:cNvPr id="41" name="مستطيل مستدير الزوايا 40">
            <a:extLst>
              <a:ext uri="{FF2B5EF4-FFF2-40B4-BE49-F238E27FC236}">
                <a16:creationId xmlns="" xmlns:a16="http://schemas.microsoft.com/office/drawing/2014/main" id="{99B219A7-EC73-DB06-B4F6-3051F38A4597}"/>
              </a:ext>
            </a:extLst>
          </p:cNvPr>
          <p:cNvSpPr/>
          <p:nvPr/>
        </p:nvSpPr>
        <p:spPr>
          <a:xfrm>
            <a:off x="4769363" y="1728979"/>
            <a:ext cx="4227313" cy="239529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Insulin resistance &amp; Decreased sensitivity </a:t>
            </a:r>
          </a:p>
        </p:txBody>
      </p:sp>
      <p:sp>
        <p:nvSpPr>
          <p:cNvPr id="47" name="مستطيل مستدير الزوايا 46">
            <a:extLst>
              <a:ext uri="{FF2B5EF4-FFF2-40B4-BE49-F238E27FC236}">
                <a16:creationId xmlns="" xmlns:a16="http://schemas.microsoft.com/office/drawing/2014/main" id="{D5E79727-C6F5-64ED-7CE8-9A64D1C13105}"/>
              </a:ext>
            </a:extLst>
          </p:cNvPr>
          <p:cNvSpPr/>
          <p:nvPr/>
        </p:nvSpPr>
        <p:spPr>
          <a:xfrm>
            <a:off x="6085136" y="3020255"/>
            <a:ext cx="1126837" cy="47379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Counteract  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49" name="مستطيل مستدير الزوايا 48">
            <a:extLst>
              <a:ext uri="{FF2B5EF4-FFF2-40B4-BE49-F238E27FC236}">
                <a16:creationId xmlns="" xmlns:a16="http://schemas.microsoft.com/office/drawing/2014/main" id="{D7848111-EC39-D603-84A6-58016F37F575}"/>
              </a:ext>
            </a:extLst>
          </p:cNvPr>
          <p:cNvSpPr/>
          <p:nvPr/>
        </p:nvSpPr>
        <p:spPr>
          <a:xfrm>
            <a:off x="4770518" y="803725"/>
            <a:ext cx="4227313" cy="239529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Increased blood glucose level </a:t>
            </a:r>
          </a:p>
        </p:txBody>
      </p:sp>
      <p:sp>
        <p:nvSpPr>
          <p:cNvPr id="50" name="سهم للأسفل 49">
            <a:extLst>
              <a:ext uri="{FF2B5EF4-FFF2-40B4-BE49-F238E27FC236}">
                <a16:creationId xmlns="" xmlns:a16="http://schemas.microsoft.com/office/drawing/2014/main" id="{FD57CB76-9B76-DA3E-A77D-19C718BE6B49}"/>
              </a:ext>
            </a:extLst>
          </p:cNvPr>
          <p:cNvSpPr/>
          <p:nvPr/>
        </p:nvSpPr>
        <p:spPr>
          <a:xfrm rot="10800000">
            <a:off x="6635508" y="1211635"/>
            <a:ext cx="342900" cy="381587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1" name="سهم منحني إلى الأعلى 50">
            <a:extLst>
              <a:ext uri="{FF2B5EF4-FFF2-40B4-BE49-F238E27FC236}">
                <a16:creationId xmlns="" xmlns:a16="http://schemas.microsoft.com/office/drawing/2014/main" id="{56473D40-91F5-AC03-A3DA-3740A2E21FCC}"/>
              </a:ext>
            </a:extLst>
          </p:cNvPr>
          <p:cNvSpPr/>
          <p:nvPr/>
        </p:nvSpPr>
        <p:spPr>
          <a:xfrm rot="16200000">
            <a:off x="6220580" y="23558"/>
            <a:ext cx="639060" cy="673352"/>
          </a:xfrm>
          <a:prstGeom prst="bentUp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49790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6" grpId="0" animBg="1"/>
      <p:bldP spid="27" grpId="0" animBg="1"/>
      <p:bldP spid="24" grpId="0" animBg="1"/>
      <p:bldP spid="29" grpId="0" animBg="1"/>
      <p:bldP spid="31" grpId="0" animBg="1"/>
      <p:bldP spid="32" grpId="0" animBg="1"/>
      <p:bldP spid="33" grpId="0" animBg="1"/>
      <p:bldP spid="28" grpId="0" animBg="1"/>
      <p:bldP spid="35" grpId="0" animBg="1"/>
      <p:bldP spid="38" grpId="0" animBg="1"/>
      <p:bldP spid="40" grpId="0" animBg="1"/>
      <p:bldP spid="41" grpId="0" animBg="1"/>
      <p:bldP spid="47" grpId="0" animBg="1"/>
      <p:bldP spid="49" grpId="0" animBg="1"/>
      <p:bldP spid="50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="" xmlns:a16="http://schemas.microsoft.com/office/drawing/2014/main" id="{A597C29F-C359-1810-D28D-2484AA17C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111" y="2915022"/>
            <a:ext cx="6905067" cy="3963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Risk factors of Gestational Diabetes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EG" dirty="0"/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="" xmlns:a16="http://schemas.microsoft.com/office/drawing/2014/main" id="{DD44116B-E449-235E-ABCA-B675EC14C4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9</a:t>
            </a:r>
            <a:endParaRPr lang="en" sz="16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1979215"/>
      </p:ext>
    </p:extLst>
  </p:cSld>
  <p:clrMapOvr>
    <a:masterClrMapping/>
  </p:clrMapOvr>
</p:sld>
</file>

<file path=ppt/theme/theme1.xml><?xml version="1.0" encoding="utf-8"?>
<a:theme xmlns:a="http://schemas.openxmlformats.org/drawingml/2006/main" name="SlidesCarnival base template">
  <a:themeElements>
    <a:clrScheme name="Custom 347">
      <a:dk1>
        <a:srgbClr val="322B3A"/>
      </a:dk1>
      <a:lt1>
        <a:srgbClr val="FFFFFF"/>
      </a:lt1>
      <a:dk2>
        <a:srgbClr val="B6B4BE"/>
      </a:dk2>
      <a:lt2>
        <a:srgbClr val="F1ECEE"/>
      </a:lt2>
      <a:accent1>
        <a:srgbClr val="ECA3BD"/>
      </a:accent1>
      <a:accent2>
        <a:srgbClr val="B9A9E9"/>
      </a:accent2>
      <a:accent3>
        <a:srgbClr val="A1CAF3"/>
      </a:accent3>
      <a:accent4>
        <a:srgbClr val="A9E9D5"/>
      </a:accent4>
      <a:accent5>
        <a:srgbClr val="C3E299"/>
      </a:accent5>
      <a:accent6>
        <a:srgbClr val="F7DDAD"/>
      </a:accent6>
      <a:hlink>
        <a:srgbClr val="55406D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AEB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9324</TotalTime>
  <Words>395</Words>
  <Application>Microsoft Office PowerPoint</Application>
  <PresentationFormat>عرض على الشاشة (9:16)‏</PresentationFormat>
  <Paragraphs>99</Paragraphs>
  <Slides>18</Slides>
  <Notes>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18</vt:i4>
      </vt:variant>
    </vt:vector>
  </HeadingPairs>
  <TitlesOfParts>
    <vt:vector size="28" baseType="lpstr">
      <vt:lpstr>Arial</vt:lpstr>
      <vt:lpstr>Satisfy</vt:lpstr>
      <vt:lpstr>Courier New</vt:lpstr>
      <vt:lpstr>Raleway Thin</vt:lpstr>
      <vt:lpstr>新細明體</vt:lpstr>
      <vt:lpstr>Wingdings</vt:lpstr>
      <vt:lpstr>Times New Roman</vt:lpstr>
      <vt:lpstr>Arial Unicode MS</vt:lpstr>
      <vt:lpstr>SlidesCarnival base template</vt:lpstr>
      <vt:lpstr>Contents Slide Master</vt:lpstr>
      <vt:lpstr>Libyan International Medical University Faculty of Basic medical science        Gestational Diabetes        </vt:lpstr>
      <vt:lpstr>Objectives </vt:lpstr>
      <vt:lpstr>عرض تقديمي في PowerPoint</vt:lpstr>
      <vt:lpstr> Gestational Diabetes </vt:lpstr>
      <vt:lpstr>Gestational Diabetes </vt:lpstr>
      <vt:lpstr>عرض تقديمي في PowerPoint</vt:lpstr>
      <vt:lpstr>Pathophysiology of Gestational Diabetes  </vt:lpstr>
      <vt:lpstr>عرض تقديمي في PowerPoint</vt:lpstr>
      <vt:lpstr>     Risk factors of Gestational Diabetes  </vt:lpstr>
      <vt:lpstr>Risk for Gestational diabetes Increases if you:  </vt:lpstr>
      <vt:lpstr>Diagnosis  </vt:lpstr>
      <vt:lpstr>Diagnosis</vt:lpstr>
      <vt:lpstr>Symptoms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Thank you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Systemic lupus erythematosus During pregnancy</dc:title>
  <dc:creator>WPCC</dc:creator>
  <cp:lastModifiedBy>WPCC</cp:lastModifiedBy>
  <cp:revision>56</cp:revision>
  <dcterms:modified xsi:type="dcterms:W3CDTF">2022-06-06T20:08:55Z</dcterms:modified>
</cp:coreProperties>
</file>