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8" r:id="rId2"/>
  </p:sldIdLst>
  <p:sldSz cx="43891200" cy="219456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Titillium Web" panose="020B0604020202020204" charset="0"/>
      <p:regular r:id="rId7"/>
    </p:embeddedFont>
    <p:embeddedFont>
      <p:font typeface="Amaranth" panose="020B0604020202020204" charset="0"/>
      <p:regular r:id="rId8"/>
    </p:embeddedFont>
  </p:embeddedFontLst>
  <p:custDataLst>
    <p:tags r:id="rId9"/>
  </p:custDataLst>
  <p:defaultTextStyle>
    <a:defPPr>
      <a:defRPr lang="en-US"/>
    </a:defPPr>
    <a:lvl1pPr marL="0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1pPr>
    <a:lvl2pPr marL="2803989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2pPr>
    <a:lvl3pPr marL="5607979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3pPr>
    <a:lvl4pPr marL="8411968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4pPr>
    <a:lvl5pPr marL="11215957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5pPr>
    <a:lvl6pPr marL="14019947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6pPr>
    <a:lvl7pPr marL="16823936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7pPr>
    <a:lvl8pPr marL="19627924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8pPr>
    <a:lvl9pPr marL="22431915" algn="l" defTabSz="5607979" rtl="0" eaLnBrk="1" latinLnBrk="0" hangingPunct="1">
      <a:defRPr sz="1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F7C"/>
    <a:srgbClr val="005695"/>
    <a:srgbClr val="EDF1F2"/>
    <a:srgbClr val="000099"/>
    <a:srgbClr val="D2DDDA"/>
    <a:srgbClr val="002E50"/>
    <a:srgbClr val="005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156" y="54"/>
      </p:cViewPr>
      <p:guideLst>
        <p:guide orient="horz" pos="6912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6817361"/>
            <a:ext cx="37307521" cy="47040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2435840"/>
            <a:ext cx="30723839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69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3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08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77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347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16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085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955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4989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7995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0" y="4216400"/>
            <a:ext cx="47404018" cy="898804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5" y="4216400"/>
            <a:ext cx="141480542" cy="898804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578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315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14102080"/>
            <a:ext cx="37307521" cy="4358640"/>
          </a:xfrm>
        </p:spPr>
        <p:txBody>
          <a:bodyPr anchor="t"/>
          <a:lstStyle>
            <a:lvl1pPr algn="l">
              <a:defRPr sz="1633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9301485"/>
            <a:ext cx="37307521" cy="4800599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69419" indent="0">
              <a:buNone/>
              <a:defRPr sz="7334">
                <a:solidFill>
                  <a:schemeClr val="tx1">
                    <a:tint val="75000"/>
                  </a:schemeClr>
                </a:solidFill>
              </a:defRPr>
            </a:lvl2pPr>
            <a:lvl3pPr marL="3738840" indent="0">
              <a:buNone/>
              <a:defRPr sz="6534">
                <a:solidFill>
                  <a:schemeClr val="tx1">
                    <a:tint val="75000"/>
                  </a:schemeClr>
                </a:solidFill>
              </a:defRPr>
            </a:lvl3pPr>
            <a:lvl4pPr marL="5608259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4pPr>
            <a:lvl5pPr marL="7477679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5pPr>
            <a:lvl6pPr marL="9347099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6pPr>
            <a:lvl7pPr marL="11216518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7pPr>
            <a:lvl8pPr marL="13085938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8pPr>
            <a:lvl9pPr marL="14955357" indent="0">
              <a:buNone/>
              <a:defRPr sz="57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346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24577041"/>
            <a:ext cx="94442279" cy="69519800"/>
          </a:xfrm>
        </p:spPr>
        <p:txBody>
          <a:bodyPr/>
          <a:lstStyle>
            <a:lvl1pPr>
              <a:defRPr sz="11401"/>
            </a:lvl1pPr>
            <a:lvl2pPr>
              <a:defRPr sz="9800"/>
            </a:lvl2pPr>
            <a:lvl3pPr>
              <a:defRPr sz="8200"/>
            </a:lvl3pPr>
            <a:lvl4pPr>
              <a:defRPr sz="7334"/>
            </a:lvl4pPr>
            <a:lvl5pPr>
              <a:defRPr sz="7334"/>
            </a:lvl5pPr>
            <a:lvl6pPr>
              <a:defRPr sz="7334"/>
            </a:lvl6pPr>
            <a:lvl7pPr>
              <a:defRPr sz="7334"/>
            </a:lvl7pPr>
            <a:lvl8pPr>
              <a:defRPr sz="7334"/>
            </a:lvl8pPr>
            <a:lvl9pPr>
              <a:defRPr sz="73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24577041"/>
            <a:ext cx="94442279" cy="69519800"/>
          </a:xfrm>
        </p:spPr>
        <p:txBody>
          <a:bodyPr/>
          <a:lstStyle>
            <a:lvl1pPr>
              <a:defRPr sz="11401"/>
            </a:lvl1pPr>
            <a:lvl2pPr>
              <a:defRPr sz="9800"/>
            </a:lvl2pPr>
            <a:lvl3pPr>
              <a:defRPr sz="8200"/>
            </a:lvl3pPr>
            <a:lvl4pPr>
              <a:defRPr sz="7334"/>
            </a:lvl4pPr>
            <a:lvl5pPr>
              <a:defRPr sz="7334"/>
            </a:lvl5pPr>
            <a:lvl6pPr>
              <a:defRPr sz="7334"/>
            </a:lvl6pPr>
            <a:lvl7pPr>
              <a:defRPr sz="7334"/>
            </a:lvl7pPr>
            <a:lvl8pPr>
              <a:defRPr sz="7334"/>
            </a:lvl8pPr>
            <a:lvl9pPr>
              <a:defRPr sz="73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219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878841"/>
            <a:ext cx="39502079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1" y="4912363"/>
            <a:ext cx="19392902" cy="2047239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69419" indent="0">
              <a:buNone/>
              <a:defRPr sz="8200" b="1"/>
            </a:lvl2pPr>
            <a:lvl3pPr marL="3738840" indent="0">
              <a:buNone/>
              <a:defRPr sz="7334" b="1"/>
            </a:lvl3pPr>
            <a:lvl4pPr marL="5608259" indent="0">
              <a:buNone/>
              <a:defRPr sz="6534" b="1"/>
            </a:lvl4pPr>
            <a:lvl5pPr marL="7477679" indent="0">
              <a:buNone/>
              <a:defRPr sz="6534" b="1"/>
            </a:lvl5pPr>
            <a:lvl6pPr marL="9347099" indent="0">
              <a:buNone/>
              <a:defRPr sz="6534" b="1"/>
            </a:lvl6pPr>
            <a:lvl7pPr marL="11216518" indent="0">
              <a:buNone/>
              <a:defRPr sz="6534" b="1"/>
            </a:lvl7pPr>
            <a:lvl8pPr marL="13085938" indent="0">
              <a:buNone/>
              <a:defRPr sz="6534" b="1"/>
            </a:lvl8pPr>
            <a:lvl9pPr marL="14955357" indent="0">
              <a:buNone/>
              <a:defRPr sz="65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1" y="6959601"/>
            <a:ext cx="19392902" cy="12644121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334"/>
            </a:lvl3pPr>
            <a:lvl4pPr>
              <a:defRPr sz="6534"/>
            </a:lvl4pPr>
            <a:lvl5pPr>
              <a:defRPr sz="6534"/>
            </a:lvl5pPr>
            <a:lvl6pPr>
              <a:defRPr sz="6534"/>
            </a:lvl6pPr>
            <a:lvl7pPr>
              <a:defRPr sz="6534"/>
            </a:lvl7pPr>
            <a:lvl8pPr>
              <a:defRPr sz="6534"/>
            </a:lvl8pPr>
            <a:lvl9pPr>
              <a:defRPr sz="65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1" y="4912363"/>
            <a:ext cx="19400520" cy="2047239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69419" indent="0">
              <a:buNone/>
              <a:defRPr sz="8200" b="1"/>
            </a:lvl2pPr>
            <a:lvl3pPr marL="3738840" indent="0">
              <a:buNone/>
              <a:defRPr sz="7334" b="1"/>
            </a:lvl3pPr>
            <a:lvl4pPr marL="5608259" indent="0">
              <a:buNone/>
              <a:defRPr sz="6534" b="1"/>
            </a:lvl4pPr>
            <a:lvl5pPr marL="7477679" indent="0">
              <a:buNone/>
              <a:defRPr sz="6534" b="1"/>
            </a:lvl5pPr>
            <a:lvl6pPr marL="9347099" indent="0">
              <a:buNone/>
              <a:defRPr sz="6534" b="1"/>
            </a:lvl6pPr>
            <a:lvl7pPr marL="11216518" indent="0">
              <a:buNone/>
              <a:defRPr sz="6534" b="1"/>
            </a:lvl7pPr>
            <a:lvl8pPr marL="13085938" indent="0">
              <a:buNone/>
              <a:defRPr sz="6534" b="1"/>
            </a:lvl8pPr>
            <a:lvl9pPr marL="14955357" indent="0">
              <a:buNone/>
              <a:defRPr sz="65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1" y="6959601"/>
            <a:ext cx="19400520" cy="12644121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334"/>
            </a:lvl3pPr>
            <a:lvl4pPr>
              <a:defRPr sz="6534"/>
            </a:lvl4pPr>
            <a:lvl5pPr>
              <a:defRPr sz="6534"/>
            </a:lvl5pPr>
            <a:lvl6pPr>
              <a:defRPr sz="6534"/>
            </a:lvl6pPr>
            <a:lvl7pPr>
              <a:defRPr sz="6534"/>
            </a:lvl7pPr>
            <a:lvl8pPr>
              <a:defRPr sz="6534"/>
            </a:lvl8pPr>
            <a:lvl9pPr>
              <a:defRPr sz="65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6112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52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97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5" y="873760"/>
            <a:ext cx="14439902" cy="3718560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39" y="873763"/>
            <a:ext cx="24536400" cy="18729961"/>
          </a:xfrm>
        </p:spPr>
        <p:txBody>
          <a:bodyPr/>
          <a:lstStyle>
            <a:lvl1pPr>
              <a:defRPr sz="13134"/>
            </a:lvl1pPr>
            <a:lvl2pPr>
              <a:defRPr sz="11401"/>
            </a:lvl2pPr>
            <a:lvl3pPr>
              <a:defRPr sz="98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5" y="4592322"/>
            <a:ext cx="14439902" cy="15011402"/>
          </a:xfrm>
        </p:spPr>
        <p:txBody>
          <a:bodyPr/>
          <a:lstStyle>
            <a:lvl1pPr marL="0" indent="0">
              <a:buNone/>
              <a:defRPr sz="5734"/>
            </a:lvl1pPr>
            <a:lvl2pPr marL="1869419" indent="0">
              <a:buNone/>
              <a:defRPr sz="4934"/>
            </a:lvl2pPr>
            <a:lvl3pPr marL="3738840" indent="0">
              <a:buNone/>
              <a:defRPr sz="4067"/>
            </a:lvl3pPr>
            <a:lvl4pPr marL="5608259" indent="0">
              <a:buNone/>
              <a:defRPr sz="3667"/>
            </a:lvl4pPr>
            <a:lvl5pPr marL="7477679" indent="0">
              <a:buNone/>
              <a:defRPr sz="3667"/>
            </a:lvl5pPr>
            <a:lvl6pPr marL="9347099" indent="0">
              <a:buNone/>
              <a:defRPr sz="3667"/>
            </a:lvl6pPr>
            <a:lvl7pPr marL="11216518" indent="0">
              <a:buNone/>
              <a:defRPr sz="3667"/>
            </a:lvl7pPr>
            <a:lvl8pPr marL="13085938" indent="0">
              <a:buNone/>
              <a:defRPr sz="3667"/>
            </a:lvl8pPr>
            <a:lvl9pPr marL="14955357" indent="0">
              <a:buNone/>
              <a:defRPr sz="3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420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1" y="15361921"/>
            <a:ext cx="26334721" cy="1813561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1" y="1960880"/>
            <a:ext cx="26334721" cy="13167361"/>
          </a:xfrm>
        </p:spPr>
        <p:txBody>
          <a:bodyPr/>
          <a:lstStyle>
            <a:lvl1pPr marL="0" indent="0">
              <a:buNone/>
              <a:defRPr sz="13134"/>
            </a:lvl1pPr>
            <a:lvl2pPr marL="1869419" indent="0">
              <a:buNone/>
              <a:defRPr sz="11401"/>
            </a:lvl2pPr>
            <a:lvl3pPr marL="3738840" indent="0">
              <a:buNone/>
              <a:defRPr sz="9800"/>
            </a:lvl3pPr>
            <a:lvl4pPr marL="5608259" indent="0">
              <a:buNone/>
              <a:defRPr sz="8200"/>
            </a:lvl4pPr>
            <a:lvl5pPr marL="7477679" indent="0">
              <a:buNone/>
              <a:defRPr sz="8200"/>
            </a:lvl5pPr>
            <a:lvl6pPr marL="9347099" indent="0">
              <a:buNone/>
              <a:defRPr sz="8200"/>
            </a:lvl6pPr>
            <a:lvl7pPr marL="11216518" indent="0">
              <a:buNone/>
              <a:defRPr sz="8200"/>
            </a:lvl7pPr>
            <a:lvl8pPr marL="13085938" indent="0">
              <a:buNone/>
              <a:defRPr sz="8200"/>
            </a:lvl8pPr>
            <a:lvl9pPr marL="14955357" indent="0">
              <a:buNone/>
              <a:defRPr sz="8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1" y="17175483"/>
            <a:ext cx="26334721" cy="2575559"/>
          </a:xfrm>
        </p:spPr>
        <p:txBody>
          <a:bodyPr/>
          <a:lstStyle>
            <a:lvl1pPr marL="0" indent="0">
              <a:buNone/>
              <a:defRPr sz="5734"/>
            </a:lvl1pPr>
            <a:lvl2pPr marL="1869419" indent="0">
              <a:buNone/>
              <a:defRPr sz="4934"/>
            </a:lvl2pPr>
            <a:lvl3pPr marL="3738840" indent="0">
              <a:buNone/>
              <a:defRPr sz="4067"/>
            </a:lvl3pPr>
            <a:lvl4pPr marL="5608259" indent="0">
              <a:buNone/>
              <a:defRPr sz="3667"/>
            </a:lvl4pPr>
            <a:lvl5pPr marL="7477679" indent="0">
              <a:buNone/>
              <a:defRPr sz="3667"/>
            </a:lvl5pPr>
            <a:lvl6pPr marL="9347099" indent="0">
              <a:buNone/>
              <a:defRPr sz="3667"/>
            </a:lvl6pPr>
            <a:lvl7pPr marL="11216518" indent="0">
              <a:buNone/>
              <a:defRPr sz="3667"/>
            </a:lvl7pPr>
            <a:lvl8pPr marL="13085938" indent="0">
              <a:buNone/>
              <a:defRPr sz="3667"/>
            </a:lvl8pPr>
            <a:lvl9pPr marL="14955357" indent="0">
              <a:buNone/>
              <a:defRPr sz="3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0031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878841"/>
            <a:ext cx="39502079" cy="3657600"/>
          </a:xfrm>
          <a:prstGeom prst="rect">
            <a:avLst/>
          </a:prstGeom>
        </p:spPr>
        <p:txBody>
          <a:bodyPr vert="horz" lIns="560798" tIns="280399" rIns="560798" bIns="28039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120643"/>
            <a:ext cx="39502079" cy="14483080"/>
          </a:xfrm>
          <a:prstGeom prst="rect">
            <a:avLst/>
          </a:prstGeom>
        </p:spPr>
        <p:txBody>
          <a:bodyPr vert="horz" lIns="560798" tIns="280399" rIns="560798" bIns="28039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20340321"/>
            <a:ext cx="10241280" cy="1168400"/>
          </a:xfrm>
          <a:prstGeom prst="rect">
            <a:avLst/>
          </a:prstGeom>
        </p:spPr>
        <p:txBody>
          <a:bodyPr vert="horz" lIns="560798" tIns="280399" rIns="560798" bIns="280399" rtlCol="0" anchor="ctr"/>
          <a:lstStyle>
            <a:lvl1pPr algn="l">
              <a:defRPr sz="49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CEBCA-7401-4C45-9EA2-96F31AFFE866}" type="datetimeFigureOut">
              <a:rPr lang="en-US" smtClean="0"/>
              <a:t>4/23/2019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1" y="20340321"/>
            <a:ext cx="13898880" cy="1168400"/>
          </a:xfrm>
          <a:prstGeom prst="rect">
            <a:avLst/>
          </a:prstGeom>
        </p:spPr>
        <p:txBody>
          <a:bodyPr vert="horz" lIns="560798" tIns="280399" rIns="560798" bIns="280399" rtlCol="0" anchor="ctr"/>
          <a:lstStyle>
            <a:lvl1pPr algn="ctr">
              <a:defRPr sz="49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1" y="20340321"/>
            <a:ext cx="10241280" cy="1168400"/>
          </a:xfrm>
          <a:prstGeom prst="rect">
            <a:avLst/>
          </a:prstGeom>
        </p:spPr>
        <p:txBody>
          <a:bodyPr vert="horz" lIns="560798" tIns="280399" rIns="560798" bIns="280399" rtlCol="0" anchor="ctr"/>
          <a:lstStyle>
            <a:lvl1pPr algn="r">
              <a:defRPr sz="49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E43A0-C0C4-48C9-8A6F-103B85D8B0C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1506200" y="10972800"/>
            <a:ext cx="14274800" cy="4368800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41122600" y="10972800"/>
            <a:ext cx="14274800" cy="4368800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6959600" y="22453600"/>
            <a:ext cx="29972000" cy="1549400"/>
          </a:xfrm>
          <a:prstGeom prst="rect">
            <a:avLst/>
          </a:prstGeom>
        </p:spPr>
      </p:pic>
      <p:sp>
        <p:nvSpPr>
          <p:cNvPr id="10" name="New shape"/>
          <p:cNvSpPr/>
          <p:nvPr/>
        </p:nvSpPr>
        <p:spPr>
          <a:xfrm>
            <a:off x="6959600" y="230251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880" smtId="4294967295">
                <a:solidFill>
                  <a:srgbClr val="808080"/>
                </a:solidFill>
              </a:rPr>
              <a:t>Template ID: ruminativemauve  Size: 48x24</a:t>
            </a:r>
          </a:p>
        </p:txBody>
      </p:sp>
    </p:spTree>
    <p:extLst>
      <p:ext uri="{BB962C8B-B14F-4D97-AF65-F5344CB8AC3E}">
        <p14:creationId xmlns:p14="http://schemas.microsoft.com/office/powerpoint/2010/main" val="110608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3738840" rtl="0" eaLnBrk="1" latinLnBrk="0" hangingPunct="1">
        <a:spcBef>
          <a:spcPct val="0"/>
        </a:spcBef>
        <a:buNone/>
        <a:defRPr sz="18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02065" indent="-1402065" algn="l" defTabSz="3738840" rtl="0" eaLnBrk="1" latinLnBrk="0" hangingPunct="1">
        <a:spcBef>
          <a:spcPct val="20000"/>
        </a:spcBef>
        <a:buFont typeface="Arial" pitchFamily="34" charset="0"/>
        <a:buChar char="•"/>
        <a:defRPr sz="13134" kern="1200">
          <a:solidFill>
            <a:schemeClr val="tx1"/>
          </a:solidFill>
          <a:latin typeface="+mn-lt"/>
          <a:ea typeface="+mn-ea"/>
          <a:cs typeface="+mn-cs"/>
        </a:defRPr>
      </a:lvl1pPr>
      <a:lvl2pPr marL="3037807" indent="-1168387" algn="l" defTabSz="3738840" rtl="0" eaLnBrk="1" latinLnBrk="0" hangingPunct="1">
        <a:spcBef>
          <a:spcPct val="20000"/>
        </a:spcBef>
        <a:buFont typeface="Arial" pitchFamily="34" charset="0"/>
        <a:buChar char="–"/>
        <a:defRPr sz="11401" kern="1200">
          <a:solidFill>
            <a:schemeClr val="tx1"/>
          </a:solidFill>
          <a:latin typeface="+mn-lt"/>
          <a:ea typeface="+mn-ea"/>
          <a:cs typeface="+mn-cs"/>
        </a:defRPr>
      </a:lvl2pPr>
      <a:lvl3pPr marL="4673549" indent="-934710" algn="l" defTabSz="3738840" rtl="0" eaLnBrk="1" latinLnBrk="0" hangingPunct="1">
        <a:spcBef>
          <a:spcPct val="20000"/>
        </a:spcBef>
        <a:buFont typeface="Arial" pitchFamily="34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3pPr>
      <a:lvl4pPr marL="6542969" indent="-934710" algn="l" defTabSz="3738840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12389" indent="-934710" algn="l" defTabSz="3738840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1808" indent="-934710" algn="l" defTabSz="373884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151228" indent="-934710" algn="l" defTabSz="373884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020648" indent="-934710" algn="l" defTabSz="373884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890067" indent="-934710" algn="l" defTabSz="373884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1pPr>
      <a:lvl2pPr marL="1869419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2pPr>
      <a:lvl3pPr marL="3738840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3pPr>
      <a:lvl4pPr marL="5608259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4pPr>
      <a:lvl5pPr marL="7477679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5pPr>
      <a:lvl6pPr marL="9347099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6pPr>
      <a:lvl7pPr marL="11216518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7pPr>
      <a:lvl8pPr marL="13085938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8pPr>
      <a:lvl9pPr marL="14955357" algn="l" defTabSz="3738840" rtl="0" eaLnBrk="1" latinLnBrk="0" hangingPunct="1">
        <a:defRPr sz="73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72186FBA-4B20-48BE-B919-AEB6D0A6B028}"/>
              </a:ext>
            </a:extLst>
          </p:cNvPr>
          <p:cNvGrpSpPr/>
          <p:nvPr/>
        </p:nvGrpSpPr>
        <p:grpSpPr>
          <a:xfrm>
            <a:off x="381000" y="13206204"/>
            <a:ext cx="10920490" cy="8053596"/>
            <a:chOff x="11477614" y="16029729"/>
            <a:chExt cx="10306968" cy="16431471"/>
          </a:xfrm>
        </p:grpSpPr>
        <p:sp>
          <p:nvSpPr>
            <p:cNvPr id="65" name="Rectangle 64"/>
            <p:cNvSpPr/>
            <p:nvPr/>
          </p:nvSpPr>
          <p:spPr>
            <a:xfrm>
              <a:off x="11762041" y="16420742"/>
              <a:ext cx="10022541" cy="160404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:p15="http://schemas.microsoft.com/office/powerpoint/2012/main" xmlns:p14="http://schemas.microsoft.com/office/powerpoint/2010/main" xmlns="" id="{A402271A-8E8D-41D7-9075-F9EF7A38037F}"/>
                </a:ext>
              </a:extLst>
            </p:cNvPr>
            <p:cNvSpPr/>
            <p:nvPr/>
          </p:nvSpPr>
          <p:spPr>
            <a:xfrm>
              <a:off x="11477614" y="16029729"/>
              <a:ext cx="9978583" cy="1613599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BEF0ACA-30CF-4891-910F-A2FDDB969CFC}"/>
              </a:ext>
            </a:extLst>
          </p:cNvPr>
          <p:cNvGrpSpPr/>
          <p:nvPr/>
        </p:nvGrpSpPr>
        <p:grpSpPr>
          <a:xfrm>
            <a:off x="19978983" y="10291725"/>
            <a:ext cx="14018191" cy="10968075"/>
            <a:chOff x="22269428" y="5445691"/>
            <a:chExt cx="10296556" cy="27015508"/>
          </a:xfrm>
        </p:grpSpPr>
        <p:sp>
          <p:nvSpPr>
            <p:cNvPr id="68" name="Rectangle 67"/>
            <p:cNvSpPr/>
            <p:nvPr/>
          </p:nvSpPr>
          <p:spPr>
            <a:xfrm>
              <a:off x="22543444" y="5952232"/>
              <a:ext cx="10022541" cy="265089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:p15="http://schemas.microsoft.com/office/powerpoint/2012/main" xmlns:p14="http://schemas.microsoft.com/office/powerpoint/2010/main" xmlns="" id="{FB9821F6-9316-4B17-AB7E-9528035DE257}"/>
                </a:ext>
              </a:extLst>
            </p:cNvPr>
            <p:cNvSpPr/>
            <p:nvPr/>
          </p:nvSpPr>
          <p:spPr>
            <a:xfrm>
              <a:off x="22269428" y="5445691"/>
              <a:ext cx="9978583" cy="2672002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F6A3F08-0BC0-4BCA-80AC-7F2DC5241070}"/>
              </a:ext>
            </a:extLst>
          </p:cNvPr>
          <p:cNvGrpSpPr/>
          <p:nvPr/>
        </p:nvGrpSpPr>
        <p:grpSpPr>
          <a:xfrm>
            <a:off x="34569513" y="4030127"/>
            <a:ext cx="9033820" cy="6995181"/>
            <a:chOff x="33061244" y="5445691"/>
            <a:chExt cx="10296555" cy="27015508"/>
          </a:xfrm>
        </p:grpSpPr>
        <p:sp>
          <p:nvSpPr>
            <p:cNvPr id="69" name="Rectangle 68"/>
            <p:cNvSpPr/>
            <p:nvPr/>
          </p:nvSpPr>
          <p:spPr>
            <a:xfrm>
              <a:off x="33335258" y="5952232"/>
              <a:ext cx="10022541" cy="265089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:p15="http://schemas.microsoft.com/office/powerpoint/2012/main" xmlns:p14="http://schemas.microsoft.com/office/powerpoint/2010/main" xmlns="" id="{2903983E-51FF-4B04-8FC4-0997FEEBAC99}"/>
                </a:ext>
              </a:extLst>
            </p:cNvPr>
            <p:cNvSpPr/>
            <p:nvPr/>
          </p:nvSpPr>
          <p:spPr>
            <a:xfrm>
              <a:off x="33061244" y="5445691"/>
              <a:ext cx="9978583" cy="2672002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B3D9C5F-17C5-4484-BB29-2B5981BDAAB5}"/>
              </a:ext>
            </a:extLst>
          </p:cNvPr>
          <p:cNvGrpSpPr/>
          <p:nvPr/>
        </p:nvGrpSpPr>
        <p:grpSpPr>
          <a:xfrm>
            <a:off x="798619" y="4143657"/>
            <a:ext cx="17893297" cy="8833660"/>
            <a:chOff x="-24174" y="5470509"/>
            <a:chExt cx="21529263" cy="12172645"/>
          </a:xfrm>
          <a:solidFill>
            <a:schemeClr val="accent4">
              <a:lumMod val="75000"/>
            </a:schemeClr>
          </a:solidFill>
        </p:grpSpPr>
        <p:sp>
          <p:nvSpPr>
            <p:cNvPr id="53" name="Rectangle 52"/>
            <p:cNvSpPr/>
            <p:nvPr/>
          </p:nvSpPr>
          <p:spPr>
            <a:xfrm>
              <a:off x="461923" y="6573986"/>
              <a:ext cx="21043166" cy="1106916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:p15="http://schemas.microsoft.com/office/powerpoint/2012/main" xmlns:p14="http://schemas.microsoft.com/office/powerpoint/2010/main" xmlns="" id="{AA9F8C9D-F26D-4848-9D04-66955C187D6D}"/>
                </a:ext>
              </a:extLst>
            </p:cNvPr>
            <p:cNvSpPr/>
            <p:nvPr/>
          </p:nvSpPr>
          <p:spPr>
            <a:xfrm>
              <a:off x="-24174" y="5470509"/>
              <a:ext cx="21005706" cy="119767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334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866199" y="4191368"/>
            <a:ext cx="17298317" cy="928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1AF793B-D1BC-4325-90D2-3C41AFF1B3AA}"/>
              </a:ext>
            </a:extLst>
          </p:cNvPr>
          <p:cNvSpPr/>
          <p:nvPr/>
        </p:nvSpPr>
        <p:spPr>
          <a:xfrm>
            <a:off x="459714" y="13255667"/>
            <a:ext cx="10415130" cy="830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Case report 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743F743-50F5-4372-A02B-6828553B9EFC}"/>
              </a:ext>
            </a:extLst>
          </p:cNvPr>
          <p:cNvSpPr txBox="1"/>
          <p:nvPr/>
        </p:nvSpPr>
        <p:spPr>
          <a:xfrm>
            <a:off x="20515247" y="11098279"/>
            <a:ext cx="12512759" cy="994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Trichobezoar </a:t>
            </a:r>
            <a:r>
              <a: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most commonly seen in females </a:t>
            </a:r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aged </a:t>
            </a:r>
            <a:r>
              <a: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10 and </a:t>
            </a:r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GB" sz="4000" b="1" dirty="0" smtClean="0">
                <a:solidFill>
                  <a:schemeClr val="bg1"/>
                </a:solidFill>
              </a:rPr>
              <a:t>but </a:t>
            </a:r>
            <a:r>
              <a:rPr lang="en-GB" sz="4000" b="1" dirty="0">
                <a:solidFill>
                  <a:schemeClr val="bg1"/>
                </a:solidFill>
              </a:rPr>
              <a:t>only in half of these patients is a history of trichophagia found. Around 30% of the patients with </a:t>
            </a:r>
            <a:r>
              <a:rPr lang="en-GB" sz="4000" b="1" dirty="0" smtClean="0">
                <a:solidFill>
                  <a:schemeClr val="bg1"/>
                </a:solidFill>
              </a:rPr>
              <a:t>trichotillomania, will </a:t>
            </a:r>
            <a:r>
              <a:rPr lang="en-GB" sz="4000" b="1" dirty="0">
                <a:solidFill>
                  <a:schemeClr val="bg1"/>
                </a:solidFill>
              </a:rPr>
              <a:t>engage in </a:t>
            </a:r>
            <a:r>
              <a:rPr lang="en-GB" sz="4000" b="1" dirty="0" smtClean="0">
                <a:solidFill>
                  <a:schemeClr val="bg1"/>
                </a:solidFill>
              </a:rPr>
              <a:t>trichophagia</a:t>
            </a:r>
            <a:r>
              <a:rPr lang="en-GB" sz="4000" b="1" dirty="0">
                <a:solidFill>
                  <a:schemeClr val="bg1"/>
                </a:solidFill>
              </a:rPr>
              <a:t>. It is reported that only around 1% of patients who engage in trichophagia will go on to eat their hair to the extent that they require surgical removal</a:t>
            </a:r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 Trichobezoar </a:t>
            </a:r>
            <a:r>
              <a: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 because hair being slippery get retained in gastric folds, escaping peristaltic propulsion. More and more hair accumulates and gets enmeshed into a ball and assumes the shape of the stomach. Decomposition </a:t>
            </a:r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fermentation of trapped food often gives the bezoar, and the patient's breath, a putrid </a:t>
            </a:r>
            <a:r>
              <a:rPr lang="en-GB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smell. </a:t>
            </a:r>
            <a:r>
              <a:rPr lang="en-US" sz="4000" b="1" dirty="0" smtClean="0">
                <a:solidFill>
                  <a:schemeClr val="bg1"/>
                </a:solidFill>
              </a:rPr>
              <a:t>The </a:t>
            </a:r>
            <a:r>
              <a:rPr lang="en-US" sz="4000" b="1" dirty="0">
                <a:solidFill>
                  <a:schemeClr val="bg1"/>
                </a:solidFill>
              </a:rPr>
              <a:t>complications of Rapunzel syndrome ranges from attacks of incomplete pyloric obstruction to complete obstruction of the bowel to perforation peritonitis and death</a:t>
            </a:r>
            <a:r>
              <a:rPr lang="en-US" sz="4000" b="1" dirty="0" smtClean="0">
                <a:solidFill>
                  <a:schemeClr val="bg1"/>
                </a:solidFill>
              </a:rPr>
              <a:t>.(3)</a:t>
            </a:r>
            <a:endParaRPr lang="en-US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D67F90F-BFE4-4FA1-B824-2A573810CC7D}"/>
              </a:ext>
            </a:extLst>
          </p:cNvPr>
          <p:cNvSpPr/>
          <p:nvPr/>
        </p:nvSpPr>
        <p:spPr>
          <a:xfrm>
            <a:off x="20089473" y="10324723"/>
            <a:ext cx="13364308" cy="650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GB" sz="4800" dirty="0" smtClean="0">
                <a:solidFill>
                  <a:schemeClr val="accent1">
                    <a:lumMod val="75000"/>
                  </a:schemeClr>
                </a:solidFill>
                <a:latin typeface="Amaranth" panose="020B0604020202020204" charset="0"/>
                <a:cs typeface="Times New Roman" panose="02020603050405020304" pitchFamily="18" charset="0"/>
              </a:rPr>
              <a:t>Discussion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Amaranth" panose="020B0604020202020204" charset="0"/>
                <a:cs typeface="Times New Roman" panose="02020603050405020304" pitchFamily="18" charset="0"/>
              </a:rPr>
              <a:t> 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Amaranth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161CB1A-2583-4C4B-AE75-3BE9BD8DA013}"/>
              </a:ext>
            </a:extLst>
          </p:cNvPr>
          <p:cNvSpPr/>
          <p:nvPr/>
        </p:nvSpPr>
        <p:spPr>
          <a:xfrm>
            <a:off x="34694123" y="4053096"/>
            <a:ext cx="8538177" cy="717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38292" y="5266296"/>
            <a:ext cx="17068798" cy="7711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005219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 smtClean="0">
                <a:solidFill>
                  <a:prstClr val="white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It is a rare form of trichobezoar, which is composed of hair .Gastric churning mats the hair into a ball, eventually forming a cast of stomach, the extension of bezoar through the</a:t>
            </a:r>
            <a:r>
              <a:rPr lang="en-GB" sz="4000" b="1" dirty="0" smtClean="0">
                <a:solidFill>
                  <a:prstClr val="white"/>
                </a:solidFill>
              </a:rPr>
              <a:t> pylorus into jejunum, ileum and even up to the colon</a:t>
            </a:r>
            <a:r>
              <a:rPr lang="en-US" sz="40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. </a:t>
            </a:r>
            <a:r>
              <a:rPr lang="en-GB" sz="4000" b="1" dirty="0" smtClean="0">
                <a:solidFill>
                  <a:prstClr val="white"/>
                </a:solidFill>
              </a:rPr>
              <a:t>Such a condition is called the Rapunzel syndrome. The term comes from a story written by the Grimm brothers in 1812 about Rapunzel who was a long-haired maiden.(1) </a:t>
            </a:r>
          </a:p>
          <a:p>
            <a:pPr defTabSz="4005219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prstClr val="white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Is often associated with psychiatric condition </a:t>
            </a:r>
            <a:r>
              <a:rPr lang="en-US" sz="4000" b="1" dirty="0" smtClean="0">
                <a:solidFill>
                  <a:prstClr val="white"/>
                </a:solidFill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4000" b="1" dirty="0" smtClean="0">
                <a:solidFill>
                  <a:schemeClr val="bg1"/>
                </a:solidFill>
              </a:rPr>
              <a:t>Trichotillomania , </a:t>
            </a:r>
            <a:r>
              <a:rPr lang="en-US" sz="40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Trichophagia”. </a:t>
            </a:r>
          </a:p>
          <a:p>
            <a:pPr defTabSz="4005219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 smtClean="0">
                <a:solidFill>
                  <a:schemeClr val="bg1"/>
                </a:solidFill>
              </a:rPr>
              <a:t>It is present with anemia</a:t>
            </a:r>
            <a:r>
              <a:rPr lang="en-US" sz="4000" b="1" dirty="0">
                <a:solidFill>
                  <a:schemeClr val="bg1"/>
                </a:solidFill>
              </a:rPr>
              <a:t>, abdominal pain, hematemesis, </a:t>
            </a:r>
            <a:r>
              <a:rPr lang="en-US" sz="4000" b="1" dirty="0" smtClean="0">
                <a:solidFill>
                  <a:schemeClr val="bg1"/>
                </a:solidFill>
              </a:rPr>
              <a:t>nausea, </a:t>
            </a:r>
            <a:r>
              <a:rPr lang="en-US" sz="4000" b="1" dirty="0">
                <a:solidFill>
                  <a:schemeClr val="bg1"/>
                </a:solidFill>
              </a:rPr>
              <a:t>vomiting, bowel obstruction, gastric ulcers, perforation, gastrointestinal bleeding, acute pancreatitis, and obstructive jaundice</a:t>
            </a:r>
            <a:r>
              <a:rPr lang="en-US" sz="4000" b="1" dirty="0" smtClean="0">
                <a:solidFill>
                  <a:schemeClr val="bg1"/>
                </a:solidFill>
              </a:rPr>
              <a:t>.(2)</a:t>
            </a:r>
            <a:endParaRPr lang="en-GB" sz="4000" b="1" dirty="0" smtClean="0">
              <a:solidFill>
                <a:prstClr val="white"/>
              </a:solidFill>
            </a:endParaRPr>
          </a:p>
          <a:p>
            <a:pPr lvl="0" defTabSz="4005219">
              <a:lnSpc>
                <a:spcPct val="107000"/>
              </a:lnSpc>
              <a:spcAft>
                <a:spcPts val="800"/>
              </a:spcAft>
            </a:pPr>
            <a:endParaRPr lang="en-US" sz="4400" b="1" dirty="0" smtClean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F58507C-498D-43B7-8B25-E114DB6CF968}"/>
              </a:ext>
            </a:extLst>
          </p:cNvPr>
          <p:cNvSpPr txBox="1"/>
          <p:nvPr/>
        </p:nvSpPr>
        <p:spPr>
          <a:xfrm>
            <a:off x="9155203" y="33586"/>
            <a:ext cx="24384000" cy="18213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 smtId="4294967295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07516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Rapunzel Syndrome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  <a:p>
            <a:pPr algn="ctr" defTabSz="2507516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“Eating Hair Can Kill You”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374403" y="2121309"/>
            <a:ext cx="219456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Zainab Abdulmonsef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Algadi, Second Year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Medical student</a:t>
            </a:r>
          </a:p>
          <a:p>
            <a:pPr algn="ctr"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Faculty Of Basic Medical Science </a:t>
            </a:r>
          </a:p>
          <a:p>
            <a:pPr algn="ctr">
              <a:defRPr/>
            </a:pPr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Libyan International Medical University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38235" y="14233064"/>
            <a:ext cx="9579923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sz="3600" b="1" dirty="0">
                <a:solidFill>
                  <a:schemeClr val="bg1"/>
                </a:solidFill>
              </a:rPr>
              <a:t>24-year-old female patient presented with pain </a:t>
            </a:r>
            <a:r>
              <a:rPr lang="en-GB" sz="3600" b="1" dirty="0" smtClean="0">
                <a:solidFill>
                  <a:schemeClr val="bg1"/>
                </a:solidFill>
              </a:rPr>
              <a:t>in the </a:t>
            </a:r>
            <a:r>
              <a:rPr lang="en-GB" sz="3600" b="1" dirty="0">
                <a:solidFill>
                  <a:schemeClr val="bg1"/>
                </a:solidFill>
              </a:rPr>
              <a:t>abdomen, vomiting of 10 days duration, and constipation of three days duration. She was ill looking, dehydrated and had pallor. Abdomen was non-tender and distended. Bowel sounds were absent. Apart from haemoglobin which was 8 g% rest of the haematological and biochemical investigations were within normal limits</a:t>
            </a:r>
            <a:r>
              <a:rPr lang="en-GB" sz="36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GB" sz="3600" b="1" dirty="0">
                <a:solidFill>
                  <a:schemeClr val="bg1"/>
                </a:solidFill>
              </a:rPr>
              <a:t>The trichobezoar </a:t>
            </a:r>
            <a:r>
              <a:rPr lang="en-GB" sz="3600" b="1" dirty="0" smtClean="0">
                <a:solidFill>
                  <a:schemeClr val="bg1"/>
                </a:solidFill>
              </a:rPr>
              <a:t>removed. The </a:t>
            </a:r>
            <a:r>
              <a:rPr lang="en-GB" sz="3600" b="1" dirty="0">
                <a:solidFill>
                  <a:schemeClr val="bg1"/>
                </a:solidFill>
              </a:rPr>
              <a:t>patient had an uneventful postoperative course and was placed under psychiatric </a:t>
            </a:r>
            <a:r>
              <a:rPr lang="en-GB" sz="3600" b="1" dirty="0" smtClean="0">
                <a:solidFill>
                  <a:schemeClr val="bg1"/>
                </a:solidFill>
              </a:rPr>
              <a:t>care .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4068" y="13263406"/>
            <a:ext cx="7918872" cy="76063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750" y="4282387"/>
            <a:ext cx="14990036" cy="5077014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11585344" y="20927971"/>
            <a:ext cx="7865011" cy="904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endParaRPr lang="en-US" sz="5400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68468" y="20805506"/>
            <a:ext cx="7392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/>
              <a:t>Fig. </a:t>
            </a:r>
            <a:r>
              <a:rPr lang="en-GB" sz="3200" u="sng" dirty="0" smtClean="0"/>
              <a:t>1</a:t>
            </a:r>
            <a:r>
              <a:rPr lang="en-GB" sz="3200" u="sng" dirty="0"/>
              <a:t> </a:t>
            </a:r>
            <a:r>
              <a:rPr lang="en-GB" sz="3200" dirty="0"/>
              <a:t> </a:t>
            </a:r>
            <a:r>
              <a:rPr lang="en-GB" sz="3200" dirty="0" smtClean="0"/>
              <a:t>Computed </a:t>
            </a:r>
            <a:r>
              <a:rPr lang="en-GB" sz="3200" dirty="0"/>
              <a:t>tomography scan suggesting trichobezoar.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9690751" y="9268381"/>
            <a:ext cx="14620081" cy="928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endParaRPr lang="en-US" sz="5400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9425597" y="9282432"/>
            <a:ext cx="14967767" cy="914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endParaRPr lang="en-US" sz="5400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862369" y="9454183"/>
            <a:ext cx="144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/>
              <a:t>Fig. </a:t>
            </a:r>
            <a:r>
              <a:rPr lang="en-GB" sz="3200" u="sng" dirty="0" smtClean="0"/>
              <a:t>2</a:t>
            </a:r>
            <a:r>
              <a:rPr lang="en-GB" sz="3200" u="sng" dirty="0"/>
              <a:t> </a:t>
            </a:r>
            <a:r>
              <a:rPr lang="en-GB" sz="3200" dirty="0" smtClean="0"/>
              <a:t>The </a:t>
            </a:r>
            <a:r>
              <a:rPr lang="en-GB" sz="3200" dirty="0"/>
              <a:t>complete trichobezoar with its tail.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995136" y="5100376"/>
            <a:ext cx="81520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 smtClean="0">
                <a:solidFill>
                  <a:schemeClr val="bg1"/>
                </a:solidFill>
              </a:rPr>
              <a:t>Trichobezoar </a:t>
            </a:r>
            <a:r>
              <a:rPr lang="en-GB" sz="4000" b="1" dirty="0">
                <a:solidFill>
                  <a:schemeClr val="bg1"/>
                </a:solidFill>
              </a:rPr>
              <a:t>are a bizarre medical problem</a:t>
            </a:r>
            <a:r>
              <a:rPr lang="en-GB" sz="4000" b="1" dirty="0" smtClean="0">
                <a:solidFill>
                  <a:schemeClr val="bg1"/>
                </a:solidFill>
              </a:rPr>
              <a:t>, and </a:t>
            </a:r>
            <a:r>
              <a:rPr lang="en-GB" sz="40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Rapunzel </a:t>
            </a:r>
            <a:r>
              <a:rPr lang="en-GB" sz="4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syndrome is an extremely uncommon variety of </a:t>
            </a:r>
            <a:r>
              <a:rPr lang="en-GB" sz="40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trichobezoar. </a:t>
            </a:r>
            <a:r>
              <a:rPr lang="en-GB" sz="4000" b="1" dirty="0" smtClean="0">
                <a:solidFill>
                  <a:schemeClr val="bg1"/>
                </a:solidFill>
              </a:rPr>
              <a:t>Some </a:t>
            </a:r>
            <a:r>
              <a:rPr lang="en-GB" sz="4000" b="1" dirty="0">
                <a:solidFill>
                  <a:schemeClr val="bg1"/>
                </a:solidFill>
              </a:rPr>
              <a:t>define it as a gastric trichobezoar with a tail extending up to the jejunum or </a:t>
            </a:r>
            <a:r>
              <a:rPr lang="en-GB" sz="4000" b="1" dirty="0" smtClean="0">
                <a:solidFill>
                  <a:schemeClr val="bg1"/>
                </a:solidFill>
              </a:rPr>
              <a:t>beyond ; </a:t>
            </a:r>
            <a:r>
              <a:rPr lang="en-GB" sz="4000" b="1" dirty="0">
                <a:solidFill>
                  <a:schemeClr val="bg1"/>
                </a:solidFill>
              </a:rPr>
              <a:t>and some still define it as </a:t>
            </a:r>
            <a:endParaRPr lang="en-GB" sz="4000" b="1" dirty="0" smtClean="0">
              <a:solidFill>
                <a:schemeClr val="bg1"/>
              </a:solidFill>
            </a:endParaRPr>
          </a:p>
          <a:p>
            <a:r>
              <a:rPr lang="en-GB" sz="4000" b="1" dirty="0" smtClean="0">
                <a:solidFill>
                  <a:schemeClr val="bg1"/>
                </a:solidFill>
              </a:rPr>
              <a:t>a </a:t>
            </a:r>
            <a:r>
              <a:rPr lang="en-GB" sz="4000" b="1" dirty="0">
                <a:solidFill>
                  <a:schemeClr val="bg1"/>
                </a:solidFill>
              </a:rPr>
              <a:t>bezoar of any size which can cause intestinal obstruction</a:t>
            </a:r>
            <a:r>
              <a:rPr lang="en-GB" sz="4000" b="1" dirty="0" smtClean="0">
                <a:solidFill>
                  <a:schemeClr val="bg1"/>
                </a:solidFill>
              </a:rPr>
              <a:t>.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3446" y="460296"/>
            <a:ext cx="5706154" cy="2491907"/>
          </a:xfrm>
          <a:prstGeom prst="rect">
            <a:avLst/>
          </a:prstGeom>
        </p:spPr>
      </p:pic>
      <p:pic>
        <p:nvPicPr>
          <p:cNvPr id="39" name="Google Shape;59;p13"/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9909" l="69271" r="96484"/>
                    </a14:imgEffect>
                  </a14:imgLayer>
                </a14:imgProps>
              </a:ext>
            </a:extLst>
          </a:blip>
          <a:srcRect l="65989" t="-2892" r="-2086" b="77738"/>
          <a:stretch/>
        </p:blipFill>
        <p:spPr>
          <a:xfrm>
            <a:off x="-1934688" y="0"/>
            <a:ext cx="11009721" cy="5355147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Rectangle 39"/>
          <p:cNvSpPr/>
          <p:nvPr/>
        </p:nvSpPr>
        <p:spPr>
          <a:xfrm>
            <a:off x="35622821" y="11725412"/>
            <a:ext cx="7980512" cy="95343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334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F00A6A35-81A5-48B0-BD00-53BD5FD9AE6F}"/>
              </a:ext>
            </a:extLst>
          </p:cNvPr>
          <p:cNvSpPr/>
          <p:nvPr/>
        </p:nvSpPr>
        <p:spPr>
          <a:xfrm>
            <a:off x="34569513" y="11278671"/>
            <a:ext cx="8754843" cy="998112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334"/>
          </a:p>
        </p:txBody>
      </p:sp>
      <p:sp>
        <p:nvSpPr>
          <p:cNvPr id="3" name="TextBox 2"/>
          <p:cNvSpPr txBox="1"/>
          <p:nvPr/>
        </p:nvSpPr>
        <p:spPr>
          <a:xfrm>
            <a:off x="34554273" y="12080838"/>
            <a:ext cx="8770083" cy="1000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0" indent="-742950">
              <a:buFontTx/>
              <a:buAutoNum type="arabicPeriod"/>
            </a:pPr>
            <a:r>
              <a:rPr lang="en-US" sz="4000" b="1" dirty="0">
                <a:solidFill>
                  <a:prstClr val="white"/>
                </a:solidFill>
              </a:rPr>
              <a:t>Rapunzel syndrome reviewed and redefined. </a:t>
            </a:r>
            <a:r>
              <a:rPr lang="en-US" sz="4000" b="1" dirty="0" err="1">
                <a:solidFill>
                  <a:prstClr val="white"/>
                </a:solidFill>
              </a:rPr>
              <a:t>Naik</a:t>
            </a:r>
            <a:r>
              <a:rPr lang="en-US" sz="4000" b="1" dirty="0">
                <a:solidFill>
                  <a:prstClr val="white"/>
                </a:solidFill>
              </a:rPr>
              <a:t> S, Gupta V, </a:t>
            </a:r>
            <a:r>
              <a:rPr lang="en-US" sz="4000" b="1" dirty="0" err="1">
                <a:solidFill>
                  <a:prstClr val="white"/>
                </a:solidFill>
              </a:rPr>
              <a:t>Naik</a:t>
            </a:r>
            <a:r>
              <a:rPr lang="en-US" sz="4000" b="1" dirty="0">
                <a:solidFill>
                  <a:prstClr val="white"/>
                </a:solidFill>
              </a:rPr>
              <a:t> S, </a:t>
            </a:r>
            <a:r>
              <a:rPr lang="en-US" sz="4000" b="1" dirty="0" err="1">
                <a:solidFill>
                  <a:prstClr val="white"/>
                </a:solidFill>
              </a:rPr>
              <a:t>Rangole</a:t>
            </a:r>
            <a:r>
              <a:rPr lang="en-US" sz="4000" b="1" dirty="0">
                <a:solidFill>
                  <a:prstClr val="white"/>
                </a:solidFill>
              </a:rPr>
              <a:t> A, Chaudhary AK, Jain P, Sharma AK Dig Surg. 2007; 24(3):157-61. [PubMed]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solidFill>
                  <a:prstClr val="white"/>
                </a:solidFill>
              </a:rPr>
              <a:t>Rapunzel syndrome complicated with gastric perforation diagnosed on operation table. </a:t>
            </a:r>
            <a:r>
              <a:rPr lang="en-US" sz="4000" b="1" dirty="0" err="1">
                <a:solidFill>
                  <a:prstClr val="white"/>
                </a:solidFill>
              </a:rPr>
              <a:t>Mohite</a:t>
            </a:r>
            <a:r>
              <a:rPr lang="en-US" sz="4000" b="1" dirty="0">
                <a:solidFill>
                  <a:prstClr val="white"/>
                </a:solidFill>
              </a:rPr>
              <a:t> PN, </a:t>
            </a:r>
            <a:r>
              <a:rPr lang="en-US" sz="4000" b="1" dirty="0" err="1">
                <a:solidFill>
                  <a:prstClr val="white"/>
                </a:solidFill>
              </a:rPr>
              <a:t>Gohil</a:t>
            </a:r>
            <a:r>
              <a:rPr lang="en-US" sz="4000" b="1" dirty="0">
                <a:solidFill>
                  <a:prstClr val="white"/>
                </a:solidFill>
              </a:rPr>
              <a:t> AB, </a:t>
            </a:r>
            <a:r>
              <a:rPr lang="en-US" sz="4000" b="1" dirty="0" err="1">
                <a:solidFill>
                  <a:prstClr val="white"/>
                </a:solidFill>
              </a:rPr>
              <a:t>Wala</a:t>
            </a:r>
            <a:r>
              <a:rPr lang="en-US" sz="4000" b="1" dirty="0">
                <a:solidFill>
                  <a:prstClr val="white"/>
                </a:solidFill>
              </a:rPr>
              <a:t> HB, </a:t>
            </a:r>
            <a:r>
              <a:rPr lang="en-US" sz="4000" b="1" dirty="0" err="1">
                <a:solidFill>
                  <a:prstClr val="white"/>
                </a:solidFill>
              </a:rPr>
              <a:t>Vaza</a:t>
            </a:r>
            <a:r>
              <a:rPr lang="en-US" sz="4000" b="1" dirty="0">
                <a:solidFill>
                  <a:prstClr val="white"/>
                </a:solidFill>
              </a:rPr>
              <a:t> MA J </a:t>
            </a:r>
            <a:r>
              <a:rPr lang="en-US" sz="4000" b="1" dirty="0" err="1">
                <a:solidFill>
                  <a:prstClr val="white"/>
                </a:solidFill>
              </a:rPr>
              <a:t>Gastrointest</a:t>
            </a:r>
            <a:r>
              <a:rPr lang="en-US" sz="4000" b="1" dirty="0">
                <a:solidFill>
                  <a:prstClr val="white"/>
                </a:solidFill>
              </a:rPr>
              <a:t> Surg. 2008 Dec; 12(12):2240-2.[PubMed].</a:t>
            </a:r>
          </a:p>
          <a:p>
            <a:pPr marL="742950" lvl="0" indent="-742950">
              <a:buFontTx/>
              <a:buAutoNum type="arabicPeriod"/>
            </a:pPr>
            <a:r>
              <a:rPr lang="en-US" sz="4000" b="1" dirty="0">
                <a:solidFill>
                  <a:prstClr val="white"/>
                </a:solidFill>
              </a:rPr>
              <a:t>Hair apparent: Rapunzel syndrome. Frey AS, McKee M, King RA, Martin A Am J Psychiatry. 2005 Feb; </a:t>
            </a:r>
            <a:r>
              <a:rPr lang="en-US" sz="4000" dirty="0">
                <a:solidFill>
                  <a:prstClr val="white"/>
                </a:solidFill>
              </a:rPr>
              <a:t>162(2):242-8. [PubMed]</a:t>
            </a:r>
          </a:p>
          <a:p>
            <a:pPr marL="742950" lvl="0" indent="-742950">
              <a:buFontTx/>
              <a:buAutoNum type="arabicPeriod"/>
            </a:pPr>
            <a:endParaRPr lang="en-US" sz="4400" dirty="0">
              <a:solidFill>
                <a:prstClr val="white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057C5BE-1048-41F4-B291-71C5FE53A785}"/>
              </a:ext>
            </a:extLst>
          </p:cNvPr>
          <p:cNvSpPr/>
          <p:nvPr/>
        </p:nvSpPr>
        <p:spPr>
          <a:xfrm>
            <a:off x="34662970" y="11396875"/>
            <a:ext cx="8600482" cy="519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Amaranth" panose="02000503050000020004" pitchFamily="2" charset="0"/>
                <a:cs typeface="Times New Roman" panose="02020603050405020304" pitchFamily="18" charset="0"/>
              </a:rPr>
              <a:t>Reference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Amaranth" panose="0200050305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9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ruminativemauve|09-20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459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Times New Roman</vt:lpstr>
      <vt:lpstr>Arial</vt:lpstr>
      <vt:lpstr>Titillium Web</vt:lpstr>
      <vt:lpstr>Amaranth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hp</cp:lastModifiedBy>
  <cp:revision>70</cp:revision>
  <dcterms:created xsi:type="dcterms:W3CDTF">2012-07-09T21:51:14Z</dcterms:created>
  <dcterms:modified xsi:type="dcterms:W3CDTF">2019-04-24T12:46:18Z</dcterms:modified>
</cp:coreProperties>
</file>