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1"/>
  </p:sldMasterIdLst>
  <p:sldIdLst>
    <p:sldId id="256" r:id="rId2"/>
    <p:sldId id="257" r:id="rId3"/>
    <p:sldId id="258" r:id="rId4"/>
    <p:sldId id="260" r:id="rId5"/>
    <p:sldId id="261" r:id="rId6"/>
    <p:sldId id="262" r:id="rId7"/>
    <p:sldId id="265" r:id="rId8"/>
    <p:sldId id="263" r:id="rId9"/>
    <p:sldId id="264"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9" d="100"/>
          <a:sy n="69" d="100"/>
        </p:scale>
        <p:origin x="5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1354328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2337799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736736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4212135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43976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1778037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3744537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2050081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3200796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38D095-19E8-4027-B09F-9B21BF231D34}" type="datetimeFigureOut">
              <a:rPr lang="en-US" smtClean="0"/>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4203075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838D095-19E8-4027-B09F-9B21BF231D34}" type="datetimeFigureOut">
              <a:rPr lang="en-US" smtClean="0"/>
              <a:t>5/29/2022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78790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838D095-19E8-4027-B09F-9B21BF231D34}" type="datetimeFigureOut">
              <a:rPr lang="en-US" smtClean="0"/>
              <a:t>5/29/2022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2322131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838D095-19E8-4027-B09F-9B21BF231D34}" type="datetimeFigureOut">
              <a:rPr lang="en-US" smtClean="0"/>
              <a:t>5/29/2022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393634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38D095-19E8-4027-B09F-9B21BF231D34}" type="datetimeFigureOut">
              <a:rPr lang="en-US" smtClean="0"/>
              <a:t>5/29/2022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1713234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838D095-19E8-4027-B09F-9B21BF231D34}" type="datetimeFigureOut">
              <a:rPr lang="en-US" smtClean="0"/>
              <a:t>5/29/2022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3832383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838D095-19E8-4027-B09F-9B21BF231D34}" type="datetimeFigureOut">
              <a:rPr lang="en-US" smtClean="0"/>
              <a:t>5/29/2022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AB6237-79D9-4520-85CA-0B2DD63D6C9B}" type="slidenum">
              <a:rPr lang="en-US" smtClean="0"/>
              <a:t>‹#›</a:t>
            </a:fld>
            <a:endParaRPr lang="en-US"/>
          </a:p>
        </p:txBody>
      </p:sp>
    </p:spTree>
    <p:extLst>
      <p:ext uri="{BB962C8B-B14F-4D97-AF65-F5344CB8AC3E}">
        <p14:creationId xmlns:p14="http://schemas.microsoft.com/office/powerpoint/2010/main" val="437588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838D095-19E8-4027-B09F-9B21BF231D34}" type="datetimeFigureOut">
              <a:rPr lang="en-US" smtClean="0"/>
              <a:t>5/29/2022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0AB6237-79D9-4520-85CA-0B2DD63D6C9B}" type="slidenum">
              <a:rPr lang="en-US" smtClean="0"/>
              <a:t>‹#›</a:t>
            </a:fld>
            <a:endParaRPr lang="en-US"/>
          </a:p>
        </p:txBody>
      </p:sp>
    </p:spTree>
    <p:extLst>
      <p:ext uri="{BB962C8B-B14F-4D97-AF65-F5344CB8AC3E}">
        <p14:creationId xmlns:p14="http://schemas.microsoft.com/office/powerpoint/2010/main" val="2683548349"/>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rlf.org.uk/resources/mla-apa-harvard-or-mhra/" TargetMode="External"/><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06C64B71-C3DD-456F-A75A-BCDFEF455C6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0133" y="0"/>
            <a:ext cx="1839377" cy="1311453"/>
          </a:xfrm>
          <a:prstGeom prst="rect">
            <a:avLst/>
          </a:prstGeom>
        </p:spPr>
      </p:pic>
      <p:pic>
        <p:nvPicPr>
          <p:cNvPr id="5" name="Picture 4" descr="Logo&#10;&#10;Description automatically generated">
            <a:extLst>
              <a:ext uri="{FF2B5EF4-FFF2-40B4-BE49-F238E27FC236}">
                <a16:creationId xmlns:a16="http://schemas.microsoft.com/office/drawing/2014/main" id="{49A4756E-4955-4ED2-8CC2-ECA18B0A809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0672788" y="-78827"/>
            <a:ext cx="1519212" cy="1519212"/>
          </a:xfrm>
          <a:prstGeom prst="rect">
            <a:avLst/>
          </a:prstGeom>
        </p:spPr>
      </p:pic>
      <p:pic>
        <p:nvPicPr>
          <p:cNvPr id="6" name="Picture 5">
            <a:extLst>
              <a:ext uri="{FF2B5EF4-FFF2-40B4-BE49-F238E27FC236}">
                <a16:creationId xmlns:a16="http://schemas.microsoft.com/office/drawing/2014/main" id="{D7314664-BA67-46D4-AED0-F5B5248DCD3C}"/>
              </a:ext>
            </a:extLst>
          </p:cNvPr>
          <p:cNvPicPr>
            <a:picLocks noChangeAspect="1"/>
          </p:cNvPicPr>
          <p:nvPr/>
        </p:nvPicPr>
        <p:blipFill>
          <a:blip r:embed="rId4"/>
          <a:stretch>
            <a:fillRect/>
          </a:stretch>
        </p:blipFill>
        <p:spPr>
          <a:xfrm>
            <a:off x="2425656" y="201618"/>
            <a:ext cx="6858594" cy="640135"/>
          </a:xfrm>
          <a:prstGeom prst="rect">
            <a:avLst/>
          </a:prstGeom>
        </p:spPr>
      </p:pic>
      <p:sp>
        <p:nvSpPr>
          <p:cNvPr id="7" name="TextBox 6">
            <a:extLst>
              <a:ext uri="{FF2B5EF4-FFF2-40B4-BE49-F238E27FC236}">
                <a16:creationId xmlns:a16="http://schemas.microsoft.com/office/drawing/2014/main" id="{B8FAF386-15BD-4FF4-BBE9-B23E89B4013A}"/>
              </a:ext>
            </a:extLst>
          </p:cNvPr>
          <p:cNvSpPr txBox="1"/>
          <p:nvPr/>
        </p:nvSpPr>
        <p:spPr>
          <a:xfrm>
            <a:off x="499309" y="5626314"/>
            <a:ext cx="6100010" cy="92333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BY : SALEM IBRAHIM OSMAN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ID : 3799</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Email:salem_3799@limu.edu.ly</a:t>
            </a:r>
          </a:p>
        </p:txBody>
      </p:sp>
      <p:sp>
        <p:nvSpPr>
          <p:cNvPr id="9" name="TextBox 8">
            <a:extLst>
              <a:ext uri="{FF2B5EF4-FFF2-40B4-BE49-F238E27FC236}">
                <a16:creationId xmlns:a16="http://schemas.microsoft.com/office/drawing/2014/main" id="{04911998-E158-4503-8D4A-DE833650F40F}"/>
              </a:ext>
            </a:extLst>
          </p:cNvPr>
          <p:cNvSpPr txBox="1"/>
          <p:nvPr/>
        </p:nvSpPr>
        <p:spPr>
          <a:xfrm>
            <a:off x="236218" y="2591721"/>
            <a:ext cx="6293891" cy="584775"/>
          </a:xfrm>
          <a:prstGeom prst="rect">
            <a:avLst/>
          </a:prstGeom>
          <a:noFill/>
        </p:spPr>
        <p:txBody>
          <a:bodyPr wrap="square">
            <a:spAutoFit/>
          </a:bodyPr>
          <a:lstStyle/>
          <a:p>
            <a:r>
              <a:rPr lang="en-US" sz="3200" dirty="0" smtClean="0"/>
              <a:t>The Different </a:t>
            </a:r>
            <a:r>
              <a:rPr lang="en-US" sz="3200" dirty="0"/>
              <a:t>Referencing Styles</a:t>
            </a:r>
          </a:p>
        </p:txBody>
      </p:sp>
      <p:pic>
        <p:nvPicPr>
          <p:cNvPr id="11" name="Picture 10">
            <a:extLst>
              <a:ext uri="{FF2B5EF4-FFF2-40B4-BE49-F238E27FC236}">
                <a16:creationId xmlns:a16="http://schemas.microsoft.com/office/drawing/2014/main" id="{BCC41F07-9EE9-4703-B41E-271B866A7AF2}"/>
              </a:ext>
            </a:extLst>
          </p:cNvPr>
          <p:cNvPicPr>
            <a:picLocks noChangeAspect="1"/>
          </p:cNvPicPr>
          <p:nvPr/>
        </p:nvPicPr>
        <p:blipFill>
          <a:blip r:embed="rId5"/>
          <a:stretch>
            <a:fillRect/>
          </a:stretch>
        </p:blipFill>
        <p:spPr>
          <a:xfrm>
            <a:off x="6426750" y="2013511"/>
            <a:ext cx="5715000" cy="4714875"/>
          </a:xfrm>
          <a:prstGeom prst="rect">
            <a:avLst/>
          </a:prstGeom>
        </p:spPr>
      </p:pic>
    </p:spTree>
    <p:extLst>
      <p:ext uri="{BB962C8B-B14F-4D97-AF65-F5344CB8AC3E}">
        <p14:creationId xmlns:p14="http://schemas.microsoft.com/office/powerpoint/2010/main" val="3303058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F9D9CD-2549-4F8B-9E12-DE677914E449}"/>
              </a:ext>
            </a:extLst>
          </p:cNvPr>
          <p:cNvPicPr>
            <a:picLocks noChangeAspect="1"/>
          </p:cNvPicPr>
          <p:nvPr/>
        </p:nvPicPr>
        <p:blipFill>
          <a:blip r:embed="rId2"/>
          <a:stretch>
            <a:fillRect/>
          </a:stretch>
        </p:blipFill>
        <p:spPr>
          <a:xfrm>
            <a:off x="312495" y="284921"/>
            <a:ext cx="9010382" cy="5083238"/>
          </a:xfrm>
          <a:prstGeom prst="rect">
            <a:avLst/>
          </a:prstGeom>
        </p:spPr>
      </p:pic>
      <p:pic>
        <p:nvPicPr>
          <p:cNvPr id="3" name="Picture 2">
            <a:extLst>
              <a:ext uri="{FF2B5EF4-FFF2-40B4-BE49-F238E27FC236}">
                <a16:creationId xmlns:a16="http://schemas.microsoft.com/office/drawing/2014/main" id="{020DE44F-8CE5-4B49-A26B-B6AFA1A7963D}"/>
              </a:ext>
            </a:extLst>
          </p:cNvPr>
          <p:cNvPicPr>
            <a:picLocks noChangeAspect="1"/>
          </p:cNvPicPr>
          <p:nvPr/>
        </p:nvPicPr>
        <p:blipFill>
          <a:blip r:embed="rId3"/>
          <a:stretch>
            <a:fillRect/>
          </a:stretch>
        </p:blipFill>
        <p:spPr>
          <a:xfrm>
            <a:off x="1389832" y="4929209"/>
            <a:ext cx="6133108" cy="438950"/>
          </a:xfrm>
          <a:prstGeom prst="rect">
            <a:avLst/>
          </a:prstGeom>
        </p:spPr>
      </p:pic>
    </p:spTree>
    <p:extLst>
      <p:ext uri="{BB962C8B-B14F-4D97-AF65-F5344CB8AC3E}">
        <p14:creationId xmlns:p14="http://schemas.microsoft.com/office/powerpoint/2010/main" val="1508119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5252C06-F38E-4205-9454-BEC619B12AA2}"/>
              </a:ext>
            </a:extLst>
          </p:cNvPr>
          <p:cNvPicPr>
            <a:picLocks noChangeAspect="1"/>
          </p:cNvPicPr>
          <p:nvPr/>
        </p:nvPicPr>
        <p:blipFill>
          <a:blip r:embed="rId2"/>
          <a:stretch>
            <a:fillRect/>
          </a:stretch>
        </p:blipFill>
        <p:spPr>
          <a:xfrm>
            <a:off x="3302268" y="292405"/>
            <a:ext cx="3694496" cy="963251"/>
          </a:xfrm>
          <a:prstGeom prst="rect">
            <a:avLst/>
          </a:prstGeom>
        </p:spPr>
      </p:pic>
      <p:sp>
        <p:nvSpPr>
          <p:cNvPr id="4" name="TextBox 3">
            <a:extLst>
              <a:ext uri="{FF2B5EF4-FFF2-40B4-BE49-F238E27FC236}">
                <a16:creationId xmlns:a16="http://schemas.microsoft.com/office/drawing/2014/main" id="{1903CF85-8536-4FD2-97AE-A94954C47808}"/>
              </a:ext>
            </a:extLst>
          </p:cNvPr>
          <p:cNvSpPr txBox="1"/>
          <p:nvPr/>
        </p:nvSpPr>
        <p:spPr>
          <a:xfrm>
            <a:off x="750937" y="1255656"/>
            <a:ext cx="6101254" cy="954107"/>
          </a:xfrm>
          <a:prstGeom prst="rect">
            <a:avLst/>
          </a:prstGeom>
          <a:noFill/>
        </p:spPr>
        <p:txBody>
          <a:bodyPr wrap="square">
            <a:spAutoFit/>
          </a:bodyPr>
          <a:lstStyle/>
          <a:p>
            <a:endParaRPr lang="en-US" sz="2800" dirty="0"/>
          </a:p>
          <a:p>
            <a:endParaRPr lang="en-US" sz="2800" dirty="0"/>
          </a:p>
        </p:txBody>
      </p:sp>
      <p:sp>
        <p:nvSpPr>
          <p:cNvPr id="5" name="TextBox 4">
            <a:extLst>
              <a:ext uri="{FF2B5EF4-FFF2-40B4-BE49-F238E27FC236}">
                <a16:creationId xmlns:a16="http://schemas.microsoft.com/office/drawing/2014/main" id="{9B66606A-912C-44F5-8679-3450B24517B0}"/>
              </a:ext>
            </a:extLst>
          </p:cNvPr>
          <p:cNvSpPr txBox="1"/>
          <p:nvPr/>
        </p:nvSpPr>
        <p:spPr>
          <a:xfrm>
            <a:off x="488122" y="2080056"/>
            <a:ext cx="5326387" cy="1829792"/>
          </a:xfrm>
          <a:prstGeom prst="rect">
            <a:avLst/>
          </a:prstGeom>
          <a:noFill/>
        </p:spPr>
        <p:txBody>
          <a:bodyPr wrap="square">
            <a:spAutoFit/>
          </a:bodyPr>
          <a:lstStyle/>
          <a:p>
            <a:pPr marL="342900" indent="-342900">
              <a:buFont typeface="Wingdings" panose="05000000000000000000" pitchFamily="2" charset="2"/>
              <a:buChar char="§"/>
            </a:pPr>
            <a:r>
              <a:rPr lang="en-US" sz="2800" dirty="0"/>
              <a:t>Introduction.</a:t>
            </a:r>
          </a:p>
          <a:p>
            <a:pPr marL="342900" indent="-342900">
              <a:buFont typeface="Wingdings" panose="05000000000000000000" pitchFamily="2" charset="2"/>
              <a:buChar char="§"/>
            </a:pPr>
            <a:r>
              <a:rPr lang="en-US" sz="2800" dirty="0"/>
              <a:t>Different Referencing Styles.</a:t>
            </a:r>
          </a:p>
          <a:p>
            <a:pPr marL="342900" indent="-342900">
              <a:buFont typeface="Wingdings" panose="05000000000000000000" pitchFamily="2" charset="2"/>
              <a:buChar char="§"/>
            </a:pPr>
            <a:r>
              <a:rPr lang="en-US" sz="2800" dirty="0"/>
              <a:t>Conclusion.</a:t>
            </a:r>
          </a:p>
          <a:p>
            <a:pPr marL="342900" indent="-342900">
              <a:buFont typeface="Wingdings" panose="05000000000000000000" pitchFamily="2" charset="2"/>
              <a:buChar char="§"/>
            </a:pPr>
            <a:r>
              <a:rPr lang="en-US" sz="2800" dirty="0"/>
              <a:t>References.</a:t>
            </a:r>
          </a:p>
        </p:txBody>
      </p:sp>
      <p:pic>
        <p:nvPicPr>
          <p:cNvPr id="6" name="Picture 5">
            <a:extLst>
              <a:ext uri="{FF2B5EF4-FFF2-40B4-BE49-F238E27FC236}">
                <a16:creationId xmlns:a16="http://schemas.microsoft.com/office/drawing/2014/main" id="{532829A4-82CC-485E-B7D7-D85F7F4CB442}"/>
              </a:ext>
            </a:extLst>
          </p:cNvPr>
          <p:cNvPicPr>
            <a:picLocks noChangeAspect="1"/>
          </p:cNvPicPr>
          <p:nvPr/>
        </p:nvPicPr>
        <p:blipFill>
          <a:blip r:embed="rId3"/>
          <a:stretch>
            <a:fillRect/>
          </a:stretch>
        </p:blipFill>
        <p:spPr>
          <a:xfrm>
            <a:off x="5814509" y="2080056"/>
            <a:ext cx="6377491" cy="3866493"/>
          </a:xfrm>
          <a:prstGeom prst="rect">
            <a:avLst/>
          </a:prstGeom>
        </p:spPr>
      </p:pic>
      <p:sp>
        <p:nvSpPr>
          <p:cNvPr id="7" name="TextBox 6">
            <a:extLst>
              <a:ext uri="{FF2B5EF4-FFF2-40B4-BE49-F238E27FC236}">
                <a16:creationId xmlns:a16="http://schemas.microsoft.com/office/drawing/2014/main" id="{7618FD58-6DF0-4D56-B5B1-0AE36AFD4FD2}"/>
              </a:ext>
            </a:extLst>
          </p:cNvPr>
          <p:cNvSpPr txBox="1"/>
          <p:nvPr/>
        </p:nvSpPr>
        <p:spPr>
          <a:xfrm>
            <a:off x="5510048" y="6309284"/>
            <a:ext cx="6101254" cy="461665"/>
          </a:xfrm>
          <a:prstGeom prst="rect">
            <a:avLst/>
          </a:prstGeom>
          <a:noFill/>
        </p:spPr>
        <p:txBody>
          <a:bodyPr wrap="square">
            <a:spAutoFit/>
          </a:bodyPr>
          <a:lstStyle/>
          <a:p>
            <a:r>
              <a:rPr lang="en-US" sz="2400" dirty="0"/>
              <a:t>2</a:t>
            </a:r>
          </a:p>
        </p:txBody>
      </p:sp>
    </p:spTree>
    <p:extLst>
      <p:ext uri="{BB962C8B-B14F-4D97-AF65-F5344CB8AC3E}">
        <p14:creationId xmlns:p14="http://schemas.microsoft.com/office/powerpoint/2010/main" val="838461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E413D2D-9224-4834-BA45-F90C66A8011D}"/>
              </a:ext>
            </a:extLst>
          </p:cNvPr>
          <p:cNvSpPr txBox="1"/>
          <p:nvPr/>
        </p:nvSpPr>
        <p:spPr>
          <a:xfrm>
            <a:off x="4251435" y="162175"/>
            <a:ext cx="6101254" cy="523220"/>
          </a:xfrm>
          <a:prstGeom prst="rect">
            <a:avLst/>
          </a:prstGeom>
          <a:noFill/>
        </p:spPr>
        <p:txBody>
          <a:bodyPr wrap="square">
            <a:spAutoFit/>
          </a:bodyPr>
          <a:lstStyle/>
          <a:p>
            <a:r>
              <a:rPr lang="en-US" sz="2800" dirty="0"/>
              <a:t>Introduction</a:t>
            </a:r>
          </a:p>
        </p:txBody>
      </p:sp>
      <p:pic>
        <p:nvPicPr>
          <p:cNvPr id="6" name="Picture 5">
            <a:extLst>
              <a:ext uri="{FF2B5EF4-FFF2-40B4-BE49-F238E27FC236}">
                <a16:creationId xmlns:a16="http://schemas.microsoft.com/office/drawing/2014/main" id="{BD8D9400-E12F-45C6-9663-847AB690F31C}"/>
              </a:ext>
            </a:extLst>
          </p:cNvPr>
          <p:cNvPicPr>
            <a:picLocks noChangeAspect="1"/>
          </p:cNvPicPr>
          <p:nvPr/>
        </p:nvPicPr>
        <p:blipFill>
          <a:blip r:embed="rId2"/>
          <a:stretch>
            <a:fillRect/>
          </a:stretch>
        </p:blipFill>
        <p:spPr>
          <a:xfrm>
            <a:off x="6958014" y="1500373"/>
            <a:ext cx="5233986" cy="3494239"/>
          </a:xfrm>
          <a:prstGeom prst="rect">
            <a:avLst/>
          </a:prstGeom>
        </p:spPr>
      </p:pic>
      <p:sp>
        <p:nvSpPr>
          <p:cNvPr id="7" name="TextBox 6">
            <a:extLst>
              <a:ext uri="{FF2B5EF4-FFF2-40B4-BE49-F238E27FC236}">
                <a16:creationId xmlns:a16="http://schemas.microsoft.com/office/drawing/2014/main" id="{003E7655-1D44-47E6-A84E-CFE39C371126}"/>
              </a:ext>
            </a:extLst>
          </p:cNvPr>
          <p:cNvSpPr txBox="1"/>
          <p:nvPr/>
        </p:nvSpPr>
        <p:spPr>
          <a:xfrm>
            <a:off x="394138" y="3461485"/>
            <a:ext cx="6101254" cy="1754326"/>
          </a:xfrm>
          <a:prstGeom prst="rect">
            <a:avLst/>
          </a:prstGeom>
          <a:noFill/>
        </p:spPr>
        <p:txBody>
          <a:bodyPr wrap="square">
            <a:spAutoFit/>
          </a:bodyPr>
          <a:lstStyle/>
          <a:p>
            <a:pPr algn="just"/>
            <a:r>
              <a:rPr lang="en-US" dirty="0"/>
              <a:t>If you're creating essays for a specific institution or even a specific department make sure you know what system it is using. Your tutors may specify one of the four listed above or they may use another one entirely.</a:t>
            </a:r>
          </a:p>
          <a:p>
            <a:pPr algn="just"/>
            <a:r>
              <a:rPr lang="en-US" dirty="0"/>
              <a:t> Some departments will create sheets explaining which system they want you to use.</a:t>
            </a:r>
          </a:p>
        </p:txBody>
      </p:sp>
      <p:sp>
        <p:nvSpPr>
          <p:cNvPr id="10" name="TextBox 9">
            <a:extLst>
              <a:ext uri="{FF2B5EF4-FFF2-40B4-BE49-F238E27FC236}">
                <a16:creationId xmlns:a16="http://schemas.microsoft.com/office/drawing/2014/main" id="{EB8DFC4A-00E2-4E67-8275-E4B5D4B663A3}"/>
              </a:ext>
            </a:extLst>
          </p:cNvPr>
          <p:cNvSpPr txBox="1"/>
          <p:nvPr/>
        </p:nvSpPr>
        <p:spPr>
          <a:xfrm>
            <a:off x="394138" y="1493166"/>
            <a:ext cx="6101254" cy="1754326"/>
          </a:xfrm>
          <a:prstGeom prst="rect">
            <a:avLst/>
          </a:prstGeom>
          <a:noFill/>
        </p:spPr>
        <p:txBody>
          <a:bodyPr wrap="square">
            <a:spAutoFit/>
          </a:bodyPr>
          <a:lstStyle/>
          <a:p>
            <a:pPr algn="just"/>
            <a:r>
              <a:rPr lang="en-US" dirty="0"/>
              <a:t>Referencing styles. There are four widely-used referencing styles or conventions. They are called the MLA (Modern Languages Association) system, the APA (American Psychological Association) system, the Harvard system, and the MHRA (Modern Humanities Research Association) system.</a:t>
            </a:r>
          </a:p>
        </p:txBody>
      </p:sp>
      <p:sp>
        <p:nvSpPr>
          <p:cNvPr id="12" name="TextBox 11">
            <a:extLst>
              <a:ext uri="{FF2B5EF4-FFF2-40B4-BE49-F238E27FC236}">
                <a16:creationId xmlns:a16="http://schemas.microsoft.com/office/drawing/2014/main" id="{B1820706-57AF-4C2F-B8F3-8B79FD59FF13}"/>
              </a:ext>
            </a:extLst>
          </p:cNvPr>
          <p:cNvSpPr txBox="1"/>
          <p:nvPr/>
        </p:nvSpPr>
        <p:spPr>
          <a:xfrm>
            <a:off x="5431222" y="6234160"/>
            <a:ext cx="338957" cy="461665"/>
          </a:xfrm>
          <a:prstGeom prst="rect">
            <a:avLst/>
          </a:prstGeom>
          <a:noFill/>
        </p:spPr>
        <p:txBody>
          <a:bodyPr wrap="square">
            <a:spAutoFit/>
          </a:bodyPr>
          <a:lstStyle/>
          <a:p>
            <a:r>
              <a:rPr lang="en-US" sz="2400" dirty="0"/>
              <a:t>3</a:t>
            </a:r>
          </a:p>
        </p:txBody>
      </p:sp>
    </p:spTree>
    <p:extLst>
      <p:ext uri="{BB962C8B-B14F-4D97-AF65-F5344CB8AC3E}">
        <p14:creationId xmlns:p14="http://schemas.microsoft.com/office/powerpoint/2010/main" val="591505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428EF3-BDA2-4677-A28D-179316F8808C}"/>
              </a:ext>
            </a:extLst>
          </p:cNvPr>
          <p:cNvSpPr txBox="1"/>
          <p:nvPr/>
        </p:nvSpPr>
        <p:spPr>
          <a:xfrm>
            <a:off x="3484180" y="311948"/>
            <a:ext cx="6101254" cy="461665"/>
          </a:xfrm>
          <a:prstGeom prst="rect">
            <a:avLst/>
          </a:prstGeom>
          <a:noFill/>
        </p:spPr>
        <p:txBody>
          <a:bodyPr wrap="square">
            <a:spAutoFit/>
          </a:bodyPr>
          <a:lstStyle/>
          <a:p>
            <a:r>
              <a:rPr lang="en-US" sz="2400" dirty="0"/>
              <a:t>Different Referencing Styles</a:t>
            </a:r>
          </a:p>
        </p:txBody>
      </p:sp>
      <p:sp>
        <p:nvSpPr>
          <p:cNvPr id="5" name="TextBox 4">
            <a:extLst>
              <a:ext uri="{FF2B5EF4-FFF2-40B4-BE49-F238E27FC236}">
                <a16:creationId xmlns:a16="http://schemas.microsoft.com/office/drawing/2014/main" id="{961BE992-E26C-4877-B244-BFD8D2529394}"/>
              </a:ext>
            </a:extLst>
          </p:cNvPr>
          <p:cNvSpPr txBox="1"/>
          <p:nvPr/>
        </p:nvSpPr>
        <p:spPr>
          <a:xfrm>
            <a:off x="236485" y="1070384"/>
            <a:ext cx="4477405" cy="830997"/>
          </a:xfrm>
          <a:prstGeom prst="rect">
            <a:avLst/>
          </a:prstGeom>
          <a:noFill/>
        </p:spPr>
        <p:txBody>
          <a:bodyPr wrap="square">
            <a:spAutoFit/>
          </a:bodyPr>
          <a:lstStyle/>
          <a:p>
            <a:r>
              <a:rPr lang="en-US" sz="2400" dirty="0"/>
              <a:t>1 The MLA (Modern Languages Association) system:</a:t>
            </a:r>
          </a:p>
        </p:txBody>
      </p:sp>
      <p:sp>
        <p:nvSpPr>
          <p:cNvPr id="9" name="TextBox 8">
            <a:extLst>
              <a:ext uri="{FF2B5EF4-FFF2-40B4-BE49-F238E27FC236}">
                <a16:creationId xmlns:a16="http://schemas.microsoft.com/office/drawing/2014/main" id="{C37AFFE8-92C6-46C8-B082-D52916328EFA}"/>
              </a:ext>
            </a:extLst>
          </p:cNvPr>
          <p:cNvSpPr txBox="1"/>
          <p:nvPr/>
        </p:nvSpPr>
        <p:spPr>
          <a:xfrm>
            <a:off x="236485" y="3717300"/>
            <a:ext cx="9727322" cy="923330"/>
          </a:xfrm>
          <a:prstGeom prst="rect">
            <a:avLst/>
          </a:prstGeom>
          <a:noFill/>
        </p:spPr>
        <p:txBody>
          <a:bodyPr wrap="square">
            <a:spAutoFit/>
          </a:bodyPr>
          <a:lstStyle/>
          <a:p>
            <a:pPr algn="just"/>
            <a:r>
              <a:rPr lang="en-US" dirty="0"/>
              <a:t>If your essay quotes from two or more works by the same author at that point the bracketed reference should include a shortened version of the title to show which book is being referred to.</a:t>
            </a:r>
          </a:p>
        </p:txBody>
      </p:sp>
      <p:sp>
        <p:nvSpPr>
          <p:cNvPr id="11" name="TextBox 10">
            <a:extLst>
              <a:ext uri="{FF2B5EF4-FFF2-40B4-BE49-F238E27FC236}">
                <a16:creationId xmlns:a16="http://schemas.microsoft.com/office/drawing/2014/main" id="{D3EC4657-6B5C-4B63-9538-251CBB089963}"/>
              </a:ext>
            </a:extLst>
          </p:cNvPr>
          <p:cNvSpPr txBox="1"/>
          <p:nvPr/>
        </p:nvSpPr>
        <p:spPr>
          <a:xfrm>
            <a:off x="236485" y="4864286"/>
            <a:ext cx="9727322" cy="923330"/>
          </a:xfrm>
          <a:prstGeom prst="rect">
            <a:avLst/>
          </a:prstGeom>
          <a:noFill/>
        </p:spPr>
        <p:txBody>
          <a:bodyPr wrap="square">
            <a:spAutoFit/>
          </a:bodyPr>
          <a:lstStyle/>
          <a:p>
            <a:pPr algn="just"/>
            <a:r>
              <a:rPr lang="en-US" dirty="0"/>
              <a:t>A bibliography compiled according to MLA conventions lists items alphabetically by the author’s last name. Each entry should include, in the following order: the author’s name in full, the title of the book, the place of publication, the publisher, and the date. </a:t>
            </a:r>
          </a:p>
        </p:txBody>
      </p:sp>
      <p:sp>
        <p:nvSpPr>
          <p:cNvPr id="13" name="TextBox 12">
            <a:extLst>
              <a:ext uri="{FF2B5EF4-FFF2-40B4-BE49-F238E27FC236}">
                <a16:creationId xmlns:a16="http://schemas.microsoft.com/office/drawing/2014/main" id="{E430F48D-76DA-47B5-BA56-7673103F536F}"/>
              </a:ext>
            </a:extLst>
          </p:cNvPr>
          <p:cNvSpPr txBox="1"/>
          <p:nvPr/>
        </p:nvSpPr>
        <p:spPr>
          <a:xfrm>
            <a:off x="5454869" y="6315219"/>
            <a:ext cx="512379" cy="461665"/>
          </a:xfrm>
          <a:prstGeom prst="rect">
            <a:avLst/>
          </a:prstGeom>
          <a:noFill/>
        </p:spPr>
        <p:txBody>
          <a:bodyPr wrap="square">
            <a:spAutoFit/>
          </a:bodyPr>
          <a:lstStyle/>
          <a:p>
            <a:r>
              <a:rPr lang="en-US" sz="2400" dirty="0"/>
              <a:t>4</a:t>
            </a:r>
          </a:p>
        </p:txBody>
      </p:sp>
      <p:sp>
        <p:nvSpPr>
          <p:cNvPr id="10" name="TextBox 9">
            <a:extLst>
              <a:ext uri="{FF2B5EF4-FFF2-40B4-BE49-F238E27FC236}">
                <a16:creationId xmlns:a16="http://schemas.microsoft.com/office/drawing/2014/main" id="{F183C60A-8BEE-41B2-A9B6-CFD7213E8C70}"/>
              </a:ext>
            </a:extLst>
          </p:cNvPr>
          <p:cNvSpPr txBox="1"/>
          <p:nvPr/>
        </p:nvSpPr>
        <p:spPr>
          <a:xfrm>
            <a:off x="236485" y="2016316"/>
            <a:ext cx="9514489" cy="1477328"/>
          </a:xfrm>
          <a:prstGeom prst="rect">
            <a:avLst/>
          </a:prstGeom>
          <a:noFill/>
        </p:spPr>
        <p:txBody>
          <a:bodyPr wrap="square">
            <a:spAutoFit/>
          </a:bodyPr>
          <a:lstStyle/>
          <a:p>
            <a:pPr algn="just"/>
            <a:r>
              <a:rPr lang="en-US" dirty="0"/>
              <a:t>is a parenthetical system: i.e. bracketed references in the body of your essay are linked to full length citations in the bibliography at the end of your essay. The bracket in the body of the essay contains only the author’s surname and the page number or numbers you are referring to. For example: There are a number of different referencing styles or conventions but there are four that are used most widely.</a:t>
            </a:r>
          </a:p>
        </p:txBody>
      </p:sp>
    </p:spTree>
    <p:extLst>
      <p:ext uri="{BB962C8B-B14F-4D97-AF65-F5344CB8AC3E}">
        <p14:creationId xmlns:p14="http://schemas.microsoft.com/office/powerpoint/2010/main" val="2040422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4902F8-5335-4091-BBD7-8A35CD312178}"/>
              </a:ext>
            </a:extLst>
          </p:cNvPr>
          <p:cNvSpPr txBox="1"/>
          <p:nvPr/>
        </p:nvSpPr>
        <p:spPr>
          <a:xfrm>
            <a:off x="2753711" y="291662"/>
            <a:ext cx="6101254" cy="954107"/>
          </a:xfrm>
          <a:prstGeom prst="rect">
            <a:avLst/>
          </a:prstGeom>
          <a:noFill/>
        </p:spPr>
        <p:txBody>
          <a:bodyPr wrap="square">
            <a:spAutoFit/>
          </a:bodyPr>
          <a:lstStyle/>
          <a:p>
            <a:pPr algn="just"/>
            <a:r>
              <a:rPr lang="en-US" sz="2800" dirty="0"/>
              <a:t>2 The APA (American Psychological Association) system</a:t>
            </a:r>
          </a:p>
        </p:txBody>
      </p:sp>
      <p:sp>
        <p:nvSpPr>
          <p:cNvPr id="5" name="TextBox 4">
            <a:extLst>
              <a:ext uri="{FF2B5EF4-FFF2-40B4-BE49-F238E27FC236}">
                <a16:creationId xmlns:a16="http://schemas.microsoft.com/office/drawing/2014/main" id="{F484DC44-2023-42E8-BFDE-7A8D7B3A4B8F}"/>
              </a:ext>
            </a:extLst>
          </p:cNvPr>
          <p:cNvSpPr txBox="1"/>
          <p:nvPr/>
        </p:nvSpPr>
        <p:spPr>
          <a:xfrm>
            <a:off x="591208" y="1570433"/>
            <a:ext cx="8931164" cy="1754326"/>
          </a:xfrm>
          <a:prstGeom prst="rect">
            <a:avLst/>
          </a:prstGeom>
          <a:noFill/>
        </p:spPr>
        <p:txBody>
          <a:bodyPr wrap="square">
            <a:spAutoFit/>
          </a:bodyPr>
          <a:lstStyle/>
          <a:p>
            <a:pPr algn="just"/>
            <a:r>
              <a:rPr lang="en-US" dirty="0"/>
              <a:t>is additionally a parenthetical system but the bracketed references in the body of your essay are: the author’s surname, the date of publication and the page or page numbers you're referring to. For example: There are a number of different referencing styles or conventions but there are four that are used most widely (Kennedy, 2003, p. 17). The reference always goes at the end of the sentence before the full stop.</a:t>
            </a:r>
          </a:p>
        </p:txBody>
      </p:sp>
      <p:sp>
        <p:nvSpPr>
          <p:cNvPr id="7" name="TextBox 6">
            <a:extLst>
              <a:ext uri="{FF2B5EF4-FFF2-40B4-BE49-F238E27FC236}">
                <a16:creationId xmlns:a16="http://schemas.microsoft.com/office/drawing/2014/main" id="{38D6DB1F-3763-42CC-9136-DC3E04BF5626}"/>
              </a:ext>
            </a:extLst>
          </p:cNvPr>
          <p:cNvSpPr txBox="1"/>
          <p:nvPr/>
        </p:nvSpPr>
        <p:spPr>
          <a:xfrm>
            <a:off x="591208" y="3649424"/>
            <a:ext cx="8931164" cy="1754326"/>
          </a:xfrm>
          <a:prstGeom prst="rect">
            <a:avLst/>
          </a:prstGeom>
          <a:noFill/>
        </p:spPr>
        <p:txBody>
          <a:bodyPr wrap="square">
            <a:spAutoFit/>
          </a:bodyPr>
          <a:lstStyle/>
          <a:p>
            <a:pPr algn="just"/>
            <a:r>
              <a:rPr lang="en-US" dirty="0"/>
              <a:t>A list of sources compiled according to APA conventions lists things in order by the author’s last name. Each entry should include, in the following order: the author’s surname, their first initial, the date of publication in brackets, the title of the book, the place of publication and the publisher. For example: Kennedy, D. (1996) New Relations: The Refashioning of British Poetry 1980-1994. Bridgend: </a:t>
            </a:r>
            <a:r>
              <a:rPr lang="en-US" dirty="0" err="1"/>
              <a:t>Seren</a:t>
            </a:r>
            <a:r>
              <a:rPr lang="en-US" dirty="0"/>
              <a:t>. Again, pay attention to how the entry is punctuated as that's part of the system as well.</a:t>
            </a:r>
          </a:p>
        </p:txBody>
      </p:sp>
      <p:sp>
        <p:nvSpPr>
          <p:cNvPr id="9" name="TextBox 8">
            <a:extLst>
              <a:ext uri="{FF2B5EF4-FFF2-40B4-BE49-F238E27FC236}">
                <a16:creationId xmlns:a16="http://schemas.microsoft.com/office/drawing/2014/main" id="{455E45C8-9DF5-460E-9F31-0721018DA9E0}"/>
              </a:ext>
            </a:extLst>
          </p:cNvPr>
          <p:cNvSpPr txBox="1"/>
          <p:nvPr/>
        </p:nvSpPr>
        <p:spPr>
          <a:xfrm>
            <a:off x="5340570" y="6267951"/>
            <a:ext cx="6101254" cy="461665"/>
          </a:xfrm>
          <a:prstGeom prst="rect">
            <a:avLst/>
          </a:prstGeom>
          <a:noFill/>
        </p:spPr>
        <p:txBody>
          <a:bodyPr wrap="square">
            <a:spAutoFit/>
          </a:bodyPr>
          <a:lstStyle/>
          <a:p>
            <a:r>
              <a:rPr lang="en-US" sz="2400" dirty="0"/>
              <a:t>5</a:t>
            </a:r>
          </a:p>
        </p:txBody>
      </p:sp>
    </p:spTree>
    <p:extLst>
      <p:ext uri="{BB962C8B-B14F-4D97-AF65-F5344CB8AC3E}">
        <p14:creationId xmlns:p14="http://schemas.microsoft.com/office/powerpoint/2010/main" val="3440209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4EB672-C83F-4F0C-9629-75343F4FC2AD}"/>
              </a:ext>
            </a:extLst>
          </p:cNvPr>
          <p:cNvSpPr txBox="1"/>
          <p:nvPr/>
        </p:nvSpPr>
        <p:spPr>
          <a:xfrm>
            <a:off x="4004442" y="241003"/>
            <a:ext cx="6101254" cy="461665"/>
          </a:xfrm>
          <a:prstGeom prst="rect">
            <a:avLst/>
          </a:prstGeom>
          <a:noFill/>
        </p:spPr>
        <p:txBody>
          <a:bodyPr wrap="square">
            <a:spAutoFit/>
          </a:bodyPr>
          <a:lstStyle/>
          <a:p>
            <a:r>
              <a:rPr lang="en-US" sz="2400" dirty="0"/>
              <a:t>3 The Harvard system</a:t>
            </a:r>
          </a:p>
        </p:txBody>
      </p:sp>
      <p:sp>
        <p:nvSpPr>
          <p:cNvPr id="5" name="TextBox 4">
            <a:extLst>
              <a:ext uri="{FF2B5EF4-FFF2-40B4-BE49-F238E27FC236}">
                <a16:creationId xmlns:a16="http://schemas.microsoft.com/office/drawing/2014/main" id="{C18139B8-E2F2-44D0-A973-B6EC527657B6}"/>
              </a:ext>
            </a:extLst>
          </p:cNvPr>
          <p:cNvSpPr txBox="1"/>
          <p:nvPr/>
        </p:nvSpPr>
        <p:spPr>
          <a:xfrm>
            <a:off x="433552" y="1929099"/>
            <a:ext cx="6101254" cy="1754326"/>
          </a:xfrm>
          <a:prstGeom prst="rect">
            <a:avLst/>
          </a:prstGeom>
          <a:noFill/>
        </p:spPr>
        <p:txBody>
          <a:bodyPr wrap="square">
            <a:spAutoFit/>
          </a:bodyPr>
          <a:lstStyle/>
          <a:p>
            <a:pPr algn="just"/>
            <a:r>
              <a:rPr lang="en-US" dirty="0"/>
              <a:t>is another incidental system and the bracketed references in the body of your essay are: the author’s surname and the date of publication. The list of works at the end of the essay is headed ‘References’. The works listed in it appear in alphabetical order by the author’s surname and follow the same format as the APA system.</a:t>
            </a:r>
          </a:p>
        </p:txBody>
      </p:sp>
      <p:pic>
        <p:nvPicPr>
          <p:cNvPr id="6" name="Picture 5">
            <a:extLst>
              <a:ext uri="{FF2B5EF4-FFF2-40B4-BE49-F238E27FC236}">
                <a16:creationId xmlns:a16="http://schemas.microsoft.com/office/drawing/2014/main" id="{6D22A08D-C249-41AD-9BFF-71EA04920927}"/>
              </a:ext>
            </a:extLst>
          </p:cNvPr>
          <p:cNvPicPr>
            <a:picLocks noChangeAspect="1"/>
          </p:cNvPicPr>
          <p:nvPr/>
        </p:nvPicPr>
        <p:blipFill>
          <a:blip r:embed="rId2"/>
          <a:stretch>
            <a:fillRect/>
          </a:stretch>
        </p:blipFill>
        <p:spPr>
          <a:xfrm>
            <a:off x="6979468" y="1691489"/>
            <a:ext cx="5212532" cy="3475021"/>
          </a:xfrm>
          <a:prstGeom prst="rect">
            <a:avLst/>
          </a:prstGeom>
        </p:spPr>
      </p:pic>
      <p:sp>
        <p:nvSpPr>
          <p:cNvPr id="8" name="TextBox 7">
            <a:extLst>
              <a:ext uri="{FF2B5EF4-FFF2-40B4-BE49-F238E27FC236}">
                <a16:creationId xmlns:a16="http://schemas.microsoft.com/office/drawing/2014/main" id="{E4A967A8-57E5-4D34-9374-5D246CD70C00}"/>
              </a:ext>
            </a:extLst>
          </p:cNvPr>
          <p:cNvSpPr txBox="1"/>
          <p:nvPr/>
        </p:nvSpPr>
        <p:spPr>
          <a:xfrm>
            <a:off x="5234152" y="6294961"/>
            <a:ext cx="6101254" cy="461665"/>
          </a:xfrm>
          <a:prstGeom prst="rect">
            <a:avLst/>
          </a:prstGeom>
          <a:noFill/>
        </p:spPr>
        <p:txBody>
          <a:bodyPr wrap="square">
            <a:spAutoFit/>
          </a:bodyPr>
          <a:lstStyle/>
          <a:p>
            <a:r>
              <a:rPr lang="en-US" sz="2400" dirty="0"/>
              <a:t>6</a:t>
            </a:r>
          </a:p>
        </p:txBody>
      </p:sp>
    </p:spTree>
    <p:extLst>
      <p:ext uri="{BB962C8B-B14F-4D97-AF65-F5344CB8AC3E}">
        <p14:creationId xmlns:p14="http://schemas.microsoft.com/office/powerpoint/2010/main" val="3432863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E94887D-E13E-49FE-AEF1-130CABF41C90}"/>
              </a:ext>
            </a:extLst>
          </p:cNvPr>
          <p:cNvSpPr txBox="1"/>
          <p:nvPr/>
        </p:nvSpPr>
        <p:spPr>
          <a:xfrm>
            <a:off x="3045373" y="406541"/>
            <a:ext cx="6101254" cy="830997"/>
          </a:xfrm>
          <a:prstGeom prst="rect">
            <a:avLst/>
          </a:prstGeom>
          <a:noFill/>
        </p:spPr>
        <p:txBody>
          <a:bodyPr wrap="square">
            <a:spAutoFit/>
          </a:bodyPr>
          <a:lstStyle/>
          <a:p>
            <a:pPr algn="just"/>
            <a:r>
              <a:rPr lang="en-US" sz="2400" dirty="0"/>
              <a:t>4 The MHRA (Modern Humanities Research Association) system</a:t>
            </a:r>
          </a:p>
        </p:txBody>
      </p:sp>
      <p:sp>
        <p:nvSpPr>
          <p:cNvPr id="5" name="TextBox 4">
            <a:extLst>
              <a:ext uri="{FF2B5EF4-FFF2-40B4-BE49-F238E27FC236}">
                <a16:creationId xmlns:a16="http://schemas.microsoft.com/office/drawing/2014/main" id="{B73F4024-2680-47FE-A4FD-40901DE7CE77}"/>
              </a:ext>
            </a:extLst>
          </p:cNvPr>
          <p:cNvSpPr txBox="1"/>
          <p:nvPr/>
        </p:nvSpPr>
        <p:spPr>
          <a:xfrm>
            <a:off x="181305" y="1948255"/>
            <a:ext cx="6101254" cy="2031325"/>
          </a:xfrm>
          <a:prstGeom prst="rect">
            <a:avLst/>
          </a:prstGeom>
          <a:noFill/>
        </p:spPr>
        <p:txBody>
          <a:bodyPr wrap="square">
            <a:spAutoFit/>
          </a:bodyPr>
          <a:lstStyle/>
          <a:p>
            <a:pPr algn="just"/>
            <a:r>
              <a:rPr lang="en-US" dirty="0"/>
              <a:t>does not use bracketed references in the body of an essay. Instead, superscript numbers like this 1 are connected to a arrangement of notes which appear either at the foot of the page or in a section at the end of your essay. The note contains the full reference for the book or article you're referring to. Here’s what an MHRA note reference looks like:</a:t>
            </a:r>
          </a:p>
        </p:txBody>
      </p:sp>
      <p:pic>
        <p:nvPicPr>
          <p:cNvPr id="6" name="Picture 5">
            <a:extLst>
              <a:ext uri="{FF2B5EF4-FFF2-40B4-BE49-F238E27FC236}">
                <a16:creationId xmlns:a16="http://schemas.microsoft.com/office/drawing/2014/main" id="{CD19A746-7534-476D-85AD-E7BA04F6115C}"/>
              </a:ext>
            </a:extLst>
          </p:cNvPr>
          <p:cNvPicPr>
            <a:picLocks noChangeAspect="1"/>
          </p:cNvPicPr>
          <p:nvPr/>
        </p:nvPicPr>
        <p:blipFill>
          <a:blip r:embed="rId2"/>
          <a:stretch>
            <a:fillRect/>
          </a:stretch>
        </p:blipFill>
        <p:spPr>
          <a:xfrm>
            <a:off x="6939410" y="1948255"/>
            <a:ext cx="5252590" cy="3563007"/>
          </a:xfrm>
          <a:prstGeom prst="rect">
            <a:avLst/>
          </a:prstGeom>
        </p:spPr>
      </p:pic>
      <p:sp>
        <p:nvSpPr>
          <p:cNvPr id="8" name="TextBox 7">
            <a:extLst>
              <a:ext uri="{FF2B5EF4-FFF2-40B4-BE49-F238E27FC236}">
                <a16:creationId xmlns:a16="http://schemas.microsoft.com/office/drawing/2014/main" id="{60B9E020-6BEF-4E1A-946E-E139FE468322}"/>
              </a:ext>
            </a:extLst>
          </p:cNvPr>
          <p:cNvSpPr txBox="1"/>
          <p:nvPr/>
        </p:nvSpPr>
        <p:spPr>
          <a:xfrm>
            <a:off x="181305" y="4162207"/>
            <a:ext cx="6101254" cy="646331"/>
          </a:xfrm>
          <a:prstGeom prst="rect">
            <a:avLst/>
          </a:prstGeom>
          <a:noFill/>
        </p:spPr>
        <p:txBody>
          <a:bodyPr wrap="square">
            <a:spAutoFit/>
          </a:bodyPr>
          <a:lstStyle/>
          <a:p>
            <a:pPr algn="just"/>
            <a:r>
              <a:rPr lang="en-US" dirty="0"/>
              <a:t>1 David Kennedy, New Relations: The Refashioning of British Poetry 1980-1994. (Bridgend: </a:t>
            </a:r>
            <a:r>
              <a:rPr lang="en-US" dirty="0" err="1"/>
              <a:t>Seren</a:t>
            </a:r>
            <a:r>
              <a:rPr lang="en-US" dirty="0"/>
              <a:t>, 1996), p.26.</a:t>
            </a:r>
          </a:p>
        </p:txBody>
      </p:sp>
      <p:sp>
        <p:nvSpPr>
          <p:cNvPr id="10" name="TextBox 9">
            <a:extLst>
              <a:ext uri="{FF2B5EF4-FFF2-40B4-BE49-F238E27FC236}">
                <a16:creationId xmlns:a16="http://schemas.microsoft.com/office/drawing/2014/main" id="{F32DDC24-81F4-46F4-9C35-F958979F2091}"/>
              </a:ext>
            </a:extLst>
          </p:cNvPr>
          <p:cNvSpPr txBox="1"/>
          <p:nvPr/>
        </p:nvSpPr>
        <p:spPr>
          <a:xfrm>
            <a:off x="5368159" y="6221979"/>
            <a:ext cx="6101254" cy="461665"/>
          </a:xfrm>
          <a:prstGeom prst="rect">
            <a:avLst/>
          </a:prstGeom>
          <a:noFill/>
        </p:spPr>
        <p:txBody>
          <a:bodyPr wrap="square">
            <a:spAutoFit/>
          </a:bodyPr>
          <a:lstStyle/>
          <a:p>
            <a:r>
              <a:rPr lang="en-US" sz="2400" dirty="0"/>
              <a:t>7</a:t>
            </a:r>
          </a:p>
        </p:txBody>
      </p:sp>
    </p:spTree>
    <p:extLst>
      <p:ext uri="{BB962C8B-B14F-4D97-AF65-F5344CB8AC3E}">
        <p14:creationId xmlns:p14="http://schemas.microsoft.com/office/powerpoint/2010/main" val="2570933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B945BCB-7BE6-43B2-8DCC-E1B408453C0F}"/>
              </a:ext>
            </a:extLst>
          </p:cNvPr>
          <p:cNvSpPr txBox="1"/>
          <p:nvPr/>
        </p:nvSpPr>
        <p:spPr>
          <a:xfrm>
            <a:off x="4445669" y="156229"/>
            <a:ext cx="6100010" cy="584775"/>
          </a:xfrm>
          <a:prstGeom prst="rect">
            <a:avLst/>
          </a:prstGeom>
          <a:noFill/>
        </p:spPr>
        <p:txBody>
          <a:bodyPr wrap="square">
            <a:spAutoFit/>
          </a:bodyPr>
          <a:lstStyle/>
          <a:p>
            <a:r>
              <a:rPr kumimoji="0" lang="en-US" sz="3200" b="0" i="0" u="none" strike="noStrike" kern="1200" cap="none" spc="0" normalizeH="0" baseline="0" noProof="0" dirty="0">
                <a:ln>
                  <a:noFill/>
                </a:ln>
                <a:solidFill>
                  <a:prstClr val="black"/>
                </a:solidFill>
                <a:effectLst/>
                <a:uLnTx/>
                <a:uFillTx/>
                <a:latin typeface="Gill Sans MT" panose="020B0502020104020203"/>
                <a:ea typeface="+mn-ea"/>
                <a:cs typeface="+mn-cs"/>
              </a:rPr>
              <a:t>Conclusion</a:t>
            </a:r>
            <a:endParaRPr lang="en-US" sz="3200" dirty="0"/>
          </a:p>
        </p:txBody>
      </p:sp>
      <p:sp>
        <p:nvSpPr>
          <p:cNvPr id="6" name="TextBox 5">
            <a:extLst>
              <a:ext uri="{FF2B5EF4-FFF2-40B4-BE49-F238E27FC236}">
                <a16:creationId xmlns:a16="http://schemas.microsoft.com/office/drawing/2014/main" id="{913A6818-ADC6-412F-A4F6-473D4F1AB3F6}"/>
              </a:ext>
            </a:extLst>
          </p:cNvPr>
          <p:cNvSpPr txBox="1"/>
          <p:nvPr/>
        </p:nvSpPr>
        <p:spPr>
          <a:xfrm>
            <a:off x="2199290" y="1539453"/>
            <a:ext cx="6101254" cy="1477328"/>
          </a:xfrm>
          <a:prstGeom prst="rect">
            <a:avLst/>
          </a:prstGeom>
          <a:noFill/>
        </p:spPr>
        <p:txBody>
          <a:bodyPr wrap="square">
            <a:spAutoFit/>
          </a:bodyPr>
          <a:lstStyle/>
          <a:p>
            <a:pPr algn="just"/>
            <a:r>
              <a:rPr lang="en-US" dirty="0"/>
              <a:t>A referencing style is a set of rules on how to acknowledge the thoughts, ideas and works of others in a particular way. Referencing is a crucial part of successful academic writing, avoiding plagiarism and maintaining academic integrity in your assignments and research.</a:t>
            </a:r>
          </a:p>
        </p:txBody>
      </p:sp>
      <p:sp>
        <p:nvSpPr>
          <p:cNvPr id="8" name="TextBox 7">
            <a:extLst>
              <a:ext uri="{FF2B5EF4-FFF2-40B4-BE49-F238E27FC236}">
                <a16:creationId xmlns:a16="http://schemas.microsoft.com/office/drawing/2014/main" id="{EE0790D5-052A-4DE9-AFD0-F429AE2D3297}"/>
              </a:ext>
            </a:extLst>
          </p:cNvPr>
          <p:cNvSpPr txBox="1"/>
          <p:nvPr/>
        </p:nvSpPr>
        <p:spPr>
          <a:xfrm>
            <a:off x="2199290" y="3135161"/>
            <a:ext cx="6101254" cy="1754326"/>
          </a:xfrm>
          <a:prstGeom prst="rect">
            <a:avLst/>
          </a:prstGeom>
          <a:noFill/>
        </p:spPr>
        <p:txBody>
          <a:bodyPr wrap="square">
            <a:spAutoFit/>
          </a:bodyPr>
          <a:lstStyle/>
          <a:p>
            <a:pPr algn="just"/>
            <a:r>
              <a:rPr lang="en-US" dirty="0"/>
              <a:t>APA style is the most common referencing style, but different schools, departments, and lecturers may have their own requirements.</a:t>
            </a:r>
          </a:p>
          <a:p>
            <a:pPr algn="just"/>
            <a:r>
              <a:rPr lang="en-US" dirty="0"/>
              <a:t>APA style is commonly used in Education, Business, and some Social Sciences and Humanities disciplines.</a:t>
            </a:r>
          </a:p>
          <a:p>
            <a:pPr algn="just"/>
            <a:r>
              <a:rPr lang="en-US" dirty="0"/>
              <a:t>MLA style is often used in English and Media Studies.</a:t>
            </a:r>
          </a:p>
        </p:txBody>
      </p:sp>
      <p:sp>
        <p:nvSpPr>
          <p:cNvPr id="10" name="TextBox 9">
            <a:extLst>
              <a:ext uri="{FF2B5EF4-FFF2-40B4-BE49-F238E27FC236}">
                <a16:creationId xmlns:a16="http://schemas.microsoft.com/office/drawing/2014/main" id="{3E9A803C-1767-4551-A1B4-DC9123049954}"/>
              </a:ext>
            </a:extLst>
          </p:cNvPr>
          <p:cNvSpPr txBox="1"/>
          <p:nvPr/>
        </p:nvSpPr>
        <p:spPr>
          <a:xfrm>
            <a:off x="5549463" y="6240106"/>
            <a:ext cx="6101254" cy="461665"/>
          </a:xfrm>
          <a:prstGeom prst="rect">
            <a:avLst/>
          </a:prstGeom>
          <a:noFill/>
        </p:spPr>
        <p:txBody>
          <a:bodyPr wrap="square">
            <a:spAutoFit/>
          </a:bodyPr>
          <a:lstStyle/>
          <a:p>
            <a:r>
              <a:rPr lang="en-US" sz="2400" dirty="0"/>
              <a:t>8</a:t>
            </a:r>
          </a:p>
        </p:txBody>
      </p:sp>
    </p:spTree>
    <p:extLst>
      <p:ext uri="{BB962C8B-B14F-4D97-AF65-F5344CB8AC3E}">
        <p14:creationId xmlns:p14="http://schemas.microsoft.com/office/powerpoint/2010/main" val="1679381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429A6F2-2B67-4B40-89EA-7ADEA7C2AE54}"/>
              </a:ext>
            </a:extLst>
          </p:cNvPr>
          <p:cNvPicPr>
            <a:picLocks noChangeAspect="1"/>
          </p:cNvPicPr>
          <p:nvPr/>
        </p:nvPicPr>
        <p:blipFill>
          <a:blip r:embed="rId2"/>
          <a:stretch>
            <a:fillRect/>
          </a:stretch>
        </p:blipFill>
        <p:spPr>
          <a:xfrm>
            <a:off x="4319853" y="0"/>
            <a:ext cx="2511770" cy="853514"/>
          </a:xfrm>
          <a:prstGeom prst="rect">
            <a:avLst/>
          </a:prstGeom>
        </p:spPr>
      </p:pic>
      <p:sp>
        <p:nvSpPr>
          <p:cNvPr id="5" name="TextBox 4">
            <a:extLst>
              <a:ext uri="{FF2B5EF4-FFF2-40B4-BE49-F238E27FC236}">
                <a16:creationId xmlns:a16="http://schemas.microsoft.com/office/drawing/2014/main" id="{63F78CB2-4596-46EC-B180-3389097123C6}"/>
              </a:ext>
            </a:extLst>
          </p:cNvPr>
          <p:cNvSpPr txBox="1"/>
          <p:nvPr/>
        </p:nvSpPr>
        <p:spPr>
          <a:xfrm>
            <a:off x="5549463" y="6240106"/>
            <a:ext cx="6101254" cy="461665"/>
          </a:xfrm>
          <a:prstGeom prst="rect">
            <a:avLst/>
          </a:prstGeom>
          <a:noFill/>
        </p:spPr>
        <p:txBody>
          <a:bodyPr wrap="square">
            <a:spAutoFit/>
          </a:bodyPr>
          <a:lstStyle/>
          <a:p>
            <a:r>
              <a:rPr lang="en-US" sz="2400" dirty="0"/>
              <a:t>9</a:t>
            </a:r>
          </a:p>
        </p:txBody>
      </p:sp>
      <p:sp>
        <p:nvSpPr>
          <p:cNvPr id="6" name="TextBox 5">
            <a:extLst>
              <a:ext uri="{FF2B5EF4-FFF2-40B4-BE49-F238E27FC236}">
                <a16:creationId xmlns:a16="http://schemas.microsoft.com/office/drawing/2014/main" id="{AD714D74-1ACD-48B7-BE2B-89BCA770B89F}"/>
              </a:ext>
            </a:extLst>
          </p:cNvPr>
          <p:cNvSpPr txBox="1"/>
          <p:nvPr/>
        </p:nvSpPr>
        <p:spPr>
          <a:xfrm>
            <a:off x="2806263" y="2921168"/>
            <a:ext cx="6101254" cy="1015663"/>
          </a:xfrm>
          <a:prstGeom prst="rect">
            <a:avLst/>
          </a:prstGeom>
          <a:noFill/>
        </p:spPr>
        <p:txBody>
          <a:bodyPr wrap="square">
            <a:spAutoFit/>
          </a:bodyPr>
          <a:lstStyle/>
          <a:p>
            <a:r>
              <a:rPr lang="en-US" sz="2000" dirty="0"/>
              <a:t>“MLA, APA, Harvard or MHRA?” The Royal Literary Fund, 2014, </a:t>
            </a:r>
            <a:r>
              <a:rPr lang="en-US" sz="2000" dirty="0">
                <a:hlinkClick r:id="rId3"/>
              </a:rPr>
              <a:t>www.rlf.org.uk/resources/mla-apa-harvard-or-mhra/</a:t>
            </a:r>
            <a:r>
              <a:rPr lang="en-US" sz="2000" dirty="0"/>
              <a:t> .</a:t>
            </a:r>
          </a:p>
        </p:txBody>
      </p:sp>
    </p:spTree>
    <p:extLst>
      <p:ext uri="{BB962C8B-B14F-4D97-AF65-F5344CB8AC3E}">
        <p14:creationId xmlns:p14="http://schemas.microsoft.com/office/powerpoint/2010/main" val="169301243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3343</TotalTime>
  <Words>793</Words>
  <Application>Microsoft Office PowerPoint</Application>
  <PresentationFormat>Widescreen</PresentationFormat>
  <Paragraphs>39</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Gill Sans MT</vt:lpstr>
      <vt:lpstr>Trebuchet MS</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salem</dc:creator>
  <cp:lastModifiedBy>Maher Fattouh</cp:lastModifiedBy>
  <cp:revision>8</cp:revision>
  <dcterms:created xsi:type="dcterms:W3CDTF">2022-04-18T13:17:36Z</dcterms:created>
  <dcterms:modified xsi:type="dcterms:W3CDTF">2022-05-29T10:10:49Z</dcterms:modified>
</cp:coreProperties>
</file>