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gtiClRmapV0bKKewhNX1iP86z7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bdfd61a2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bdfd61a2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g11bdfd61a2f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0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>
            <a:lvl1pPr lvl="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None/>
              <a:defRPr sz="1800" b="0">
                <a:solidFill>
                  <a:schemeClr val="lt1"/>
                </a:solidFill>
              </a:defRPr>
            </a:lvl1pPr>
            <a:lvl2pPr lvl="1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10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24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9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 rot="5400000">
            <a:off x="4672955" y="152760"/>
            <a:ext cx="3997828" cy="7796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0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 rot="5400000">
            <a:off x="7280577" y="2764621"/>
            <a:ext cx="5244126" cy="1326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 rot="5400000">
            <a:off x="3302436" y="276725"/>
            <a:ext cx="5079534" cy="6466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0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11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11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" name="Google Shape;44;p12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3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>
            <a:lvl1pPr marL="457200" lvl="0" indent="-228600" algn="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2605374" y="2052116"/>
            <a:ext cx="389196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2"/>
          </p:nvPr>
        </p:nvSpPr>
        <p:spPr>
          <a:xfrm>
            <a:off x="6666636" y="2052114"/>
            <a:ext cx="3894222" cy="399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5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2200" b="0" cap="none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 b="1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2"/>
          </p:nvPr>
        </p:nvSpPr>
        <p:spPr>
          <a:xfrm>
            <a:off x="2609285" y="2851331"/>
            <a:ext cx="3893623" cy="307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3"/>
          </p:nvPr>
        </p:nvSpPr>
        <p:spPr>
          <a:xfrm>
            <a:off x="6666634" y="2052115"/>
            <a:ext cx="3899798" cy="713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80"/>
              <a:buNone/>
              <a:defRPr sz="2200" b="0" cap="none">
                <a:solidFill>
                  <a:schemeClr val="accent6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440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4"/>
          </p:nvPr>
        </p:nvSpPr>
        <p:spPr>
          <a:xfrm>
            <a:off x="6666635" y="2851331"/>
            <a:ext cx="3899798" cy="307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7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5120154" y="805818"/>
            <a:ext cx="5446278" cy="5244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147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20"/>
              <a:buChar char="▪"/>
              <a:defRPr/>
            </a:lvl1pPr>
            <a:lvl2pPr marL="914400" lvl="1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2pPr>
            <a:lvl3pPr marL="1371600" lvl="2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3pPr>
            <a:lvl4pPr marL="1828800" lvl="3" indent="-331469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4pPr>
            <a:lvl5pPr marL="2286000" lvl="4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5pPr>
            <a:lvl6pPr marL="2743200" lvl="5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6pPr>
            <a:lvl7pPr marL="3200400" lvl="6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7pPr>
            <a:lvl8pPr marL="3657600" lvl="7" indent="-33147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20"/>
              <a:buChar char="▪"/>
              <a:defRPr/>
            </a:lvl8pPr>
            <a:lvl9pPr marL="4114800" lvl="8" indent="-33147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1620"/>
              <a:buChar char="▪"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2"/>
          </p:nvPr>
        </p:nvSpPr>
        <p:spPr>
          <a:xfrm>
            <a:off x="1970322" y="3186154"/>
            <a:ext cx="2664361" cy="2386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08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9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dk2">
              <a:alpha val="91764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8"/>
          <p:cNvSpPr>
            <a:spLocks noGrp="1"/>
          </p:cNvSpPr>
          <p:nvPr>
            <p:ph type="pic" idx="2"/>
          </p:nvPr>
        </p:nvSpPr>
        <p:spPr>
          <a:xfrm>
            <a:off x="6747062" y="3229"/>
            <a:ext cx="4629734" cy="6858000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</p:sp>
      <p:sp>
        <p:nvSpPr>
          <p:cNvPr id="96" name="Google Shape;96;p18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◤</a:t>
            </a:r>
            <a:endParaRPr sz="1000" b="0" i="0" u="none" strike="noStrike" cap="non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1970322" y="3182928"/>
            <a:ext cx="3971874" cy="2386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2000"/>
            </a:lvl1pPr>
            <a:lvl2pPr marL="914400" lvl="1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08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ts val="9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0"/>
            <a:ext cx="1218986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9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sz="3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146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62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003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440"/>
              <a:buFont typeface="Noto Sans Symbols"/>
              <a:buChar char="▪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861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260"/>
              <a:buFont typeface="Noto Sans Symbols"/>
              <a:buChar char="▪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7179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7179" algn="l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SzPts val="1080"/>
              <a:buFont typeface="Noto Sans Symbols"/>
              <a:buChar char="▪"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dt" idx="10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75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ftr" idx="11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18275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9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>
            <a:spLocks noGrp="1"/>
          </p:cNvSpPr>
          <p:nvPr>
            <p:ph type="ctrTitle"/>
          </p:nvPr>
        </p:nvSpPr>
        <p:spPr>
          <a:xfrm>
            <a:off x="1156460" y="5112774"/>
            <a:ext cx="5518200" cy="231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 algn="l">
              <a:buSzPts val="2000"/>
            </a:pPr>
            <a:r>
              <a:rPr lang="en-US" sz="2000" dirty="0"/>
              <a:t>NAME</a:t>
            </a:r>
            <a:r>
              <a:rPr lang="en-US" sz="2000" dirty="0"/>
              <a:t>: Ali </a:t>
            </a:r>
            <a:r>
              <a:rPr lang="en-US" sz="2000" dirty="0" err="1"/>
              <a:t>Bubaker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ID:3329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EMAIL:ALI_3329@LIMU.EDU.LY</a:t>
            </a:r>
            <a:endParaRPr dirty="0"/>
          </a:p>
        </p:txBody>
      </p:sp>
      <p:sp>
        <p:nvSpPr>
          <p:cNvPr id="126" name="Google Shape;126;p1"/>
          <p:cNvSpPr txBox="1"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b" anchorCtr="0">
            <a:normAutofit/>
          </a:bodyPr>
          <a:lstStyle/>
          <a:p>
            <a:pPr marL="0" lvl="0" indent="0" algn="ctr">
              <a:spcBef>
                <a:spcPts val="0"/>
              </a:spcBef>
              <a:buSzPts val="3240"/>
            </a:pPr>
            <a:r>
              <a:rPr lang="en-US" sz="3600" dirty="0"/>
              <a:t>Market Positioning</a:t>
            </a:r>
            <a:endParaRPr dirty="0"/>
          </a:p>
        </p:txBody>
      </p:sp>
      <p:pic>
        <p:nvPicPr>
          <p:cNvPr id="127" name="Google Shape;127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931" y="2931"/>
            <a:ext cx="2045677" cy="1869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46713" y="1099"/>
            <a:ext cx="1850049" cy="187349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"/>
          <p:cNvSpPr txBox="1"/>
          <p:nvPr/>
        </p:nvSpPr>
        <p:spPr>
          <a:xfrm>
            <a:off x="1964349" y="306442"/>
            <a:ext cx="79131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LIBYAN INTERNATIONAL MEDICAL UNIVERSITY FACULTY OF BUSINESS </a:t>
            </a:r>
            <a:r>
              <a:rPr lang="en-US" sz="2400">
                <a:solidFill>
                  <a:schemeClr val="lt1"/>
                </a:solidFill>
              </a:rPr>
              <a:t>ADMINISTRATION</a:t>
            </a: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OBJECTIVE:</a:t>
            </a:r>
            <a:endParaRPr/>
          </a:p>
        </p:txBody>
      </p:sp>
      <p:sp>
        <p:nvSpPr>
          <p:cNvPr id="135" name="Google Shape;135;p2"/>
          <p:cNvSpPr txBox="1">
            <a:spLocks noGrp="1"/>
          </p:cNvSpPr>
          <p:nvPr>
            <p:ph type="body" idx="1"/>
          </p:nvPr>
        </p:nvSpPr>
        <p:spPr>
          <a:xfrm>
            <a:off x="2199168" y="1348731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BY THE END OF THIS PRESENTATION YOU WILL UNDERSTAND WHAT IS MEANT BY MARKET POSITION.</a:t>
            </a:r>
            <a:endParaRPr/>
          </a:p>
        </p:txBody>
      </p:sp>
      <p:sp>
        <p:nvSpPr>
          <p:cNvPr id="136" name="Google Shape;136;p2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TABLE OF CONTENT</a:t>
            </a:r>
            <a:endParaRPr/>
          </a:p>
        </p:txBody>
      </p:sp>
      <p:sp>
        <p:nvSpPr>
          <p:cNvPr id="142" name="Google Shape;142;p3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Introduction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Example of market position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 b="1"/>
              <a:t>Five main strategies OF BUSINESS POSITION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 b="1"/>
              <a:t>Conclusion</a:t>
            </a:r>
            <a:endParaRPr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b="1"/>
          </a:p>
        </p:txBody>
      </p:sp>
      <p:sp>
        <p:nvSpPr>
          <p:cNvPr id="143" name="Google Shape;143;p3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49" name="Google Shape;149;p4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endParaRPr sz="2400"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160"/>
              <a:buChar char="▪"/>
            </a:pPr>
            <a:r>
              <a:rPr lang="en-US" sz="2400"/>
              <a:t>Market Positioning refers to </a:t>
            </a:r>
            <a:r>
              <a:rPr lang="en-US" sz="2400" b="1"/>
              <a:t>the ability to influence consumer perception</a:t>
            </a:r>
            <a:r>
              <a:rPr lang="en-US" sz="2400"/>
              <a:t>. It allows a company to achieve superior margins regarding a brand or product relative to competitors. The objective of market positioning is to establish the image or identity of a brand.</a:t>
            </a:r>
            <a:endParaRPr sz="2400"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50" name="Google Shape;150;p4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Example of market position</a:t>
            </a:r>
            <a:endParaRPr/>
          </a:p>
        </p:txBody>
      </p:sp>
      <p:sp>
        <p:nvSpPr>
          <p:cNvPr id="156" name="Google Shape;156;p5"/>
          <p:cNvSpPr txBox="1">
            <a:spLocks noGrp="1"/>
          </p:cNvSpPr>
          <p:nvPr>
            <p:ph type="body" idx="1"/>
          </p:nvPr>
        </p:nvSpPr>
        <p:spPr>
          <a:xfrm>
            <a:off x="2196656" y="1888830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endParaRPr sz="2400"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160"/>
              <a:buChar char="▪"/>
            </a:pPr>
            <a:r>
              <a:rPr lang="en-US" sz="2400"/>
              <a:t>Market positioning refers to </a:t>
            </a:r>
            <a:r>
              <a:rPr lang="en-US" sz="2400" b="1"/>
              <a:t>the process of establishing the image or identity of a brand or product so that consumers perceive it in a certain way</a:t>
            </a:r>
            <a:r>
              <a:rPr lang="en-US" sz="2400"/>
              <a:t>. For example, a car maker may position itself as a luxury status symbol. Whereas a battery maker may position its batteries as the most reliable and long-lasting.</a:t>
            </a:r>
            <a:endParaRPr sz="2400"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57" name="Google Shape;157;p5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 b="1"/>
              <a:t>Five main strategies OF BUSINESS POSITION:</a:t>
            </a:r>
            <a:endParaRPr/>
          </a:p>
        </p:txBody>
      </p:sp>
      <p:sp>
        <p:nvSpPr>
          <p:cNvPr id="163" name="Google Shape;163;p6"/>
          <p:cNvSpPr txBox="1"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4170" lvl="0" indent="-34417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/>
            </a:r>
            <a:br>
              <a:rPr lang="en-US"/>
            </a:br>
            <a:r>
              <a:rPr lang="en-US"/>
              <a:t>Positioning based on product characteristics. 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Positioning based on price. 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Positioning based on quality or luxury. 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Positioning based on product use or application. </a:t>
            </a: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▪"/>
            </a:pPr>
            <a:r>
              <a:rPr lang="en-US"/>
              <a:t>Positioning based on competition.</a:t>
            </a:r>
            <a:endParaRPr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64" name="Google Shape;164;p6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/>
              <a:t>CONCLUSION:</a:t>
            </a:r>
            <a:endParaRPr/>
          </a:p>
        </p:txBody>
      </p:sp>
      <p:sp>
        <p:nvSpPr>
          <p:cNvPr id="170" name="Google Shape;170;p7"/>
          <p:cNvSpPr txBox="1">
            <a:spLocks noGrp="1"/>
          </p:cNvSpPr>
          <p:nvPr>
            <p:ph type="body" idx="1"/>
          </p:nvPr>
        </p:nvSpPr>
        <p:spPr>
          <a:xfrm>
            <a:off x="2147298" y="1645020"/>
            <a:ext cx="7796540" cy="3997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344170" lvl="0" indent="-3441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2880"/>
              <a:buChar char="▪"/>
            </a:pPr>
            <a:r>
              <a:rPr lang="en-US" sz="3200" b="1"/>
              <a:t>Market Positioning</a:t>
            </a:r>
            <a:r>
              <a:rPr lang="en-US" sz="3200"/>
              <a:t> refers to the ability to influence consumer perception regarding a brand or product relative to competitors. The objective of </a:t>
            </a:r>
            <a:r>
              <a:rPr lang="en-US" sz="3200" b="1"/>
              <a:t>market</a:t>
            </a:r>
            <a:endParaRPr/>
          </a:p>
          <a:p>
            <a:pPr marL="344170" lvl="0" indent="-22987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71" name="Google Shape;171;p7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1bdfd61a2f_0_0"/>
          <p:cNvSpPr txBox="1">
            <a:spLocks noGrp="1"/>
          </p:cNvSpPr>
          <p:nvPr>
            <p:ph type="title"/>
          </p:nvPr>
        </p:nvSpPr>
        <p:spPr>
          <a:xfrm>
            <a:off x="2611808" y="808056"/>
            <a:ext cx="7958400" cy="107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178" name="Google Shape;178;g11bdfd61a2f_0_0"/>
          <p:cNvSpPr txBox="1">
            <a:spLocks noGrp="1"/>
          </p:cNvSpPr>
          <p:nvPr>
            <p:ph type="body" idx="1"/>
          </p:nvPr>
        </p:nvSpPr>
        <p:spPr>
          <a:xfrm>
            <a:off x="1648449" y="1663666"/>
            <a:ext cx="7796400" cy="3997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Chen, J. S., &amp; Uysal, M. (2002). Market positioning analysis: A hybrid approach. </a:t>
            </a:r>
            <a:r>
              <a:rPr lang="en-US" sz="2700" i="1">
                <a:latin typeface="Times New Roman"/>
                <a:ea typeface="Times New Roman"/>
                <a:cs typeface="Times New Roman"/>
                <a:sym typeface="Times New Roman"/>
              </a:rPr>
              <a:t>Annals of tourism research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700" i="1">
                <a:latin typeface="Times New Roman"/>
                <a:ea typeface="Times New Roman"/>
                <a:cs typeface="Times New Roman"/>
                <a:sym typeface="Times New Roman"/>
              </a:rPr>
              <a:t>29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(4), 987-1003.</a:t>
            </a:r>
            <a:endParaRPr sz="3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g11bdfd61a2f_0_0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600" cy="322800"/>
          </a:xfrm>
          <a:prstGeom prst="rect">
            <a:avLst/>
          </a:prstGeom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"/>
          <p:cNvSpPr txBox="1">
            <a:spLocks noGrp="1"/>
          </p:cNvSpPr>
          <p:nvPr>
            <p:ph type="title"/>
          </p:nvPr>
        </p:nvSpPr>
        <p:spPr>
          <a:xfrm>
            <a:off x="2110767" y="3428083"/>
            <a:ext cx="7958331" cy="1077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lang="en-US" sz="6600"/>
              <a:t>THANK YOU</a:t>
            </a:r>
            <a:endParaRPr/>
          </a:p>
        </p:txBody>
      </p:sp>
      <p:sp>
        <p:nvSpPr>
          <p:cNvPr id="185" name="Google Shape;185;p8"/>
          <p:cNvSpPr txBox="1">
            <a:spLocks noGrp="1"/>
          </p:cNvSpPr>
          <p:nvPr>
            <p:ph type="sldNum" idx="12"/>
          </p:nvPr>
        </p:nvSpPr>
        <p:spPr>
          <a:xfrm>
            <a:off x="158407" y="164592"/>
            <a:ext cx="636727" cy="322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dison">
  <a:themeElements>
    <a:clrScheme name="Madison">
      <a:dk1>
        <a:srgbClr val="000000"/>
      </a:dk1>
      <a:lt1>
        <a:srgbClr val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Widescreen</PresentationFormat>
  <Paragraphs>38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Noto Sans Symbols</vt:lpstr>
      <vt:lpstr>Times New Roman</vt:lpstr>
      <vt:lpstr>Madison</vt:lpstr>
      <vt:lpstr>NAME: Ali Bubaker ID:3329 EMAIL:ALI_3329@LIMU.EDU.LY</vt:lpstr>
      <vt:lpstr>OBJECTIVE:</vt:lpstr>
      <vt:lpstr>TABLE OF CONTENT</vt:lpstr>
      <vt:lpstr>INTRODUCTION</vt:lpstr>
      <vt:lpstr>Example of market position</vt:lpstr>
      <vt:lpstr>Five main strategies OF BUSINESS POSITION:</vt:lpstr>
      <vt:lpstr>CONCLUSION: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NAME: Ali Bubaker ID:3329 EMAIL:ALI_3329@LIMU.EDU.LY</dc:title>
  <cp:lastModifiedBy>Maher Fattouh</cp:lastModifiedBy>
  <cp:revision>1</cp:revision>
  <dcterms:created xsi:type="dcterms:W3CDTF">2022-04-27T04:12:48Z</dcterms:created>
  <dcterms:modified xsi:type="dcterms:W3CDTF">2022-06-06T09:24:54Z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