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0" r:id="rId4"/>
  </p:sldMasterIdLst>
  <p:notesMasterIdLst>
    <p:notesMasterId r:id="rId12"/>
  </p:notesMasterIdLst>
  <p:sldIdLst>
    <p:sldId id="296" r:id="rId5"/>
    <p:sldId id="294" r:id="rId6"/>
    <p:sldId id="295" r:id="rId7"/>
    <p:sldId id="297" r:id="rId8"/>
    <p:sldId id="298" r:id="rId9"/>
    <p:sldId id="299" r:id="rId10"/>
    <p:sldId id="30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2E5654-AEAF-4410-B69D-27000B01670B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D169F6-2DB4-4122-8FFE-08A343639D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196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DA40428-6EAC-43B9-98D3-37BF47D15766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61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8F098-114B-427D-A9C6-71CB32C476B9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5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80A-B3F6-4D2C-89A4-543D852DC7CC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767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FB2B-F9A3-44C4-B31A-8C179B3AE607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1001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0AC0D-EBC3-4FBF-8CF1-702750F73FB7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24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C9F7-CC2E-4391-A84D-F560E1961894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3724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C734A-0E44-46A0-B271-91957F755DF8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549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1654-1FA7-4EE0-A57C-EE802E5C5FCE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803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6F8F4-08F0-4172-84E9-7C6442ED4408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sssssssssssssssss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565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E0AD-DBA7-47FF-B9EF-2C85C7F17802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511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08CDC-FCBB-4C1A-858B-71683636C57D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47291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7BA54-ED20-4F40-BA74-5B31E8D75D53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55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03D1-A957-4090-956A-54ACD4B3AF30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116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EC6B2-2149-401A-80A0-C4A2FECBC3F2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1331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388B6-479D-4BF1-971E-FE137184E6CC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65779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1B11-D7F0-423D-885C-4D5C37956C35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65578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9D74-68C2-4A55-BD27-A52087CC4966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6606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B1C81E0-702B-4B49-9C96-2DEBED51030F}" type="datetime1">
              <a:rPr lang="en-US" smtClean="0"/>
              <a:t>11/18/2021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/>
              <a:t>sssssssssssssssss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677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yasen_2772@limu.edu.ly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E42EF-4905-43AD-8165-A99256D66A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2934765"/>
            <a:ext cx="6815669" cy="1515533"/>
          </a:xfrm>
        </p:spPr>
        <p:txBody>
          <a:bodyPr/>
          <a:lstStyle/>
          <a:p>
            <a:r>
              <a:rPr lang="en-US" sz="3200" b="1" dirty="0"/>
              <a:t>Differences between </a:t>
            </a:r>
            <a:r>
              <a:rPr lang="en-US" sz="3200" b="1" dirty="0" smtClean="0"/>
              <a:t>Normative </a:t>
            </a:r>
            <a:r>
              <a:rPr lang="en-US" sz="3200" b="1" dirty="0"/>
              <a:t>and </a:t>
            </a:r>
            <a:r>
              <a:rPr lang="en-US" sz="3200" b="1" dirty="0" smtClean="0"/>
              <a:t>Descriptive </a:t>
            </a:r>
            <a:r>
              <a:rPr lang="en-US" sz="3200" b="1" dirty="0"/>
              <a:t>C</a:t>
            </a:r>
            <a:r>
              <a:rPr lang="en-US" sz="3200" b="1" dirty="0" smtClean="0"/>
              <a:t>oncepts </a:t>
            </a:r>
            <a:r>
              <a:rPr lang="en-US" sz="3200" b="1" dirty="0"/>
              <a:t>of </a:t>
            </a:r>
            <a:r>
              <a:rPr lang="en-US" sz="3200" b="1" dirty="0" smtClean="0"/>
              <a:t>Political </a:t>
            </a:r>
            <a:r>
              <a:rPr lang="en-US" sz="3200" b="1" dirty="0"/>
              <a:t>S</a:t>
            </a:r>
            <a:r>
              <a:rPr lang="en-US" sz="3200" b="1" dirty="0" smtClean="0"/>
              <a:t>cience</a:t>
            </a:r>
            <a:endParaRPr lang="en-US" sz="3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4035A8-3257-4466-8F7F-8F695E40A6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24836" y="4450298"/>
            <a:ext cx="3895209" cy="866765"/>
          </a:xfrm>
        </p:spPr>
        <p:txBody>
          <a:bodyPr>
            <a:normAutofit/>
          </a:bodyPr>
          <a:lstStyle/>
          <a:p>
            <a:pPr algn="l"/>
            <a:r>
              <a:rPr lang="en-US" sz="1600" dirty="0"/>
              <a:t>By :</a:t>
            </a:r>
            <a:r>
              <a:rPr lang="en-US" sz="1600" dirty="0" err="1"/>
              <a:t>Yasen</a:t>
            </a:r>
            <a:r>
              <a:rPr lang="en-US" sz="1600" dirty="0"/>
              <a:t> S. ALI </a:t>
            </a:r>
            <a:r>
              <a:rPr lang="en-US" sz="1600" dirty="0" smtClean="0"/>
              <a:t>2772</a:t>
            </a:r>
          </a:p>
          <a:p>
            <a:pPr algn="l"/>
            <a:r>
              <a:rPr lang="en-US" sz="1600" dirty="0" smtClean="0"/>
              <a:t> </a:t>
            </a:r>
            <a:r>
              <a:rPr lang="en-US" sz="1600" dirty="0"/>
              <a:t>Email: </a:t>
            </a:r>
            <a:r>
              <a:rPr lang="en-US" sz="1600" dirty="0" smtClean="0">
                <a:hlinkClick r:id="rId2"/>
              </a:rPr>
              <a:t>yasen_2772@limu.edu.ly</a:t>
            </a:r>
            <a:endParaRPr lang="en-US" sz="1600" dirty="0" smtClean="0"/>
          </a:p>
          <a:p>
            <a:pPr algn="l"/>
            <a:endParaRPr lang="en-US" sz="1600" dirty="0"/>
          </a:p>
          <a:p>
            <a:endParaRPr lang="en-US" dirty="0"/>
          </a:p>
        </p:txBody>
      </p:sp>
      <p:pic>
        <p:nvPicPr>
          <p:cNvPr id="4" name="250px-LIMU_logo.png" descr="250px-LIMU_logo.png">
            <a:extLst>
              <a:ext uri="{FF2B5EF4-FFF2-40B4-BE49-F238E27FC236}">
                <a16:creationId xmlns:a16="http://schemas.microsoft.com/office/drawing/2014/main" id="{391DE821-6EDE-4C28-80D4-F0F70F3F7F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7455" y="1594802"/>
            <a:ext cx="1329999" cy="994839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Unknown.png" descr="Unknown.png">
            <a:extLst>
              <a:ext uri="{FF2B5EF4-FFF2-40B4-BE49-F238E27FC236}">
                <a16:creationId xmlns:a16="http://schemas.microsoft.com/office/drawing/2014/main" id="{E94685CF-F7CF-4EEF-B6B3-29EB79C67A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0368" y="1594803"/>
            <a:ext cx="1038192" cy="1038192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FF56D3-B214-461D-9FD0-76612E8E4AC0}"/>
              </a:ext>
            </a:extLst>
          </p:cNvPr>
          <p:cNvSpPr txBox="1"/>
          <p:nvPr/>
        </p:nvSpPr>
        <p:spPr>
          <a:xfrm>
            <a:off x="4066412" y="1772732"/>
            <a:ext cx="4355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Libyan </a:t>
            </a:r>
            <a:r>
              <a:rPr lang="en-US" sz="2000" dirty="0"/>
              <a:t>International Medical University</a:t>
            </a:r>
          </a:p>
          <a:p>
            <a:r>
              <a:rPr lang="en-US" sz="2000" dirty="0"/>
              <a:t>Faculty </a:t>
            </a:r>
            <a:r>
              <a:rPr lang="en-US" sz="2000" dirty="0"/>
              <a:t>o</a:t>
            </a:r>
            <a:r>
              <a:rPr lang="en-US" sz="2000" dirty="0" smtClean="0"/>
              <a:t>f </a:t>
            </a:r>
            <a:r>
              <a:rPr lang="en-US" sz="2000" dirty="0"/>
              <a:t>Business Administration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0EBBD0-520E-43A6-AF11-504CA15DC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z="2000" smtClean="0">
                <a:solidFill>
                  <a:srgbClr val="FF0000"/>
                </a:solidFill>
              </a:rPr>
              <a:t>1</a:t>
            </a:fld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068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4205-FCD8-40AE-85FC-D05DA5B56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of 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2B8939-FA7A-4D40-ABA0-597E01F986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 Rounded MT Bold" panose="020F0704030504030204" pitchFamily="34" charset="0"/>
              </a:rPr>
              <a:t>Contents.</a:t>
            </a:r>
            <a:endParaRPr lang="en-US" dirty="0">
              <a:latin typeface="Arial Rounded MT Bold" panose="020F0704030504030204" pitchFamily="34" charset="0"/>
            </a:endParaRPr>
          </a:p>
          <a:p>
            <a:r>
              <a:rPr lang="en-US" dirty="0">
                <a:latin typeface="Arial Rounded MT Bold" panose="020F0704030504030204" pitchFamily="34" charset="0"/>
              </a:rPr>
              <a:t>Definition of </a:t>
            </a:r>
            <a:r>
              <a:rPr lang="en-US" dirty="0" smtClean="0">
                <a:latin typeface="Arial Rounded MT Bold" panose="020F0704030504030204" pitchFamily="34" charset="0"/>
              </a:rPr>
              <a:t>normative </a:t>
            </a:r>
            <a:r>
              <a:rPr lang="en-US" dirty="0">
                <a:latin typeface="Arial Rounded MT Bold" panose="020F0704030504030204" pitchFamily="34" charset="0"/>
              </a:rPr>
              <a:t>and </a:t>
            </a:r>
            <a:r>
              <a:rPr lang="en-US" dirty="0" smtClean="0">
                <a:latin typeface="Arial Rounded MT Bold" panose="020F0704030504030204" pitchFamily="34" charset="0"/>
              </a:rPr>
              <a:t>descriptive concepts.</a:t>
            </a:r>
            <a:endParaRPr lang="en-US" dirty="0">
              <a:latin typeface="Arial Rounded MT Bold" panose="020F0704030504030204" pitchFamily="34" charset="0"/>
            </a:endParaRPr>
          </a:p>
          <a:p>
            <a:r>
              <a:rPr lang="en-US" dirty="0">
                <a:latin typeface="Arial Rounded MT Bold" panose="020F0704030504030204" pitchFamily="34" charset="0"/>
              </a:rPr>
              <a:t>Differences b</a:t>
            </a:r>
            <a:r>
              <a:rPr lang="en-US" dirty="0" smtClean="0">
                <a:latin typeface="Arial Rounded MT Bold" panose="020F0704030504030204" pitchFamily="34" charset="0"/>
              </a:rPr>
              <a:t>etween them.</a:t>
            </a:r>
            <a:endParaRPr lang="ar-LY" dirty="0">
              <a:latin typeface="Arial Rounded MT Bold" panose="020F0704030504030204" pitchFamily="34" charset="0"/>
            </a:endParaRPr>
          </a:p>
          <a:p>
            <a:r>
              <a:rPr lang="en-US" dirty="0">
                <a:latin typeface="Arial Rounded MT Bold" panose="020F0704030504030204" pitchFamily="34" charset="0"/>
              </a:rPr>
              <a:t>How they complement one </a:t>
            </a:r>
            <a:r>
              <a:rPr lang="en-US" dirty="0" smtClean="0">
                <a:latin typeface="Arial Rounded MT Bold" panose="020F0704030504030204" pitchFamily="34" charset="0"/>
              </a:rPr>
              <a:t>another.</a:t>
            </a:r>
            <a:endParaRPr lang="en-US" dirty="0">
              <a:latin typeface="Arial Rounded MT Bold" panose="020F0704030504030204" pitchFamily="34" charset="0"/>
            </a:endParaRPr>
          </a:p>
          <a:p>
            <a:r>
              <a:rPr lang="en-US" dirty="0" smtClean="0">
                <a:latin typeface="Arial Rounded MT Bold" panose="020F0704030504030204" pitchFamily="34" charset="0"/>
              </a:rPr>
              <a:t>Conclusion.</a:t>
            </a:r>
            <a:endParaRPr lang="en-US" dirty="0">
              <a:latin typeface="Arial Rounded MT Bold" panose="020F0704030504030204" pitchFamily="34" charset="0"/>
            </a:endParaRPr>
          </a:p>
          <a:p>
            <a:r>
              <a:rPr lang="en-US" dirty="0" smtClean="0">
                <a:latin typeface="Arial Rounded MT Bold" panose="020F0704030504030204" pitchFamily="34" charset="0"/>
              </a:rPr>
              <a:t>Reference. </a:t>
            </a:r>
            <a:endParaRPr lang="en-US" dirty="0">
              <a:latin typeface="Arial Rounded MT Bold" panose="020F070403050403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65F06-0E13-4910-BA42-72C308F35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z="2000" smtClean="0">
                <a:solidFill>
                  <a:srgbClr val="FF0000"/>
                </a:solidFill>
              </a:rPr>
              <a:t>2</a:t>
            </a:fld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098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3C952-5757-4C5E-939E-0507AB89A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ndalus" panose="02020603050405020304" pitchFamily="18" charset="-78"/>
                <a:cs typeface="Andalus" panose="02020603050405020304" pitchFamily="18" charset="-78"/>
              </a:rPr>
              <a:t>Normative and descriptive concepts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E3FBD-889F-4826-9389-51E2C4A47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+mj-lt"/>
              </a:rPr>
              <a:t>Normative assertion is one that claims that something </a:t>
            </a:r>
            <a:r>
              <a:rPr lang="en-US" sz="2800" b="1" dirty="0">
                <a:solidFill>
                  <a:srgbClr val="FF0000"/>
                </a:solidFill>
                <a:latin typeface="+mj-lt"/>
              </a:rPr>
              <a:t>SHOULD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+mj-lt"/>
              </a:rPr>
              <a:t>BE </a:t>
            </a:r>
            <a:r>
              <a:rPr lang="en-US" sz="2800" dirty="0">
                <a:latin typeface="+mj-lt"/>
              </a:rPr>
              <a:t>the case.</a:t>
            </a:r>
          </a:p>
          <a:p>
            <a:r>
              <a:rPr lang="en-US" sz="2800" dirty="0">
                <a:latin typeface="+mj-lt"/>
              </a:rPr>
              <a:t>Descriptive claim, on the other hand, states that this </a:t>
            </a:r>
            <a:r>
              <a:rPr lang="en-US" sz="2800" b="1" dirty="0" smtClean="0">
                <a:solidFill>
                  <a:srgbClr val="FF0000"/>
                </a:solidFill>
                <a:latin typeface="+mj-lt"/>
              </a:rPr>
              <a:t>IS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>
                <a:latin typeface="+mj-lt"/>
              </a:rPr>
              <a:t>the case.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EA238D-91A4-46BE-9F4A-343EDA816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z="2000" smtClean="0">
                <a:solidFill>
                  <a:srgbClr val="FF0000"/>
                </a:solidFill>
              </a:rPr>
              <a:t>3</a:t>
            </a:fld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145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9A565-C61A-4CAB-9CD2-6E99A9004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ndalus" panose="02020603050405020304" pitchFamily="18" charset="-78"/>
                <a:cs typeface="Andalus" panose="02020603050405020304" pitchFamily="18" charset="-78"/>
              </a:rPr>
              <a:t>Difference between them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F8E82-A38E-4CD0-AF15-4CBC4390C0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Andalus" panose="02020603050405020304" pitchFamily="18" charset="-78"/>
                <a:cs typeface="Andalus" panose="02020603050405020304" pitchFamily="18" charset="-78"/>
              </a:rPr>
              <a:t>Value judgments are made in normative statements. Descriptive statements </a:t>
            </a:r>
            <a:r>
              <a:rPr lang="en-US" sz="3200" dirty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DO NOT</a:t>
            </a:r>
            <a:r>
              <a:rPr lang="en-US" sz="3200" dirty="0">
                <a:solidFill>
                  <a:schemeClr val="tx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F3CD79-E392-4572-9AC9-D0C8B05FD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z="2000" smtClean="0">
                <a:solidFill>
                  <a:srgbClr val="FF0000"/>
                </a:solidFill>
              </a:rPr>
              <a:t>4</a:t>
            </a:fld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634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CB0FF-68FC-4C2A-9EF8-399AD0980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How do the two theories complement one another?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5BC46-6112-49D8-A728-A7AFB1E20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dirty="0">
                <a:latin typeface="Andalus" panose="02020603050405020304" pitchFamily="18" charset="-78"/>
                <a:cs typeface="Andalus" panose="02020603050405020304" pitchFamily="18" charset="-78"/>
              </a:rPr>
              <a:t>Descriptive notions are very practical and grounded in </a:t>
            </a:r>
            <a:r>
              <a:rPr lang="en-US" sz="32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reality while </a:t>
            </a:r>
            <a:r>
              <a:rPr lang="en-US" sz="3200" dirty="0">
                <a:latin typeface="Andalus" panose="02020603050405020304" pitchFamily="18" charset="-78"/>
                <a:cs typeface="Andalus" panose="02020603050405020304" pitchFamily="18" charset="-78"/>
              </a:rPr>
              <a:t>normative notions are more theoretical in nature.</a:t>
            </a:r>
          </a:p>
          <a:p>
            <a:pPr algn="just"/>
            <a:r>
              <a:rPr lang="en-US" sz="3200" dirty="0">
                <a:latin typeface="Andalus" panose="02020603050405020304" pitchFamily="18" charset="-78"/>
                <a:cs typeface="Andalus" panose="02020603050405020304" pitchFamily="18" charset="-78"/>
              </a:rPr>
              <a:t> Guaranteeing that as everyday activities emerge, they do not deviate from suitable political concepts.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83BFD8-1CB0-45F4-BE0C-7AD93E850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z="2000" smtClean="0">
                <a:solidFill>
                  <a:srgbClr val="FF0000"/>
                </a:solidFill>
              </a:rPr>
              <a:t>5</a:t>
            </a:fld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838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B7DAE-206A-4D29-9AA5-0F83B72BC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8DFC1-AC41-4E37-9E96-ACCCF3CD4A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dirty="0">
                <a:latin typeface="Andalus" panose="02020603050405020304" pitchFamily="18" charset="-78"/>
                <a:cs typeface="Andalus" panose="02020603050405020304" pitchFamily="18" charset="-78"/>
              </a:rPr>
              <a:t>Normative and descriptive concepts in political science are opposing concepts/approaches, yet they might sound very similar if not properly defined or understood, and each highlights separate segments of political science.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2CB1CA-2492-4850-AC61-3C4D4257A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z="2000" smtClean="0">
                <a:solidFill>
                  <a:srgbClr val="FF0000"/>
                </a:solidFill>
              </a:rPr>
              <a:t>6</a:t>
            </a:fld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545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E2B9A-184E-4A48-B67E-9AE929979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C882B-E70D-49C7-8606-C37D3CAB9D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Descriptive and Normative Sciences Author(s): George H. Sabine Source: The Philosophical Review , Jul., 1912, Vol. 21, No. 4 (Jul., 1912), pp. 433-450 Published by: Duke University Press on behalf of Philosophical Review Stable </a:t>
            </a:r>
          </a:p>
          <a:p>
            <a:r>
              <a:rPr lang="en-US" sz="3200" dirty="0">
                <a:solidFill>
                  <a:srgbClr val="FF0000"/>
                </a:solidFill>
              </a:rPr>
              <a:t>URL: https://www.jstor.org/stable/2177252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D60742-AB31-406E-ADF2-DCB49A7B9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z="2000" smtClean="0">
                <a:solidFill>
                  <a:srgbClr val="FF0000"/>
                </a:solidFill>
              </a:rPr>
              <a:t>7</a:t>
            </a:fld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0058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75FBC4-9D33-46BE-911D-419763BA9AF9}">
  <ds:schemaRefs>
    <ds:schemaRef ds:uri="16c05727-aa75-4e4a-9b5f-8a80a1165891"/>
    <ds:schemaRef ds:uri="http://www.w3.org/XML/1998/namespace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71af3243-3dd4-4a8d-8c0d-dd76da1f02a5"/>
    <ds:schemaRef ds:uri="http://purl.org/dc/terms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94F055B-D391-44D3-A87A-BCD07BD5A3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DBD101-FC0A-4B21-82B0-57CAA7AEEC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268</TotalTime>
  <Words>240</Words>
  <Application>Microsoft Office PowerPoint</Application>
  <PresentationFormat>Widescreen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Andalus</vt:lpstr>
      <vt:lpstr>Arial</vt:lpstr>
      <vt:lpstr>Arial Rounded MT Bold</vt:lpstr>
      <vt:lpstr>Calibri</vt:lpstr>
      <vt:lpstr>Garamond</vt:lpstr>
      <vt:lpstr>Times New Roman</vt:lpstr>
      <vt:lpstr>Organic</vt:lpstr>
      <vt:lpstr>Differences between Normative and Descriptive Concepts of Political Science</vt:lpstr>
      <vt:lpstr>Table of Contents</vt:lpstr>
      <vt:lpstr>Normative and descriptive concepts</vt:lpstr>
      <vt:lpstr>Difference between them</vt:lpstr>
      <vt:lpstr>How do the two theories complement one another?</vt:lpstr>
      <vt:lpstr>Conclusion</vt:lpstr>
      <vt:lpstr>Reference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Difference between normative  and  descriptive  concepts in political science</dc:title>
  <dc:creator>Ibrahem</dc:creator>
  <cp:lastModifiedBy>user</cp:lastModifiedBy>
  <cp:revision>10</cp:revision>
  <dcterms:created xsi:type="dcterms:W3CDTF">2021-10-25T17:54:18Z</dcterms:created>
  <dcterms:modified xsi:type="dcterms:W3CDTF">2021-11-18T09:17:22Z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