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1"/>
  </p:sldMasterIdLst>
  <p:notesMasterIdLst>
    <p:notesMasterId r:id="rId3"/>
  </p:notesMasterIdLst>
  <p:sldIdLst>
    <p:sldId id="256" r:id="rId2"/>
  </p:sldIdLst>
  <p:sldSz cx="30600650" cy="396001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jer Ghaleiw" initials="HG" lastIdx="0" clrIdx="0">
    <p:extLst>
      <p:ext uri="{19B8F6BF-5375-455C-9EA6-DF929625EA0E}">
        <p15:presenceInfo xmlns:p15="http://schemas.microsoft.com/office/powerpoint/2012/main" userId="75c7391168b9fd3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579"/>
    <a:srgbClr val="F6E8FB"/>
    <a:srgbClr val="FBDBC6"/>
    <a:srgbClr val="FBD5E8"/>
    <a:srgbClr val="FBAFA4"/>
    <a:srgbClr val="FB9EB1"/>
    <a:srgbClr val="BFE2FA"/>
    <a:srgbClr val="B4E6EE"/>
    <a:srgbClr val="F0C8C3"/>
    <a:srgbClr val="F085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75"/>
    <p:restoredTop sz="94609"/>
  </p:normalViewPr>
  <p:slideViewPr>
    <p:cSldViewPr snapToGrid="0" snapToObjects="1">
      <p:cViewPr>
        <p:scale>
          <a:sx n="25" d="100"/>
          <a:sy n="25" d="100"/>
        </p:scale>
        <p:origin x="144" y="-496"/>
      </p:cViewPr>
      <p:guideLst/>
    </p:cSldViewPr>
  </p:slideViewPr>
  <p:notesTextViewPr>
    <p:cViewPr>
      <p:scale>
        <a:sx n="105" d="100"/>
        <a:sy n="10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5226341013175035"/>
          <c:y val="2.6683319768288579E-2"/>
        </c:manualLayout>
      </c:layout>
      <c:overlay val="0"/>
      <c:spPr>
        <a:noFill/>
        <a:ln>
          <a:noFill/>
        </a:ln>
        <a:effectLst/>
      </c:spPr>
      <c:txPr>
        <a:bodyPr rot="0" spcFirstLastPara="1" vertOverflow="ellipsis" vert="horz" wrap="square" anchor="ctr" anchorCtr="1"/>
        <a:lstStyle/>
        <a:p>
          <a:pPr>
            <a:defRPr sz="2400" b="1" i="0" u="none" strike="noStrike" kern="1200" spc="0" baseline="0">
              <a:solidFill>
                <a:srgbClr val="C00000"/>
              </a:solidFill>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manualLayout>
          <c:layoutTarget val="inner"/>
          <c:xMode val="edge"/>
          <c:yMode val="edge"/>
          <c:x val="0.11889054476752495"/>
          <c:y val="0.10301889362295748"/>
          <c:w val="0.83799759158521447"/>
          <c:h val="0.80259736231921985"/>
        </c:manualLayout>
      </c:layout>
      <c:barChart>
        <c:barDir val="col"/>
        <c:grouping val="clustered"/>
        <c:varyColors val="0"/>
        <c:ser>
          <c:idx val="0"/>
          <c:order val="0"/>
          <c:tx>
            <c:strRef>
              <c:f>'[Chart in Microsoft PowerPoint]Sheet1'!$B$1</c:f>
              <c:strCache>
                <c:ptCount val="1"/>
                <c:pt idx="0">
                  <c:v>Most Effective Method of Sterilization </c:v>
                </c:pt>
              </c:strCache>
            </c:strRef>
          </c:tx>
          <c:spPr>
            <a:solidFill>
              <a:srgbClr val="28C2F0"/>
            </a:solidFill>
            <a:ln>
              <a:noFill/>
            </a:ln>
            <a:effectLst/>
          </c:spPr>
          <c:invertIfNegative val="0"/>
          <c:cat>
            <c:strRef>
              <c:f>'[Chart in Microsoft PowerPoint]Sheet1'!$A$2:$A$4</c:f>
              <c:strCache>
                <c:ptCount val="3"/>
                <c:pt idx="0">
                  <c:v>Heat Sterilization</c:v>
                </c:pt>
                <c:pt idx="1">
                  <c:v>Chemical Sterilization</c:v>
                </c:pt>
                <c:pt idx="2">
                  <c:v>Radiation Sterilization</c:v>
                </c:pt>
              </c:strCache>
            </c:strRef>
          </c:cat>
          <c:val>
            <c:numRef>
              <c:f>'[Chart in Microsoft PowerPoint]Sheet1'!$B$2:$B$4</c:f>
              <c:numCache>
                <c:formatCode>0%</c:formatCode>
                <c:ptCount val="3"/>
                <c:pt idx="0">
                  <c:v>1.1000000000000001</c:v>
                </c:pt>
                <c:pt idx="1">
                  <c:v>1</c:v>
                </c:pt>
                <c:pt idx="2">
                  <c:v>0.85</c:v>
                </c:pt>
              </c:numCache>
            </c:numRef>
          </c:val>
          <c:extLst>
            <c:ext xmlns:c16="http://schemas.microsoft.com/office/drawing/2014/chart" uri="{C3380CC4-5D6E-409C-BE32-E72D297353CC}">
              <c16:uniqueId val="{00000000-F703-E544-A573-53431A4D2040}"/>
            </c:ext>
          </c:extLst>
        </c:ser>
        <c:dLbls>
          <c:showLegendKey val="0"/>
          <c:showVal val="0"/>
          <c:showCatName val="0"/>
          <c:showSerName val="0"/>
          <c:showPercent val="0"/>
          <c:showBubbleSize val="0"/>
        </c:dLbls>
        <c:gapWidth val="219"/>
        <c:overlap val="-27"/>
        <c:axId val="841983631"/>
        <c:axId val="842062831"/>
      </c:barChart>
      <c:catAx>
        <c:axId val="841983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Verdana" panose="020B0604030504040204" pitchFamily="34" charset="0"/>
                <a:cs typeface="Arial" panose="020B0604020202020204" pitchFamily="34" charset="0"/>
              </a:defRPr>
            </a:pPr>
            <a:endParaRPr lang="en-US"/>
          </a:p>
        </c:txPr>
        <c:crossAx val="842062831"/>
        <c:crosses val="autoZero"/>
        <c:auto val="1"/>
        <c:lblAlgn val="ctr"/>
        <c:lblOffset val="100"/>
        <c:noMultiLvlLbl val="0"/>
      </c:catAx>
      <c:valAx>
        <c:axId val="84206283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8419836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accent4">
            <a:lumMod val="0"/>
            <a:lumOff val="100000"/>
          </a:schemeClr>
        </a:gs>
        <a:gs pos="28000">
          <a:schemeClr val="accent4">
            <a:lumMod val="0"/>
            <a:lumOff val="100000"/>
          </a:schemeClr>
        </a:gs>
        <a:gs pos="65000">
          <a:schemeClr val="accent4">
            <a:lumMod val="20000"/>
            <a:lumOff val="80000"/>
          </a:schemeClr>
        </a:gs>
      </a:gsLst>
      <a:path path="circle">
        <a:fillToRect l="50000" t="-80000" r="50000" b="180000"/>
      </a:path>
      <a:tileRect/>
    </a:gradFill>
    <a:ln w="9525" cap="flat" cmpd="sng" algn="ctr">
      <a:solidFill>
        <a:schemeClr val="tx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889A19-6868-A14B-BF68-6AAD8E1BA21A}" type="datetimeFigureOut">
              <a:rPr lang="en-US" smtClean="0"/>
              <a:t>3/2/19</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643BB0-F3DF-9C4D-BBAF-C0E871DDD0A0}" type="slidenum">
              <a:rPr lang="en-US" smtClean="0"/>
              <a:t>‹#›</a:t>
            </a:fld>
            <a:endParaRPr lang="en-US"/>
          </a:p>
        </p:txBody>
      </p:sp>
    </p:spTree>
    <p:extLst>
      <p:ext uri="{BB962C8B-B14F-4D97-AF65-F5344CB8AC3E}">
        <p14:creationId xmlns:p14="http://schemas.microsoft.com/office/powerpoint/2010/main" val="2495901347"/>
      </p:ext>
    </p:extLst>
  </p:cSld>
  <p:clrMap bg1="lt1" tx1="dk1" bg2="lt2" tx2="dk2" accent1="accent1" accent2="accent2" accent3="accent3" accent4="accent4" accent5="accent5" accent6="accent6" hlink="hlink" folHlink="folHlink"/>
  <p:notesStyle>
    <a:lvl1pPr marL="0" algn="l" defTabSz="891513" rtl="0" eaLnBrk="1" latinLnBrk="0" hangingPunct="1">
      <a:defRPr sz="1170" kern="1200">
        <a:solidFill>
          <a:schemeClr val="tx1"/>
        </a:solidFill>
        <a:latin typeface="+mn-lt"/>
        <a:ea typeface="+mn-ea"/>
        <a:cs typeface="+mn-cs"/>
      </a:defRPr>
    </a:lvl1pPr>
    <a:lvl2pPr marL="445756" algn="l" defTabSz="891513" rtl="0" eaLnBrk="1" latinLnBrk="0" hangingPunct="1">
      <a:defRPr sz="1170" kern="1200">
        <a:solidFill>
          <a:schemeClr val="tx1"/>
        </a:solidFill>
        <a:latin typeface="+mn-lt"/>
        <a:ea typeface="+mn-ea"/>
        <a:cs typeface="+mn-cs"/>
      </a:defRPr>
    </a:lvl2pPr>
    <a:lvl3pPr marL="891513" algn="l" defTabSz="891513" rtl="0" eaLnBrk="1" latinLnBrk="0" hangingPunct="1">
      <a:defRPr sz="1170" kern="1200">
        <a:solidFill>
          <a:schemeClr val="tx1"/>
        </a:solidFill>
        <a:latin typeface="+mn-lt"/>
        <a:ea typeface="+mn-ea"/>
        <a:cs typeface="+mn-cs"/>
      </a:defRPr>
    </a:lvl3pPr>
    <a:lvl4pPr marL="1337269" algn="l" defTabSz="891513" rtl="0" eaLnBrk="1" latinLnBrk="0" hangingPunct="1">
      <a:defRPr sz="1170" kern="1200">
        <a:solidFill>
          <a:schemeClr val="tx1"/>
        </a:solidFill>
        <a:latin typeface="+mn-lt"/>
        <a:ea typeface="+mn-ea"/>
        <a:cs typeface="+mn-cs"/>
      </a:defRPr>
    </a:lvl4pPr>
    <a:lvl5pPr marL="1783025" algn="l" defTabSz="891513" rtl="0" eaLnBrk="1" latinLnBrk="0" hangingPunct="1">
      <a:defRPr sz="1170" kern="1200">
        <a:solidFill>
          <a:schemeClr val="tx1"/>
        </a:solidFill>
        <a:latin typeface="+mn-lt"/>
        <a:ea typeface="+mn-ea"/>
        <a:cs typeface="+mn-cs"/>
      </a:defRPr>
    </a:lvl5pPr>
    <a:lvl6pPr marL="2228781" algn="l" defTabSz="891513" rtl="0" eaLnBrk="1" latinLnBrk="0" hangingPunct="1">
      <a:defRPr sz="1170" kern="1200">
        <a:solidFill>
          <a:schemeClr val="tx1"/>
        </a:solidFill>
        <a:latin typeface="+mn-lt"/>
        <a:ea typeface="+mn-ea"/>
        <a:cs typeface="+mn-cs"/>
      </a:defRPr>
    </a:lvl6pPr>
    <a:lvl7pPr marL="2674538" algn="l" defTabSz="891513" rtl="0" eaLnBrk="1" latinLnBrk="0" hangingPunct="1">
      <a:defRPr sz="1170" kern="1200">
        <a:solidFill>
          <a:schemeClr val="tx1"/>
        </a:solidFill>
        <a:latin typeface="+mn-lt"/>
        <a:ea typeface="+mn-ea"/>
        <a:cs typeface="+mn-cs"/>
      </a:defRPr>
    </a:lvl7pPr>
    <a:lvl8pPr marL="3120294" algn="l" defTabSz="891513" rtl="0" eaLnBrk="1" latinLnBrk="0" hangingPunct="1">
      <a:defRPr sz="1170" kern="1200">
        <a:solidFill>
          <a:schemeClr val="tx1"/>
        </a:solidFill>
        <a:latin typeface="+mn-lt"/>
        <a:ea typeface="+mn-ea"/>
        <a:cs typeface="+mn-cs"/>
      </a:defRPr>
    </a:lvl8pPr>
    <a:lvl9pPr marL="3566050" algn="l" defTabSz="891513" rtl="0" eaLnBrk="1" latinLnBrk="0" hangingPunct="1">
      <a:defRPr sz="117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143000"/>
            <a:ext cx="238442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643BB0-F3DF-9C4D-BBAF-C0E871DDD0A0}" type="slidenum">
              <a:rPr lang="en-US" smtClean="0"/>
              <a:t>1</a:t>
            </a:fld>
            <a:endParaRPr lang="en-US"/>
          </a:p>
        </p:txBody>
      </p:sp>
    </p:spTree>
    <p:extLst>
      <p:ext uri="{BB962C8B-B14F-4D97-AF65-F5344CB8AC3E}">
        <p14:creationId xmlns:p14="http://schemas.microsoft.com/office/powerpoint/2010/main" val="1609712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95049" y="6480867"/>
            <a:ext cx="26010553" cy="13786732"/>
          </a:xfrm>
        </p:spPr>
        <p:txBody>
          <a:bodyPr anchor="b"/>
          <a:lstStyle>
            <a:lvl1pPr algn="ctr">
              <a:defRPr sz="20079"/>
            </a:lvl1pPr>
          </a:lstStyle>
          <a:p>
            <a:r>
              <a:rPr lang="en-US"/>
              <a:t>Click to edit Master title style</a:t>
            </a:r>
            <a:endParaRPr lang="en-US" dirty="0"/>
          </a:p>
        </p:txBody>
      </p:sp>
      <p:sp>
        <p:nvSpPr>
          <p:cNvPr id="3" name="Subtitle 2"/>
          <p:cNvSpPr>
            <a:spLocks noGrp="1"/>
          </p:cNvSpPr>
          <p:nvPr>
            <p:ph type="subTitle" idx="1"/>
          </p:nvPr>
        </p:nvSpPr>
        <p:spPr>
          <a:xfrm>
            <a:off x="3825081" y="20799268"/>
            <a:ext cx="22950488" cy="9560876"/>
          </a:xfrm>
        </p:spPr>
        <p:txBody>
          <a:bodyPr/>
          <a:lstStyle>
            <a:lvl1pPr marL="0" indent="0" algn="ctr">
              <a:buNone/>
              <a:defRPr sz="8032"/>
            </a:lvl1pPr>
            <a:lvl2pPr marL="1530020" indent="0" algn="ctr">
              <a:buNone/>
              <a:defRPr sz="6693"/>
            </a:lvl2pPr>
            <a:lvl3pPr marL="3060040" indent="0" algn="ctr">
              <a:buNone/>
              <a:defRPr sz="6024"/>
            </a:lvl3pPr>
            <a:lvl4pPr marL="4590059" indent="0" algn="ctr">
              <a:buNone/>
              <a:defRPr sz="5354"/>
            </a:lvl4pPr>
            <a:lvl5pPr marL="6120079" indent="0" algn="ctr">
              <a:buNone/>
              <a:defRPr sz="5354"/>
            </a:lvl5pPr>
            <a:lvl6pPr marL="7650099" indent="0" algn="ctr">
              <a:buNone/>
              <a:defRPr sz="5354"/>
            </a:lvl6pPr>
            <a:lvl7pPr marL="9180119" indent="0" algn="ctr">
              <a:buNone/>
              <a:defRPr sz="5354"/>
            </a:lvl7pPr>
            <a:lvl8pPr marL="10710139" indent="0" algn="ctr">
              <a:buNone/>
              <a:defRPr sz="5354"/>
            </a:lvl8pPr>
            <a:lvl9pPr marL="12240158" indent="0" algn="ctr">
              <a:buNone/>
              <a:defRPr sz="535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3668E0-4578-D547-A153-CB061577C631}" type="datetimeFigureOut">
              <a:rPr lang="en-US" smtClean="0"/>
              <a:t>3/2/19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131107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3668E0-4578-D547-A153-CB061577C631}" type="datetimeFigureOut">
              <a:rPr lang="en-US" smtClean="0"/>
              <a:t>3/2/19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310897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98592" y="2108343"/>
            <a:ext cx="6598265" cy="335593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103797" y="2108343"/>
            <a:ext cx="19412287" cy="335593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3668E0-4578-D547-A153-CB061577C631}" type="datetimeFigureOut">
              <a:rPr lang="en-US" smtClean="0"/>
              <a:t>3/2/19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2278727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3668E0-4578-D547-A153-CB061577C631}" type="datetimeFigureOut">
              <a:rPr lang="en-US" smtClean="0"/>
              <a:t>3/2/19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3491229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87858" y="9872559"/>
            <a:ext cx="26393061" cy="16472575"/>
          </a:xfrm>
        </p:spPr>
        <p:txBody>
          <a:bodyPr anchor="b"/>
          <a:lstStyle>
            <a:lvl1pPr>
              <a:defRPr sz="20079"/>
            </a:lvl1pPr>
          </a:lstStyle>
          <a:p>
            <a:r>
              <a:rPr lang="en-US"/>
              <a:t>Click to edit Master title style</a:t>
            </a:r>
            <a:endParaRPr lang="en-US" dirty="0"/>
          </a:p>
        </p:txBody>
      </p:sp>
      <p:sp>
        <p:nvSpPr>
          <p:cNvPr id="3" name="Text Placeholder 2"/>
          <p:cNvSpPr>
            <a:spLocks noGrp="1"/>
          </p:cNvSpPr>
          <p:nvPr>
            <p:ph type="body" idx="1"/>
          </p:nvPr>
        </p:nvSpPr>
        <p:spPr>
          <a:xfrm>
            <a:off x="2087858" y="26500971"/>
            <a:ext cx="26393061" cy="8662538"/>
          </a:xfrm>
        </p:spPr>
        <p:txBody>
          <a:bodyPr/>
          <a:lstStyle>
            <a:lvl1pPr marL="0" indent="0">
              <a:buNone/>
              <a:defRPr sz="8032">
                <a:solidFill>
                  <a:schemeClr val="tx1"/>
                </a:solidFill>
              </a:defRPr>
            </a:lvl1pPr>
            <a:lvl2pPr marL="1530020" indent="0">
              <a:buNone/>
              <a:defRPr sz="6693">
                <a:solidFill>
                  <a:schemeClr val="tx1">
                    <a:tint val="75000"/>
                  </a:schemeClr>
                </a:solidFill>
              </a:defRPr>
            </a:lvl2pPr>
            <a:lvl3pPr marL="3060040" indent="0">
              <a:buNone/>
              <a:defRPr sz="6024">
                <a:solidFill>
                  <a:schemeClr val="tx1">
                    <a:tint val="75000"/>
                  </a:schemeClr>
                </a:solidFill>
              </a:defRPr>
            </a:lvl3pPr>
            <a:lvl4pPr marL="4590059" indent="0">
              <a:buNone/>
              <a:defRPr sz="5354">
                <a:solidFill>
                  <a:schemeClr val="tx1">
                    <a:tint val="75000"/>
                  </a:schemeClr>
                </a:solidFill>
              </a:defRPr>
            </a:lvl4pPr>
            <a:lvl5pPr marL="6120079" indent="0">
              <a:buNone/>
              <a:defRPr sz="5354">
                <a:solidFill>
                  <a:schemeClr val="tx1">
                    <a:tint val="75000"/>
                  </a:schemeClr>
                </a:solidFill>
              </a:defRPr>
            </a:lvl5pPr>
            <a:lvl6pPr marL="7650099" indent="0">
              <a:buNone/>
              <a:defRPr sz="5354">
                <a:solidFill>
                  <a:schemeClr val="tx1">
                    <a:tint val="75000"/>
                  </a:schemeClr>
                </a:solidFill>
              </a:defRPr>
            </a:lvl6pPr>
            <a:lvl7pPr marL="9180119" indent="0">
              <a:buNone/>
              <a:defRPr sz="5354">
                <a:solidFill>
                  <a:schemeClr val="tx1">
                    <a:tint val="75000"/>
                  </a:schemeClr>
                </a:solidFill>
              </a:defRPr>
            </a:lvl7pPr>
            <a:lvl8pPr marL="10710139" indent="0">
              <a:buNone/>
              <a:defRPr sz="5354">
                <a:solidFill>
                  <a:schemeClr val="tx1">
                    <a:tint val="75000"/>
                  </a:schemeClr>
                </a:solidFill>
              </a:defRPr>
            </a:lvl8pPr>
            <a:lvl9pPr marL="12240158" indent="0">
              <a:buNone/>
              <a:defRPr sz="535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3668E0-4578-D547-A153-CB061577C631}" type="datetimeFigureOut">
              <a:rPr lang="en-US" smtClean="0"/>
              <a:t>3/2/19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1872490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103795" y="10541716"/>
            <a:ext cx="13005276" cy="2512595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491579" y="10541716"/>
            <a:ext cx="13005276" cy="2512595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3668E0-4578-D547-A153-CB061577C631}" type="datetimeFigureOut">
              <a:rPr lang="en-US" smtClean="0"/>
              <a:t>3/2/19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2095768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7780" y="2108352"/>
            <a:ext cx="26393061" cy="765420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107784" y="9707549"/>
            <a:ext cx="12945507" cy="4757520"/>
          </a:xfrm>
        </p:spPr>
        <p:txBody>
          <a:bodyPr anchor="b"/>
          <a:lstStyle>
            <a:lvl1pPr marL="0" indent="0">
              <a:buNone/>
              <a:defRPr sz="8032" b="1"/>
            </a:lvl1pPr>
            <a:lvl2pPr marL="1530020" indent="0">
              <a:buNone/>
              <a:defRPr sz="6693" b="1"/>
            </a:lvl2pPr>
            <a:lvl3pPr marL="3060040" indent="0">
              <a:buNone/>
              <a:defRPr sz="6024" b="1"/>
            </a:lvl3pPr>
            <a:lvl4pPr marL="4590059" indent="0">
              <a:buNone/>
              <a:defRPr sz="5354" b="1"/>
            </a:lvl4pPr>
            <a:lvl5pPr marL="6120079" indent="0">
              <a:buNone/>
              <a:defRPr sz="5354" b="1"/>
            </a:lvl5pPr>
            <a:lvl6pPr marL="7650099" indent="0">
              <a:buNone/>
              <a:defRPr sz="5354" b="1"/>
            </a:lvl6pPr>
            <a:lvl7pPr marL="9180119" indent="0">
              <a:buNone/>
              <a:defRPr sz="5354" b="1"/>
            </a:lvl7pPr>
            <a:lvl8pPr marL="10710139" indent="0">
              <a:buNone/>
              <a:defRPr sz="5354" b="1"/>
            </a:lvl8pPr>
            <a:lvl9pPr marL="12240158" indent="0">
              <a:buNone/>
              <a:defRPr sz="5354" b="1"/>
            </a:lvl9pPr>
          </a:lstStyle>
          <a:p>
            <a:pPr lvl="0"/>
            <a:r>
              <a:rPr lang="en-US"/>
              <a:t>Edit Master text styles</a:t>
            </a:r>
          </a:p>
        </p:txBody>
      </p:sp>
      <p:sp>
        <p:nvSpPr>
          <p:cNvPr id="4" name="Content Placeholder 3"/>
          <p:cNvSpPr>
            <a:spLocks noGrp="1"/>
          </p:cNvSpPr>
          <p:nvPr>
            <p:ph sz="half" idx="2"/>
          </p:nvPr>
        </p:nvSpPr>
        <p:spPr>
          <a:xfrm>
            <a:off x="2107784" y="14465069"/>
            <a:ext cx="12945507" cy="212759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491581" y="9707549"/>
            <a:ext cx="13009262" cy="4757520"/>
          </a:xfrm>
        </p:spPr>
        <p:txBody>
          <a:bodyPr anchor="b"/>
          <a:lstStyle>
            <a:lvl1pPr marL="0" indent="0">
              <a:buNone/>
              <a:defRPr sz="8032" b="1"/>
            </a:lvl1pPr>
            <a:lvl2pPr marL="1530020" indent="0">
              <a:buNone/>
              <a:defRPr sz="6693" b="1"/>
            </a:lvl2pPr>
            <a:lvl3pPr marL="3060040" indent="0">
              <a:buNone/>
              <a:defRPr sz="6024" b="1"/>
            </a:lvl3pPr>
            <a:lvl4pPr marL="4590059" indent="0">
              <a:buNone/>
              <a:defRPr sz="5354" b="1"/>
            </a:lvl4pPr>
            <a:lvl5pPr marL="6120079" indent="0">
              <a:buNone/>
              <a:defRPr sz="5354" b="1"/>
            </a:lvl5pPr>
            <a:lvl6pPr marL="7650099" indent="0">
              <a:buNone/>
              <a:defRPr sz="5354" b="1"/>
            </a:lvl6pPr>
            <a:lvl7pPr marL="9180119" indent="0">
              <a:buNone/>
              <a:defRPr sz="5354" b="1"/>
            </a:lvl7pPr>
            <a:lvl8pPr marL="10710139" indent="0">
              <a:buNone/>
              <a:defRPr sz="5354" b="1"/>
            </a:lvl8pPr>
            <a:lvl9pPr marL="12240158" indent="0">
              <a:buNone/>
              <a:defRPr sz="5354" b="1"/>
            </a:lvl9pPr>
          </a:lstStyle>
          <a:p>
            <a:pPr lvl="0"/>
            <a:r>
              <a:rPr lang="en-US"/>
              <a:t>Edit Master text styles</a:t>
            </a:r>
          </a:p>
        </p:txBody>
      </p:sp>
      <p:sp>
        <p:nvSpPr>
          <p:cNvPr id="6" name="Content Placeholder 5"/>
          <p:cNvSpPr>
            <a:spLocks noGrp="1"/>
          </p:cNvSpPr>
          <p:nvPr>
            <p:ph sz="quarter" idx="4"/>
          </p:nvPr>
        </p:nvSpPr>
        <p:spPr>
          <a:xfrm>
            <a:off x="15491581" y="14465069"/>
            <a:ext cx="13009262" cy="212759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3668E0-4578-D547-A153-CB061577C631}" type="datetimeFigureOut">
              <a:rPr lang="en-US" smtClean="0"/>
              <a:t>3/2/19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3185527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3668E0-4578-D547-A153-CB061577C631}" type="datetimeFigureOut">
              <a:rPr lang="en-US" smtClean="0"/>
              <a:t>3/2/19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4198828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3668E0-4578-D547-A153-CB061577C631}" type="datetimeFigureOut">
              <a:rPr lang="en-US" smtClean="0"/>
              <a:t>3/2/19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838290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7780" y="2640012"/>
            <a:ext cx="9869506" cy="9240044"/>
          </a:xfrm>
        </p:spPr>
        <p:txBody>
          <a:bodyPr anchor="b"/>
          <a:lstStyle>
            <a:lvl1pPr>
              <a:defRPr sz="10709"/>
            </a:lvl1pPr>
          </a:lstStyle>
          <a:p>
            <a:r>
              <a:rPr lang="en-US"/>
              <a:t>Click to edit Master title style</a:t>
            </a:r>
            <a:endParaRPr lang="en-US" dirty="0"/>
          </a:p>
        </p:txBody>
      </p:sp>
      <p:sp>
        <p:nvSpPr>
          <p:cNvPr id="3" name="Content Placeholder 2"/>
          <p:cNvSpPr>
            <a:spLocks noGrp="1"/>
          </p:cNvSpPr>
          <p:nvPr>
            <p:ph idx="1"/>
          </p:nvPr>
        </p:nvSpPr>
        <p:spPr>
          <a:xfrm>
            <a:off x="13009262" y="5701703"/>
            <a:ext cx="15491579" cy="28141800"/>
          </a:xfrm>
        </p:spPr>
        <p:txBody>
          <a:bodyPr/>
          <a:lstStyle>
            <a:lvl1pPr>
              <a:defRPr sz="10709"/>
            </a:lvl1pPr>
            <a:lvl2pPr>
              <a:defRPr sz="9370"/>
            </a:lvl2pPr>
            <a:lvl3pPr>
              <a:defRPr sz="8032"/>
            </a:lvl3pPr>
            <a:lvl4pPr>
              <a:defRPr sz="6693"/>
            </a:lvl4pPr>
            <a:lvl5pPr>
              <a:defRPr sz="6693"/>
            </a:lvl5pPr>
            <a:lvl6pPr>
              <a:defRPr sz="6693"/>
            </a:lvl6pPr>
            <a:lvl7pPr>
              <a:defRPr sz="6693"/>
            </a:lvl7pPr>
            <a:lvl8pPr>
              <a:defRPr sz="6693"/>
            </a:lvl8pPr>
            <a:lvl9pPr>
              <a:defRPr sz="669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107780" y="11880056"/>
            <a:ext cx="9869506" cy="22009274"/>
          </a:xfrm>
        </p:spPr>
        <p:txBody>
          <a:bodyPr/>
          <a:lstStyle>
            <a:lvl1pPr marL="0" indent="0">
              <a:buNone/>
              <a:defRPr sz="5354"/>
            </a:lvl1pPr>
            <a:lvl2pPr marL="1530020" indent="0">
              <a:buNone/>
              <a:defRPr sz="4685"/>
            </a:lvl2pPr>
            <a:lvl3pPr marL="3060040" indent="0">
              <a:buNone/>
              <a:defRPr sz="4016"/>
            </a:lvl3pPr>
            <a:lvl4pPr marL="4590059" indent="0">
              <a:buNone/>
              <a:defRPr sz="3347"/>
            </a:lvl4pPr>
            <a:lvl5pPr marL="6120079" indent="0">
              <a:buNone/>
              <a:defRPr sz="3347"/>
            </a:lvl5pPr>
            <a:lvl6pPr marL="7650099" indent="0">
              <a:buNone/>
              <a:defRPr sz="3347"/>
            </a:lvl6pPr>
            <a:lvl7pPr marL="9180119" indent="0">
              <a:buNone/>
              <a:defRPr sz="3347"/>
            </a:lvl7pPr>
            <a:lvl8pPr marL="10710139" indent="0">
              <a:buNone/>
              <a:defRPr sz="3347"/>
            </a:lvl8pPr>
            <a:lvl9pPr marL="12240158" indent="0">
              <a:buNone/>
              <a:defRPr sz="3347"/>
            </a:lvl9pPr>
          </a:lstStyle>
          <a:p>
            <a:pPr lvl="0"/>
            <a:r>
              <a:rPr lang="en-US"/>
              <a:t>Edit Master text styles</a:t>
            </a:r>
          </a:p>
        </p:txBody>
      </p:sp>
      <p:sp>
        <p:nvSpPr>
          <p:cNvPr id="5" name="Date Placeholder 4"/>
          <p:cNvSpPr>
            <a:spLocks noGrp="1"/>
          </p:cNvSpPr>
          <p:nvPr>
            <p:ph type="dt" sz="half" idx="10"/>
          </p:nvPr>
        </p:nvSpPr>
        <p:spPr/>
        <p:txBody>
          <a:bodyPr/>
          <a:lstStyle/>
          <a:p>
            <a:fld id="{963668E0-4578-D547-A153-CB061577C631}" type="datetimeFigureOut">
              <a:rPr lang="en-US" smtClean="0"/>
              <a:t>3/2/19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2323149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7780" y="2640012"/>
            <a:ext cx="9869506" cy="9240044"/>
          </a:xfrm>
        </p:spPr>
        <p:txBody>
          <a:bodyPr anchor="b"/>
          <a:lstStyle>
            <a:lvl1pPr>
              <a:defRPr sz="10709"/>
            </a:lvl1pPr>
          </a:lstStyle>
          <a:p>
            <a:r>
              <a:rPr lang="en-US"/>
              <a:t>Click to edit Master title style</a:t>
            </a:r>
            <a:endParaRPr lang="en-US" dirty="0"/>
          </a:p>
        </p:txBody>
      </p:sp>
      <p:sp>
        <p:nvSpPr>
          <p:cNvPr id="3" name="Picture Placeholder 2"/>
          <p:cNvSpPr>
            <a:spLocks noGrp="1" noChangeAspect="1"/>
          </p:cNvSpPr>
          <p:nvPr>
            <p:ph type="pic" idx="1"/>
          </p:nvPr>
        </p:nvSpPr>
        <p:spPr>
          <a:xfrm>
            <a:off x="13009262" y="5701703"/>
            <a:ext cx="15491579" cy="28141800"/>
          </a:xfrm>
        </p:spPr>
        <p:txBody>
          <a:bodyPr anchor="t"/>
          <a:lstStyle>
            <a:lvl1pPr marL="0" indent="0">
              <a:buNone/>
              <a:defRPr sz="10709"/>
            </a:lvl1pPr>
            <a:lvl2pPr marL="1530020" indent="0">
              <a:buNone/>
              <a:defRPr sz="9370"/>
            </a:lvl2pPr>
            <a:lvl3pPr marL="3060040" indent="0">
              <a:buNone/>
              <a:defRPr sz="8032"/>
            </a:lvl3pPr>
            <a:lvl4pPr marL="4590059" indent="0">
              <a:buNone/>
              <a:defRPr sz="6693"/>
            </a:lvl4pPr>
            <a:lvl5pPr marL="6120079" indent="0">
              <a:buNone/>
              <a:defRPr sz="6693"/>
            </a:lvl5pPr>
            <a:lvl6pPr marL="7650099" indent="0">
              <a:buNone/>
              <a:defRPr sz="6693"/>
            </a:lvl6pPr>
            <a:lvl7pPr marL="9180119" indent="0">
              <a:buNone/>
              <a:defRPr sz="6693"/>
            </a:lvl7pPr>
            <a:lvl8pPr marL="10710139" indent="0">
              <a:buNone/>
              <a:defRPr sz="6693"/>
            </a:lvl8pPr>
            <a:lvl9pPr marL="12240158" indent="0">
              <a:buNone/>
              <a:defRPr sz="6693"/>
            </a:lvl9pPr>
          </a:lstStyle>
          <a:p>
            <a:r>
              <a:rPr lang="en-US"/>
              <a:t>Click icon to add picture</a:t>
            </a:r>
            <a:endParaRPr lang="en-US" dirty="0"/>
          </a:p>
        </p:txBody>
      </p:sp>
      <p:sp>
        <p:nvSpPr>
          <p:cNvPr id="4" name="Text Placeholder 3"/>
          <p:cNvSpPr>
            <a:spLocks noGrp="1"/>
          </p:cNvSpPr>
          <p:nvPr>
            <p:ph type="body" sz="half" idx="2"/>
          </p:nvPr>
        </p:nvSpPr>
        <p:spPr>
          <a:xfrm>
            <a:off x="2107780" y="11880056"/>
            <a:ext cx="9869506" cy="22009274"/>
          </a:xfrm>
        </p:spPr>
        <p:txBody>
          <a:bodyPr/>
          <a:lstStyle>
            <a:lvl1pPr marL="0" indent="0">
              <a:buNone/>
              <a:defRPr sz="5354"/>
            </a:lvl1pPr>
            <a:lvl2pPr marL="1530020" indent="0">
              <a:buNone/>
              <a:defRPr sz="4685"/>
            </a:lvl2pPr>
            <a:lvl3pPr marL="3060040" indent="0">
              <a:buNone/>
              <a:defRPr sz="4016"/>
            </a:lvl3pPr>
            <a:lvl4pPr marL="4590059" indent="0">
              <a:buNone/>
              <a:defRPr sz="3347"/>
            </a:lvl4pPr>
            <a:lvl5pPr marL="6120079" indent="0">
              <a:buNone/>
              <a:defRPr sz="3347"/>
            </a:lvl5pPr>
            <a:lvl6pPr marL="7650099" indent="0">
              <a:buNone/>
              <a:defRPr sz="3347"/>
            </a:lvl6pPr>
            <a:lvl7pPr marL="9180119" indent="0">
              <a:buNone/>
              <a:defRPr sz="3347"/>
            </a:lvl7pPr>
            <a:lvl8pPr marL="10710139" indent="0">
              <a:buNone/>
              <a:defRPr sz="3347"/>
            </a:lvl8pPr>
            <a:lvl9pPr marL="12240158" indent="0">
              <a:buNone/>
              <a:defRPr sz="3347"/>
            </a:lvl9pPr>
          </a:lstStyle>
          <a:p>
            <a:pPr lvl="0"/>
            <a:r>
              <a:rPr lang="en-US"/>
              <a:t>Edit Master text styles</a:t>
            </a:r>
          </a:p>
        </p:txBody>
      </p:sp>
      <p:sp>
        <p:nvSpPr>
          <p:cNvPr id="5" name="Date Placeholder 4"/>
          <p:cNvSpPr>
            <a:spLocks noGrp="1"/>
          </p:cNvSpPr>
          <p:nvPr>
            <p:ph type="dt" sz="half" idx="10"/>
          </p:nvPr>
        </p:nvSpPr>
        <p:spPr/>
        <p:txBody>
          <a:bodyPr/>
          <a:lstStyle/>
          <a:p>
            <a:fld id="{963668E0-4578-D547-A153-CB061577C631}" type="datetimeFigureOut">
              <a:rPr lang="en-US" smtClean="0"/>
              <a:t>3/2/19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2838B6-674F-1A44-AADB-6018B4061D88}" type="slidenum">
              <a:rPr lang="en-US" smtClean="0"/>
              <a:t>‹#›</a:t>
            </a:fld>
            <a:endParaRPr lang="en-US"/>
          </a:p>
        </p:txBody>
      </p:sp>
    </p:spTree>
    <p:extLst>
      <p:ext uri="{BB962C8B-B14F-4D97-AF65-F5344CB8AC3E}">
        <p14:creationId xmlns:p14="http://schemas.microsoft.com/office/powerpoint/2010/main" val="3393661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795" y="2108352"/>
            <a:ext cx="26393061" cy="765420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103795" y="10541716"/>
            <a:ext cx="26393061" cy="2512595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03795" y="36703516"/>
            <a:ext cx="6885146" cy="2108343"/>
          </a:xfrm>
          <a:prstGeom prst="rect">
            <a:avLst/>
          </a:prstGeom>
        </p:spPr>
        <p:txBody>
          <a:bodyPr vert="horz" lIns="91440" tIns="45720" rIns="91440" bIns="45720" rtlCol="0" anchor="ctr"/>
          <a:lstStyle>
            <a:lvl1pPr algn="l">
              <a:defRPr sz="4016">
                <a:solidFill>
                  <a:schemeClr val="tx1">
                    <a:tint val="75000"/>
                  </a:schemeClr>
                </a:solidFill>
              </a:defRPr>
            </a:lvl1pPr>
          </a:lstStyle>
          <a:p>
            <a:fld id="{963668E0-4578-D547-A153-CB061577C631}" type="datetimeFigureOut">
              <a:rPr lang="en-US" smtClean="0"/>
              <a:t>3/2/19</a:t>
            </a:fld>
            <a:endParaRPr lang="en-US"/>
          </a:p>
        </p:txBody>
      </p:sp>
      <p:sp>
        <p:nvSpPr>
          <p:cNvPr id="5" name="Footer Placeholder 4"/>
          <p:cNvSpPr>
            <a:spLocks noGrp="1"/>
          </p:cNvSpPr>
          <p:nvPr>
            <p:ph type="ftr" sz="quarter" idx="3"/>
          </p:nvPr>
        </p:nvSpPr>
        <p:spPr>
          <a:xfrm>
            <a:off x="10136466" y="36703516"/>
            <a:ext cx="10327719" cy="2108343"/>
          </a:xfrm>
          <a:prstGeom prst="rect">
            <a:avLst/>
          </a:prstGeom>
        </p:spPr>
        <p:txBody>
          <a:bodyPr vert="horz" lIns="91440" tIns="45720" rIns="91440" bIns="45720" rtlCol="0" anchor="ctr"/>
          <a:lstStyle>
            <a:lvl1pPr algn="ctr">
              <a:defRPr sz="401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11709" y="36703516"/>
            <a:ext cx="6885146" cy="2108343"/>
          </a:xfrm>
          <a:prstGeom prst="rect">
            <a:avLst/>
          </a:prstGeom>
        </p:spPr>
        <p:txBody>
          <a:bodyPr vert="horz" lIns="91440" tIns="45720" rIns="91440" bIns="45720" rtlCol="0" anchor="ctr"/>
          <a:lstStyle>
            <a:lvl1pPr algn="r">
              <a:defRPr sz="4016">
                <a:solidFill>
                  <a:schemeClr val="tx1">
                    <a:tint val="75000"/>
                  </a:schemeClr>
                </a:solidFill>
              </a:defRPr>
            </a:lvl1pPr>
          </a:lstStyle>
          <a:p>
            <a:fld id="{622838B6-674F-1A44-AADB-6018B4061D88}" type="slidenum">
              <a:rPr lang="en-US" smtClean="0"/>
              <a:t>‹#›</a:t>
            </a:fld>
            <a:endParaRPr lang="en-US"/>
          </a:p>
        </p:txBody>
      </p:sp>
    </p:spTree>
    <p:extLst>
      <p:ext uri="{BB962C8B-B14F-4D97-AF65-F5344CB8AC3E}">
        <p14:creationId xmlns:p14="http://schemas.microsoft.com/office/powerpoint/2010/main" val="122440296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3060040" rtl="0" eaLnBrk="1" latinLnBrk="0" hangingPunct="1">
        <a:lnSpc>
          <a:spcPct val="90000"/>
        </a:lnSpc>
        <a:spcBef>
          <a:spcPct val="0"/>
        </a:spcBef>
        <a:buNone/>
        <a:defRPr sz="14725" kern="1200">
          <a:solidFill>
            <a:schemeClr val="tx1"/>
          </a:solidFill>
          <a:latin typeface="+mj-lt"/>
          <a:ea typeface="+mj-ea"/>
          <a:cs typeface="+mj-cs"/>
        </a:defRPr>
      </a:lvl1pPr>
    </p:titleStyle>
    <p:bodyStyle>
      <a:lvl1pPr marL="765010" indent="-765010" algn="l" defTabSz="3060040" rtl="0" eaLnBrk="1" latinLnBrk="0" hangingPunct="1">
        <a:lnSpc>
          <a:spcPct val="90000"/>
        </a:lnSpc>
        <a:spcBef>
          <a:spcPts val="3347"/>
        </a:spcBef>
        <a:buFont typeface="Arial" panose="020B0604020202020204" pitchFamily="34" charset="0"/>
        <a:buChar char="•"/>
        <a:defRPr sz="9370" kern="1200">
          <a:solidFill>
            <a:schemeClr val="tx1"/>
          </a:solidFill>
          <a:latin typeface="+mn-lt"/>
          <a:ea typeface="+mn-ea"/>
          <a:cs typeface="+mn-cs"/>
        </a:defRPr>
      </a:lvl1pPr>
      <a:lvl2pPr marL="2295030" indent="-765010" algn="l" defTabSz="3060040" rtl="0" eaLnBrk="1" latinLnBrk="0" hangingPunct="1">
        <a:lnSpc>
          <a:spcPct val="90000"/>
        </a:lnSpc>
        <a:spcBef>
          <a:spcPts val="1673"/>
        </a:spcBef>
        <a:buFont typeface="Arial" panose="020B0604020202020204" pitchFamily="34" charset="0"/>
        <a:buChar char="•"/>
        <a:defRPr sz="8032" kern="1200">
          <a:solidFill>
            <a:schemeClr val="tx1"/>
          </a:solidFill>
          <a:latin typeface="+mn-lt"/>
          <a:ea typeface="+mn-ea"/>
          <a:cs typeface="+mn-cs"/>
        </a:defRPr>
      </a:lvl2pPr>
      <a:lvl3pPr marL="3825050" indent="-765010" algn="l" defTabSz="3060040" rtl="0" eaLnBrk="1" latinLnBrk="0" hangingPunct="1">
        <a:lnSpc>
          <a:spcPct val="90000"/>
        </a:lnSpc>
        <a:spcBef>
          <a:spcPts val="1673"/>
        </a:spcBef>
        <a:buFont typeface="Arial" panose="020B0604020202020204" pitchFamily="34" charset="0"/>
        <a:buChar char="•"/>
        <a:defRPr sz="6693" kern="1200">
          <a:solidFill>
            <a:schemeClr val="tx1"/>
          </a:solidFill>
          <a:latin typeface="+mn-lt"/>
          <a:ea typeface="+mn-ea"/>
          <a:cs typeface="+mn-cs"/>
        </a:defRPr>
      </a:lvl3pPr>
      <a:lvl4pPr marL="535506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4pPr>
      <a:lvl5pPr marL="688508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5pPr>
      <a:lvl6pPr marL="841510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6pPr>
      <a:lvl7pPr marL="994512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7pPr>
      <a:lvl8pPr marL="1147514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8pPr>
      <a:lvl9pPr marL="13005168"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9pPr>
    </p:bodyStyle>
    <p:otherStyle>
      <a:defPPr>
        <a:defRPr lang="en-US"/>
      </a:defPPr>
      <a:lvl1pPr marL="0" algn="l" defTabSz="3060040" rtl="0" eaLnBrk="1" latinLnBrk="0" hangingPunct="1">
        <a:defRPr sz="6024" kern="1200">
          <a:solidFill>
            <a:schemeClr val="tx1"/>
          </a:solidFill>
          <a:latin typeface="+mn-lt"/>
          <a:ea typeface="+mn-ea"/>
          <a:cs typeface="+mn-cs"/>
        </a:defRPr>
      </a:lvl1pPr>
      <a:lvl2pPr marL="1530020" algn="l" defTabSz="3060040" rtl="0" eaLnBrk="1" latinLnBrk="0" hangingPunct="1">
        <a:defRPr sz="6024" kern="1200">
          <a:solidFill>
            <a:schemeClr val="tx1"/>
          </a:solidFill>
          <a:latin typeface="+mn-lt"/>
          <a:ea typeface="+mn-ea"/>
          <a:cs typeface="+mn-cs"/>
        </a:defRPr>
      </a:lvl2pPr>
      <a:lvl3pPr marL="3060040" algn="l" defTabSz="3060040" rtl="0" eaLnBrk="1" latinLnBrk="0" hangingPunct="1">
        <a:defRPr sz="6024" kern="1200">
          <a:solidFill>
            <a:schemeClr val="tx1"/>
          </a:solidFill>
          <a:latin typeface="+mn-lt"/>
          <a:ea typeface="+mn-ea"/>
          <a:cs typeface="+mn-cs"/>
        </a:defRPr>
      </a:lvl3pPr>
      <a:lvl4pPr marL="4590059" algn="l" defTabSz="3060040" rtl="0" eaLnBrk="1" latinLnBrk="0" hangingPunct="1">
        <a:defRPr sz="6024" kern="1200">
          <a:solidFill>
            <a:schemeClr val="tx1"/>
          </a:solidFill>
          <a:latin typeface="+mn-lt"/>
          <a:ea typeface="+mn-ea"/>
          <a:cs typeface="+mn-cs"/>
        </a:defRPr>
      </a:lvl4pPr>
      <a:lvl5pPr marL="6120079" algn="l" defTabSz="3060040" rtl="0" eaLnBrk="1" latinLnBrk="0" hangingPunct="1">
        <a:defRPr sz="6024" kern="1200">
          <a:solidFill>
            <a:schemeClr val="tx1"/>
          </a:solidFill>
          <a:latin typeface="+mn-lt"/>
          <a:ea typeface="+mn-ea"/>
          <a:cs typeface="+mn-cs"/>
        </a:defRPr>
      </a:lvl5pPr>
      <a:lvl6pPr marL="7650099" algn="l" defTabSz="3060040" rtl="0" eaLnBrk="1" latinLnBrk="0" hangingPunct="1">
        <a:defRPr sz="6024" kern="1200">
          <a:solidFill>
            <a:schemeClr val="tx1"/>
          </a:solidFill>
          <a:latin typeface="+mn-lt"/>
          <a:ea typeface="+mn-ea"/>
          <a:cs typeface="+mn-cs"/>
        </a:defRPr>
      </a:lvl6pPr>
      <a:lvl7pPr marL="9180119" algn="l" defTabSz="3060040" rtl="0" eaLnBrk="1" latinLnBrk="0" hangingPunct="1">
        <a:defRPr sz="6024" kern="1200">
          <a:solidFill>
            <a:schemeClr val="tx1"/>
          </a:solidFill>
          <a:latin typeface="+mn-lt"/>
          <a:ea typeface="+mn-ea"/>
          <a:cs typeface="+mn-cs"/>
        </a:defRPr>
      </a:lvl7pPr>
      <a:lvl8pPr marL="10710139" algn="l" defTabSz="3060040" rtl="0" eaLnBrk="1" latinLnBrk="0" hangingPunct="1">
        <a:defRPr sz="6024" kern="1200">
          <a:solidFill>
            <a:schemeClr val="tx1"/>
          </a:solidFill>
          <a:latin typeface="+mn-lt"/>
          <a:ea typeface="+mn-ea"/>
          <a:cs typeface="+mn-cs"/>
        </a:defRPr>
      </a:lvl8pPr>
      <a:lvl9pPr marL="12240158" algn="l" defTabSz="3060040" rtl="0" eaLnBrk="1" latinLnBrk="0" hangingPunct="1">
        <a:defRPr sz="602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chart" Target="../charts/chart1.xml"/><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3BBC38C9-6028-F341-BFD2-5061B12D8A11}"/>
              </a:ext>
            </a:extLst>
          </p:cNvPr>
          <p:cNvSpPr/>
          <p:nvPr/>
        </p:nvSpPr>
        <p:spPr>
          <a:xfrm>
            <a:off x="323203" y="326002"/>
            <a:ext cx="29880342" cy="4765784"/>
          </a:xfrm>
          <a:prstGeom prst="roundRect">
            <a:avLst/>
          </a:prstGeom>
          <a:gradFill flip="none" rotWithShape="1">
            <a:gsLst>
              <a:gs pos="0">
                <a:srgbClr val="FFD579">
                  <a:tint val="66000"/>
                  <a:satMod val="160000"/>
                </a:srgbClr>
              </a:gs>
              <a:gs pos="50000">
                <a:srgbClr val="FFD579">
                  <a:tint val="44500"/>
                  <a:satMod val="160000"/>
                </a:srgbClr>
              </a:gs>
              <a:gs pos="100000">
                <a:srgbClr val="FFD579">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defTabSz="395835"/>
            <a:endParaRPr lang="en-US" sz="4449"/>
          </a:p>
        </p:txBody>
      </p:sp>
      <p:sp>
        <p:nvSpPr>
          <p:cNvPr id="2" name="Title 1">
            <a:extLst>
              <a:ext uri="{FF2B5EF4-FFF2-40B4-BE49-F238E27FC236}">
                <a16:creationId xmlns:a16="http://schemas.microsoft.com/office/drawing/2014/main" id="{FEE2B7C8-2111-6C4F-BAA8-1D43408734E6}"/>
              </a:ext>
            </a:extLst>
          </p:cNvPr>
          <p:cNvSpPr>
            <a:spLocks noGrp="1"/>
          </p:cNvSpPr>
          <p:nvPr>
            <p:ph type="ctrTitle"/>
          </p:nvPr>
        </p:nvSpPr>
        <p:spPr>
          <a:xfrm>
            <a:off x="2074579" y="320111"/>
            <a:ext cx="26221440" cy="2745131"/>
          </a:xfrm>
        </p:spPr>
        <p:txBody>
          <a:bodyPr anchor="ctr">
            <a:noAutofit/>
          </a:bodyPr>
          <a:lstStyle/>
          <a:p>
            <a:r>
              <a:rPr lang="en-US" sz="8800" b="1" dirty="0">
                <a:solidFill>
                  <a:srgbClr val="C00000"/>
                </a:solidFill>
                <a:latin typeface="Verdana" panose="020B0604030504040204" pitchFamily="34" charset="0"/>
                <a:ea typeface="Verdana" panose="020B0604030504040204" pitchFamily="34" charset="0"/>
                <a:cs typeface="Verdana" panose="020B0604030504040204" pitchFamily="34" charset="0"/>
              </a:rPr>
              <a:t>Blood-borne Hepatitis in Dental Practice,</a:t>
            </a:r>
            <a:br>
              <a:rPr lang="en-US" sz="8800" b="1" dirty="0">
                <a:solidFill>
                  <a:srgbClr val="C00000"/>
                </a:solidFill>
                <a:latin typeface="Verdana" panose="020B0604030504040204" pitchFamily="34" charset="0"/>
                <a:ea typeface="Verdana" panose="020B0604030504040204" pitchFamily="34" charset="0"/>
                <a:cs typeface="Verdana" panose="020B0604030504040204" pitchFamily="34" charset="0"/>
              </a:rPr>
            </a:br>
            <a:r>
              <a:rPr lang="en-US" sz="8800" b="1" dirty="0">
                <a:solidFill>
                  <a:srgbClr val="C00000"/>
                </a:solidFill>
                <a:latin typeface="Verdana" panose="020B0604030504040204" pitchFamily="34" charset="0"/>
                <a:ea typeface="Verdana" panose="020B0604030504040204" pitchFamily="34" charset="0"/>
                <a:cs typeface="Verdana" panose="020B0604030504040204" pitchFamily="34" charset="0"/>
              </a:rPr>
              <a:t>More Prevention Less Infection</a:t>
            </a:r>
          </a:p>
        </p:txBody>
      </p:sp>
      <p:sp>
        <p:nvSpPr>
          <p:cNvPr id="5" name="Rounded Rectangle 4">
            <a:extLst>
              <a:ext uri="{FF2B5EF4-FFF2-40B4-BE49-F238E27FC236}">
                <a16:creationId xmlns:a16="http://schemas.microsoft.com/office/drawing/2014/main" id="{D241D966-0628-2746-A58C-FC544E140AD0}"/>
              </a:ext>
            </a:extLst>
          </p:cNvPr>
          <p:cNvSpPr/>
          <p:nvPr/>
        </p:nvSpPr>
        <p:spPr>
          <a:xfrm>
            <a:off x="976055" y="5556455"/>
            <a:ext cx="13747766" cy="5475512"/>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a:lnSpc>
                <a:spcPct val="150000"/>
              </a:lnSpc>
            </a:pPr>
            <a:endParaRPr lang="en-US" sz="4449" dirty="0"/>
          </a:p>
        </p:txBody>
      </p:sp>
      <p:sp>
        <p:nvSpPr>
          <p:cNvPr id="8" name="TextBox 7">
            <a:extLst>
              <a:ext uri="{FF2B5EF4-FFF2-40B4-BE49-F238E27FC236}">
                <a16:creationId xmlns:a16="http://schemas.microsoft.com/office/drawing/2014/main" id="{5B017046-C8A4-CA4A-A655-4B1925812240}"/>
              </a:ext>
            </a:extLst>
          </p:cNvPr>
          <p:cNvSpPr txBox="1"/>
          <p:nvPr/>
        </p:nvSpPr>
        <p:spPr>
          <a:xfrm>
            <a:off x="1533477" y="6496077"/>
            <a:ext cx="12547396" cy="4031873"/>
          </a:xfrm>
          <a:prstGeom prst="rect">
            <a:avLst/>
          </a:prstGeom>
          <a:noFill/>
        </p:spPr>
        <p:txBody>
          <a:bodyPr wrap="square" rtlCol="0">
            <a:spAutoFit/>
          </a:bodyPr>
          <a:lstStyle/>
          <a:p>
            <a:pPr algn="just"/>
            <a:r>
              <a:rPr lang="en-US" sz="3200" dirty="0">
                <a:latin typeface="Verdana" panose="020B0604030504040204" pitchFamily="34" charset="0"/>
                <a:ea typeface="Verdana" panose="020B0604030504040204" pitchFamily="34" charset="0"/>
                <a:cs typeface="Verdana" panose="020B0604030504040204" pitchFamily="34" charset="0"/>
              </a:rPr>
              <a:t>Blood-borne hepatitis, hepatitis B and hepatitis C (HBV &amp; HCV), are a worldwide health problem that affect millions of people annually. These viruses are transmitted parenterally, making health care professionals a risk group for infection. Dentists play a major role in the prevention &amp; spread of hepatitis by taking every safety measures needed to prevent transmission. These measures include cross infection control and following standard precautions. </a:t>
            </a:r>
            <a:r>
              <a:rPr lang="en-US" sz="3200" baseline="30000" dirty="0">
                <a:latin typeface="Verdana" panose="020B0604030504040204" pitchFamily="34" charset="0"/>
                <a:ea typeface="Verdana" panose="020B0604030504040204" pitchFamily="34" charset="0"/>
                <a:cs typeface="Verdana" panose="020B0604030504040204" pitchFamily="34" charset="0"/>
              </a:rPr>
              <a:t>[1][2] </a:t>
            </a:r>
            <a:endParaRPr lang="en-US" sz="32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B4569764-2234-6C41-8DB9-B9A231CC8910}"/>
              </a:ext>
            </a:extLst>
          </p:cNvPr>
          <p:cNvSpPr txBox="1"/>
          <p:nvPr/>
        </p:nvSpPr>
        <p:spPr>
          <a:xfrm>
            <a:off x="5844077" y="2643001"/>
            <a:ext cx="18912491" cy="2308324"/>
          </a:xfrm>
          <a:prstGeom prst="rect">
            <a:avLst/>
          </a:prstGeom>
          <a:noFill/>
        </p:spPr>
        <p:txBody>
          <a:bodyPr wrap="square" rtlCol="0">
            <a:spAutoFit/>
          </a:bodyPr>
          <a:lstStyle/>
          <a:p>
            <a:pPr algn="ctr"/>
            <a:r>
              <a:rPr lang="en-US" sz="4800" b="1" dirty="0">
                <a:latin typeface="Times New Roman" panose="02020603050405020304" pitchFamily="18" charset="0"/>
                <a:cs typeface="Times New Roman" panose="02020603050405020304" pitchFamily="18" charset="0"/>
              </a:rPr>
              <a:t>By: Hajer Mustafa Ghleiw, </a:t>
            </a:r>
          </a:p>
          <a:p>
            <a:pPr algn="ctr"/>
            <a:r>
              <a:rPr lang="en-US" sz="4800" b="1" dirty="0">
                <a:latin typeface="Times New Roman" panose="02020603050405020304" pitchFamily="18" charset="0"/>
                <a:cs typeface="Times New Roman" panose="02020603050405020304" pitchFamily="18" charset="0"/>
              </a:rPr>
              <a:t>2nd Year Dentistry Student</a:t>
            </a:r>
            <a:r>
              <a:rPr lang="en-US" sz="4800" dirty="0">
                <a:latin typeface="Times New Roman" panose="02020603050405020304" pitchFamily="18" charset="0"/>
                <a:cs typeface="Times New Roman" panose="02020603050405020304" pitchFamily="18" charset="0"/>
              </a:rPr>
              <a:t>, </a:t>
            </a:r>
            <a:r>
              <a:rPr lang="en-US" sz="4800" b="1" dirty="0">
                <a:latin typeface="Times New Roman" panose="02020603050405020304" pitchFamily="18" charset="0"/>
                <a:cs typeface="Times New Roman" panose="02020603050405020304" pitchFamily="18" charset="0"/>
              </a:rPr>
              <a:t>Faculty of Basic Medical Science</a:t>
            </a:r>
          </a:p>
          <a:p>
            <a:pPr algn="ctr"/>
            <a:r>
              <a:rPr lang="en-US" sz="4800" b="1" dirty="0">
                <a:latin typeface="Times New Roman" panose="02020603050405020304" pitchFamily="18" charset="0"/>
                <a:cs typeface="Times New Roman" panose="02020603050405020304" pitchFamily="18" charset="0"/>
              </a:rPr>
              <a:t>Libyan International Medical University </a:t>
            </a:r>
            <a:endParaRPr lang="en-US" sz="4800"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D222989F-5FC2-BA44-855E-740501A6A520}"/>
              </a:ext>
            </a:extLst>
          </p:cNvPr>
          <p:cNvSpPr txBox="1"/>
          <p:nvPr/>
        </p:nvSpPr>
        <p:spPr>
          <a:xfrm>
            <a:off x="5030691" y="5680326"/>
            <a:ext cx="5480842"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Introduction</a:t>
            </a:r>
          </a:p>
        </p:txBody>
      </p:sp>
      <p:sp>
        <p:nvSpPr>
          <p:cNvPr id="17" name="Rounded Rectangle 16">
            <a:extLst>
              <a:ext uri="{FF2B5EF4-FFF2-40B4-BE49-F238E27FC236}">
                <a16:creationId xmlns:a16="http://schemas.microsoft.com/office/drawing/2014/main" id="{C42BE42C-0E83-684E-B20B-20BD51EB17C0}"/>
              </a:ext>
            </a:extLst>
          </p:cNvPr>
          <p:cNvSpPr/>
          <p:nvPr/>
        </p:nvSpPr>
        <p:spPr>
          <a:xfrm>
            <a:off x="976055" y="11343706"/>
            <a:ext cx="13940449" cy="1316978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a:endParaRPr lang="en-US" sz="4449"/>
          </a:p>
        </p:txBody>
      </p:sp>
      <p:sp>
        <p:nvSpPr>
          <p:cNvPr id="12" name="TextBox 11">
            <a:extLst>
              <a:ext uri="{FF2B5EF4-FFF2-40B4-BE49-F238E27FC236}">
                <a16:creationId xmlns:a16="http://schemas.microsoft.com/office/drawing/2014/main" id="{EFEC0C94-029A-0545-879A-BEB63B4116B0}"/>
              </a:ext>
            </a:extLst>
          </p:cNvPr>
          <p:cNvSpPr txBox="1"/>
          <p:nvPr/>
        </p:nvSpPr>
        <p:spPr>
          <a:xfrm>
            <a:off x="2014989" y="12222904"/>
            <a:ext cx="11762535" cy="3046988"/>
          </a:xfrm>
          <a:prstGeom prst="rect">
            <a:avLst/>
          </a:prstGeom>
          <a:noFill/>
        </p:spPr>
        <p:txBody>
          <a:bodyPr wrap="square" rtlCol="0">
            <a:spAutoFit/>
          </a:bodyPr>
          <a:lstStyle/>
          <a:p>
            <a:pPr algn="just"/>
            <a:r>
              <a:rPr lang="en-US" sz="3200" dirty="0">
                <a:latin typeface="Verdana" panose="020B0604030504040204" pitchFamily="34" charset="0"/>
                <a:ea typeface="Verdana" panose="020B0604030504040204" pitchFamily="34" charset="0"/>
                <a:cs typeface="Verdana" panose="020B0604030504040204" pitchFamily="34" charset="0"/>
              </a:rPr>
              <a:t>HBV &amp; HCV are blood borne viruses meaning that they’re transmitted through the blood and can be spread on through:</a:t>
            </a:r>
          </a:p>
          <a:p>
            <a:pPr marL="1130252" indent="-1130252" algn="just">
              <a:buFont typeface="Arial" panose="020B0604020202020204" pitchFamily="34" charset="0"/>
              <a:buChar char="•"/>
            </a:pPr>
            <a:r>
              <a:rPr lang="en-US" sz="3200" dirty="0">
                <a:latin typeface="Verdana" panose="020B0604030504040204" pitchFamily="34" charset="0"/>
                <a:ea typeface="Verdana" panose="020B0604030504040204" pitchFamily="34" charset="0"/>
                <a:cs typeface="Verdana" panose="020B0604030504040204" pitchFamily="34" charset="0"/>
              </a:rPr>
              <a:t>Contaminated dental equipment</a:t>
            </a:r>
          </a:p>
          <a:p>
            <a:pPr marL="1130252" indent="-1130252" algn="just">
              <a:buFont typeface="Arial" panose="020B0604020202020204" pitchFamily="34" charset="0"/>
              <a:buChar char="•"/>
            </a:pPr>
            <a:r>
              <a:rPr lang="en-US" sz="3200" dirty="0">
                <a:latin typeface="Verdana" panose="020B0604030504040204" pitchFamily="34" charset="0"/>
                <a:ea typeface="Verdana" panose="020B0604030504040204" pitchFamily="34" charset="0"/>
                <a:cs typeface="Verdana" panose="020B0604030504040204" pitchFamily="34" charset="0"/>
              </a:rPr>
              <a:t>Skin prick</a:t>
            </a:r>
          </a:p>
          <a:p>
            <a:pPr marL="1130252" indent="-1130252" algn="just">
              <a:buFont typeface="Arial" panose="020B0604020202020204" pitchFamily="34" charset="0"/>
              <a:buChar char="•"/>
            </a:pPr>
            <a:r>
              <a:rPr lang="en-US" sz="3200" dirty="0">
                <a:latin typeface="Verdana" panose="020B0604030504040204" pitchFamily="34" charset="0"/>
                <a:ea typeface="Verdana" panose="020B0604030504040204" pitchFamily="34" charset="0"/>
                <a:cs typeface="Verdana" panose="020B0604030504040204" pitchFamily="34" charset="0"/>
              </a:rPr>
              <a:t>Accidental inoculation</a:t>
            </a:r>
            <a:r>
              <a:rPr lang="en-US" sz="3200" baseline="30000" dirty="0">
                <a:latin typeface="Verdana" panose="020B0604030504040204" pitchFamily="34" charset="0"/>
                <a:ea typeface="Verdana" panose="020B0604030504040204" pitchFamily="34" charset="0"/>
                <a:cs typeface="Verdana" panose="020B0604030504040204" pitchFamily="34" charset="0"/>
              </a:rPr>
              <a:t>[3] </a:t>
            </a:r>
          </a:p>
        </p:txBody>
      </p:sp>
      <p:sp>
        <p:nvSpPr>
          <p:cNvPr id="13" name="TextBox 12">
            <a:extLst>
              <a:ext uri="{FF2B5EF4-FFF2-40B4-BE49-F238E27FC236}">
                <a16:creationId xmlns:a16="http://schemas.microsoft.com/office/drawing/2014/main" id="{5F982311-16AD-F746-BBD1-94BDB006D46B}"/>
              </a:ext>
            </a:extLst>
          </p:cNvPr>
          <p:cNvSpPr txBox="1"/>
          <p:nvPr/>
        </p:nvSpPr>
        <p:spPr>
          <a:xfrm>
            <a:off x="4011310" y="11437534"/>
            <a:ext cx="7769894"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Mode of Transmission </a:t>
            </a:r>
          </a:p>
        </p:txBody>
      </p:sp>
      <p:pic>
        <p:nvPicPr>
          <p:cNvPr id="15" name="Picture 14">
            <a:extLst>
              <a:ext uri="{FF2B5EF4-FFF2-40B4-BE49-F238E27FC236}">
                <a16:creationId xmlns:a16="http://schemas.microsoft.com/office/drawing/2014/main" id="{7511BEEB-E880-474B-A229-76D5BE53C89C}"/>
              </a:ext>
            </a:extLst>
          </p:cNvPr>
          <p:cNvPicPr>
            <a:picLocks noChangeAspect="1"/>
          </p:cNvPicPr>
          <p:nvPr/>
        </p:nvPicPr>
        <p:blipFill rotWithShape="1">
          <a:blip r:embed="rId3"/>
          <a:srcRect l="1173" t="1486" r="156" b="3144"/>
          <a:stretch/>
        </p:blipFill>
        <p:spPr>
          <a:xfrm>
            <a:off x="1333705" y="15438717"/>
            <a:ext cx="13245865" cy="8229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 name="Rounded Rectangle 17">
            <a:extLst>
              <a:ext uri="{FF2B5EF4-FFF2-40B4-BE49-F238E27FC236}">
                <a16:creationId xmlns:a16="http://schemas.microsoft.com/office/drawing/2014/main" id="{4349E7CC-A4BD-3B4D-A821-82F9ABE7C5B0}"/>
              </a:ext>
            </a:extLst>
          </p:cNvPr>
          <p:cNvSpPr/>
          <p:nvPr/>
        </p:nvSpPr>
        <p:spPr>
          <a:xfrm>
            <a:off x="1054661" y="24802574"/>
            <a:ext cx="13861843" cy="14451546"/>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a:endParaRPr lang="en-US" sz="4449" dirty="0"/>
          </a:p>
        </p:txBody>
      </p:sp>
      <p:sp>
        <p:nvSpPr>
          <p:cNvPr id="19" name="TextBox 18">
            <a:extLst>
              <a:ext uri="{FF2B5EF4-FFF2-40B4-BE49-F238E27FC236}">
                <a16:creationId xmlns:a16="http://schemas.microsoft.com/office/drawing/2014/main" id="{252FEB6B-0F3F-B64E-AF42-3DE002CF27AD}"/>
              </a:ext>
            </a:extLst>
          </p:cNvPr>
          <p:cNvSpPr txBox="1"/>
          <p:nvPr/>
        </p:nvSpPr>
        <p:spPr>
          <a:xfrm>
            <a:off x="2869049" y="24945986"/>
            <a:ext cx="9804127"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Cross Infection Control</a:t>
            </a:r>
          </a:p>
        </p:txBody>
      </p:sp>
      <p:sp>
        <p:nvSpPr>
          <p:cNvPr id="20" name="TextBox 19">
            <a:extLst>
              <a:ext uri="{FF2B5EF4-FFF2-40B4-BE49-F238E27FC236}">
                <a16:creationId xmlns:a16="http://schemas.microsoft.com/office/drawing/2014/main" id="{698815A8-EA54-564C-BED2-D903EFCDCF75}"/>
              </a:ext>
            </a:extLst>
          </p:cNvPr>
          <p:cNvSpPr txBox="1"/>
          <p:nvPr/>
        </p:nvSpPr>
        <p:spPr>
          <a:xfrm>
            <a:off x="1793527" y="25675365"/>
            <a:ext cx="12321818" cy="5258812"/>
          </a:xfrm>
          <a:prstGeom prst="rect">
            <a:avLst/>
          </a:prstGeom>
          <a:noFill/>
        </p:spPr>
        <p:txBody>
          <a:bodyPr wrap="square" rtlCol="0">
            <a:spAutoFit/>
          </a:bodyPr>
          <a:lstStyle/>
          <a:p>
            <a:pPr marL="564819" indent="-564819">
              <a:lnSpc>
                <a:spcPct val="110000"/>
              </a:lnSpc>
              <a:buFont typeface="Arial" panose="020B0604020202020204" pitchFamily="34" charset="0"/>
              <a:buChar char="•"/>
            </a:pPr>
            <a:r>
              <a:rPr lang="en-US" sz="3081" dirty="0">
                <a:latin typeface="Verdana" panose="020B0604030504040204" pitchFamily="34" charset="0"/>
                <a:ea typeface="Verdana" panose="020B0604030504040204" pitchFamily="34" charset="0"/>
                <a:cs typeface="Verdana" panose="020B0604030504040204" pitchFamily="34" charset="0"/>
              </a:rPr>
              <a:t>Cross infection control is a program designed to reduce the risks of infection transmission between patients and clinicians.</a:t>
            </a:r>
          </a:p>
          <a:p>
            <a:pPr marL="457200" indent="-457200">
              <a:lnSpc>
                <a:spcPct val="110000"/>
              </a:lnSpc>
              <a:buFont typeface="Arial" panose="020B0604020202020204" pitchFamily="34" charset="0"/>
              <a:buChar char="•"/>
            </a:pPr>
            <a:r>
              <a:rPr lang="en-US" sz="3081" dirty="0">
                <a:latin typeface="Verdana" panose="020B0604030504040204" pitchFamily="34" charset="0"/>
                <a:ea typeface="Verdana" panose="020B0604030504040204" pitchFamily="34" charset="0"/>
                <a:cs typeface="Verdana" panose="020B0604030504040204" pitchFamily="34" charset="0"/>
              </a:rPr>
              <a:t>Many types of sterilization are used in the dental clinic :</a:t>
            </a:r>
          </a:p>
          <a:p>
            <a:pPr marL="1518047" lvl="2" indent="-546497">
              <a:lnSpc>
                <a:spcPct val="110000"/>
              </a:lnSpc>
              <a:buFont typeface="+mj-lt"/>
              <a:buAutoNum type="arabicPeriod"/>
            </a:pPr>
            <a:r>
              <a:rPr lang="en-US" sz="3081" b="1" dirty="0">
                <a:latin typeface="Verdana" panose="020B0604030504040204" pitchFamily="34" charset="0"/>
                <a:ea typeface="Verdana" panose="020B0604030504040204" pitchFamily="34" charset="0"/>
                <a:cs typeface="Verdana" panose="020B0604030504040204" pitchFamily="34" charset="0"/>
              </a:rPr>
              <a:t>Heat sterilization</a:t>
            </a:r>
          </a:p>
          <a:p>
            <a:pPr marL="1518047" lvl="2" indent="-546497">
              <a:lnSpc>
                <a:spcPct val="110000"/>
              </a:lnSpc>
              <a:buFont typeface="+mj-lt"/>
              <a:buAutoNum type="arabicPeriod"/>
            </a:pPr>
            <a:r>
              <a:rPr lang="en-US" sz="3081" b="1" dirty="0">
                <a:latin typeface="Verdana" panose="020B0604030504040204" pitchFamily="34" charset="0"/>
                <a:ea typeface="Verdana" panose="020B0604030504040204" pitchFamily="34" charset="0"/>
                <a:cs typeface="Verdana" panose="020B0604030504040204" pitchFamily="34" charset="0"/>
              </a:rPr>
              <a:t>Chemical sterilization </a:t>
            </a:r>
          </a:p>
          <a:p>
            <a:pPr marL="1518047" lvl="2" indent="-546497">
              <a:lnSpc>
                <a:spcPct val="110000"/>
              </a:lnSpc>
              <a:buFont typeface="+mj-lt"/>
              <a:buAutoNum type="arabicPeriod"/>
            </a:pPr>
            <a:r>
              <a:rPr lang="en-US" sz="3081" b="1" dirty="0">
                <a:latin typeface="Verdana" panose="020B0604030504040204" pitchFamily="34" charset="0"/>
                <a:ea typeface="Verdana" panose="020B0604030504040204" pitchFamily="34" charset="0"/>
                <a:cs typeface="Verdana" panose="020B0604030504040204" pitchFamily="34" charset="0"/>
              </a:rPr>
              <a:t>Radiation sterilization </a:t>
            </a:r>
            <a:r>
              <a:rPr lang="en-US" sz="3081" b="1" baseline="30000" dirty="0">
                <a:latin typeface="Verdana" panose="020B0604030504040204" pitchFamily="34" charset="0"/>
                <a:ea typeface="Verdana" panose="020B0604030504040204" pitchFamily="34" charset="0"/>
                <a:cs typeface="Verdana" panose="020B0604030504040204" pitchFamily="34" charset="0"/>
              </a:rPr>
              <a:t>[2][3]</a:t>
            </a:r>
            <a:endParaRPr lang="en-US" sz="3081" baseline="30000" dirty="0">
              <a:latin typeface="Verdana" panose="020B0604030504040204" pitchFamily="34" charset="0"/>
              <a:ea typeface="Verdana" panose="020B0604030504040204" pitchFamily="34" charset="0"/>
              <a:cs typeface="Times New Roman" panose="02020603050405020304" pitchFamily="18" charset="0"/>
            </a:endParaRPr>
          </a:p>
          <a:p>
            <a:pPr marL="514350" indent="-457200">
              <a:lnSpc>
                <a:spcPct val="110000"/>
              </a:lnSpc>
              <a:buFont typeface="Arial" panose="020B0604020202020204" pitchFamily="34" charset="0"/>
              <a:buChar char="•"/>
            </a:pPr>
            <a:r>
              <a:rPr lang="en-US" sz="3081" dirty="0">
                <a:latin typeface="Verdana" panose="020B0604030504040204" pitchFamily="34" charset="0"/>
                <a:ea typeface="Verdana" panose="020B0604030504040204" pitchFamily="34" charset="0"/>
                <a:cs typeface="Times New Roman" panose="02020603050405020304" pitchFamily="18" charset="0"/>
              </a:rPr>
              <a:t>A study was conducted to confirm the best type of sterilization based on complete sterility, time consumption, and expense. The results are as follows</a:t>
            </a:r>
            <a:r>
              <a:rPr lang="en-US" sz="3081" b="1" baseline="30000" dirty="0">
                <a:latin typeface="Verdana" panose="020B0604030504040204" pitchFamily="34" charset="0"/>
                <a:ea typeface="Verdana" panose="020B0604030504040204" pitchFamily="34" charset="0"/>
                <a:cs typeface="Verdana" panose="020B0604030504040204" pitchFamily="34" charset="0"/>
              </a:rPr>
              <a:t>[4] </a:t>
            </a:r>
            <a:r>
              <a:rPr lang="en-US" sz="3081" b="1" dirty="0">
                <a:latin typeface="Verdana" panose="020B0604030504040204" pitchFamily="34" charset="0"/>
                <a:ea typeface="Verdana" panose="020B0604030504040204" pitchFamily="34" charset="0"/>
                <a:cs typeface="Verdana" panose="020B0604030504040204" pitchFamily="34" charset="0"/>
              </a:rPr>
              <a:t>:</a:t>
            </a:r>
            <a:endParaRPr lang="en-US" sz="3081" b="1" baseline="30000" dirty="0">
              <a:latin typeface="Verdana" panose="020B0604030504040204" pitchFamily="34" charset="0"/>
              <a:ea typeface="Verdana" panose="020B0604030504040204" pitchFamily="34" charset="0"/>
              <a:cs typeface="Verdana" panose="020B0604030504040204" pitchFamily="34" charset="0"/>
            </a:endParaRPr>
          </a:p>
        </p:txBody>
      </p:sp>
      <p:sp>
        <p:nvSpPr>
          <p:cNvPr id="22" name="Rounded Rectangle 21">
            <a:extLst>
              <a:ext uri="{FF2B5EF4-FFF2-40B4-BE49-F238E27FC236}">
                <a16:creationId xmlns:a16="http://schemas.microsoft.com/office/drawing/2014/main" id="{2CF6F8C2-4202-4A4C-A37E-039BF5AF1D10}"/>
              </a:ext>
            </a:extLst>
          </p:cNvPr>
          <p:cNvSpPr/>
          <p:nvPr/>
        </p:nvSpPr>
        <p:spPr>
          <a:xfrm>
            <a:off x="15876830" y="5556455"/>
            <a:ext cx="13737491" cy="12905562"/>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a:endParaRPr lang="en-US" sz="4449"/>
          </a:p>
        </p:txBody>
      </p:sp>
      <p:sp>
        <p:nvSpPr>
          <p:cNvPr id="21" name="TextBox 20">
            <a:extLst>
              <a:ext uri="{FF2B5EF4-FFF2-40B4-BE49-F238E27FC236}">
                <a16:creationId xmlns:a16="http://schemas.microsoft.com/office/drawing/2014/main" id="{7136653B-DB02-4146-AE00-739D2D7C5F61}"/>
              </a:ext>
            </a:extLst>
          </p:cNvPr>
          <p:cNvSpPr txBox="1"/>
          <p:nvPr/>
        </p:nvSpPr>
        <p:spPr>
          <a:xfrm>
            <a:off x="16792437" y="6612530"/>
            <a:ext cx="12230668" cy="4878130"/>
          </a:xfrm>
          <a:prstGeom prst="rect">
            <a:avLst/>
          </a:prstGeom>
          <a:noFill/>
        </p:spPr>
        <p:txBody>
          <a:bodyPr wrap="square" numCol="2" rtlCol="0">
            <a:spAutoFit/>
          </a:bodyPr>
          <a:lstStyle/>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Immunization </a:t>
            </a:r>
            <a:endParaRPr lang="en-US" sz="3200" dirty="0">
              <a:latin typeface="Verdana" panose="020B0604030504040204" pitchFamily="34" charset="0"/>
              <a:ea typeface="Verdana" panose="020B0604030504040204" pitchFamily="34" charset="0"/>
              <a:cs typeface="Verdana" panose="020B0604030504040204" pitchFamily="34" charset="0"/>
            </a:endParaRPr>
          </a:p>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Patient Screening </a:t>
            </a:r>
            <a:endParaRPr lang="en-US" sz="3200" dirty="0">
              <a:latin typeface="Verdana" panose="020B0604030504040204" pitchFamily="34" charset="0"/>
              <a:ea typeface="Verdana" panose="020B0604030504040204" pitchFamily="34" charset="0"/>
              <a:cs typeface="Verdana" panose="020B0604030504040204" pitchFamily="34" charset="0"/>
            </a:endParaRPr>
          </a:p>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Hand Washing </a:t>
            </a:r>
            <a:endParaRPr lang="ar-LY" sz="3200" dirty="0">
              <a:latin typeface="Verdana" panose="020B0604030504040204" pitchFamily="34" charset="0"/>
              <a:ea typeface="Verdana" panose="020B0604030504040204" pitchFamily="34" charset="0"/>
              <a:cs typeface="Times New Roman" panose="02020603050405020304" pitchFamily="18" charset="0"/>
            </a:endParaRPr>
          </a:p>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Barrier Techniques: Wearing PPE</a:t>
            </a:r>
          </a:p>
          <a:p>
            <a:pPr marL="635421" indent="-635421">
              <a:lnSpc>
                <a:spcPct val="140000"/>
              </a:lnSpc>
              <a:buFont typeface="+mj-lt"/>
              <a:buAutoNum type="arabicPeriod"/>
            </a:pPr>
            <a:endParaRPr lang="en-GB" sz="3200" dirty="0">
              <a:latin typeface="Verdana" panose="020B0604030504040204" pitchFamily="34" charset="0"/>
              <a:ea typeface="Verdana" panose="020B0604030504040204" pitchFamily="34" charset="0"/>
              <a:cs typeface="Verdana" panose="020B0604030504040204" pitchFamily="34" charset="0"/>
            </a:endParaRPr>
          </a:p>
          <a:p>
            <a:pPr marL="635421" indent="-635421">
              <a:lnSpc>
                <a:spcPct val="140000"/>
              </a:lnSpc>
              <a:buFont typeface="+mj-lt"/>
              <a:buAutoNum type="arabicPeriod"/>
            </a:pPr>
            <a:endParaRPr lang="en-GB" sz="3200" dirty="0">
              <a:latin typeface="Verdana" panose="020B0604030504040204" pitchFamily="34" charset="0"/>
              <a:ea typeface="Verdana" panose="020B0604030504040204" pitchFamily="34" charset="0"/>
              <a:cs typeface="Verdana" panose="020B0604030504040204" pitchFamily="34" charset="0"/>
            </a:endParaRPr>
          </a:p>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Instrument Sterilization &amp; Disinfection</a:t>
            </a:r>
            <a:endParaRPr lang="ar-LY" sz="3200" dirty="0">
              <a:latin typeface="Verdana" panose="020B0604030504040204" pitchFamily="34" charset="0"/>
              <a:ea typeface="Verdana" panose="020B0604030504040204" pitchFamily="34" charset="0"/>
              <a:cs typeface="Times New Roman" panose="02020603050405020304" pitchFamily="18" charset="0"/>
            </a:endParaRPr>
          </a:p>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Surface Disinfection </a:t>
            </a:r>
            <a:endParaRPr lang="ar-LY" sz="3200" dirty="0">
              <a:latin typeface="Verdana" panose="020B0604030504040204" pitchFamily="34" charset="0"/>
              <a:ea typeface="Verdana" panose="020B0604030504040204" pitchFamily="34" charset="0"/>
              <a:cs typeface="Times New Roman" panose="02020603050405020304" pitchFamily="18" charset="0"/>
            </a:endParaRPr>
          </a:p>
          <a:p>
            <a:pPr marL="635421" indent="-635421">
              <a:lnSpc>
                <a:spcPct val="140000"/>
              </a:lnSpc>
              <a:buFont typeface="+mj-lt"/>
              <a:buAutoNum type="arabicPeriod"/>
            </a:pPr>
            <a:r>
              <a:rPr lang="en-GB" sz="3200" dirty="0">
                <a:latin typeface="Verdana" panose="020B0604030504040204" pitchFamily="34" charset="0"/>
                <a:ea typeface="Verdana" panose="020B0604030504040204" pitchFamily="34" charset="0"/>
                <a:cs typeface="Verdana" panose="020B0604030504040204" pitchFamily="34" charset="0"/>
              </a:rPr>
              <a:t>Waste Management &amp; Disposal</a:t>
            </a:r>
            <a:r>
              <a:rPr lang="en-US" sz="3200" dirty="0">
                <a:latin typeface="Verdana" panose="020B0604030504040204" pitchFamily="34" charset="0"/>
                <a:ea typeface="Verdana" panose="020B0604030504040204" pitchFamily="34" charset="0"/>
                <a:cs typeface="Verdana" panose="020B0604030504040204" pitchFamily="34" charset="0"/>
              </a:rPr>
              <a:t> </a:t>
            </a:r>
            <a:r>
              <a:rPr lang="en-US" sz="3200" baseline="30000" dirty="0">
                <a:latin typeface="Verdana" panose="020B0604030504040204" pitchFamily="34" charset="0"/>
                <a:ea typeface="Verdana" panose="020B0604030504040204" pitchFamily="34" charset="0"/>
                <a:cs typeface="Verdana" panose="020B0604030504040204" pitchFamily="34" charset="0"/>
              </a:rPr>
              <a:t>[3]              </a:t>
            </a:r>
            <a:r>
              <a:rPr lang="en-US" sz="3200" dirty="0">
                <a:latin typeface="Verdana" panose="020B0604030504040204" pitchFamily="34" charset="0"/>
                <a:ea typeface="Verdana" panose="020B0604030504040204" pitchFamily="34" charset="0"/>
                <a:cs typeface="Verdana" panose="020B0604030504040204" pitchFamily="34" charset="0"/>
              </a:rPr>
              <a:t>(Fig. 3) </a:t>
            </a:r>
          </a:p>
        </p:txBody>
      </p:sp>
      <p:sp>
        <p:nvSpPr>
          <p:cNvPr id="23" name="TextBox 22">
            <a:extLst>
              <a:ext uri="{FF2B5EF4-FFF2-40B4-BE49-F238E27FC236}">
                <a16:creationId xmlns:a16="http://schemas.microsoft.com/office/drawing/2014/main" id="{E9BD7A2D-2D2D-1E45-8943-73A9ACA51EE3}"/>
              </a:ext>
            </a:extLst>
          </p:cNvPr>
          <p:cNvSpPr txBox="1"/>
          <p:nvPr/>
        </p:nvSpPr>
        <p:spPr>
          <a:xfrm>
            <a:off x="19239160" y="5716480"/>
            <a:ext cx="6828154"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Standard Precautions</a:t>
            </a:r>
          </a:p>
        </p:txBody>
      </p:sp>
      <p:sp>
        <p:nvSpPr>
          <p:cNvPr id="25" name="TextBox 24">
            <a:extLst>
              <a:ext uri="{FF2B5EF4-FFF2-40B4-BE49-F238E27FC236}">
                <a16:creationId xmlns:a16="http://schemas.microsoft.com/office/drawing/2014/main" id="{D4D35D47-79F7-BE4B-8DE8-323C38272EB3}"/>
              </a:ext>
            </a:extLst>
          </p:cNvPr>
          <p:cNvSpPr txBox="1"/>
          <p:nvPr/>
        </p:nvSpPr>
        <p:spPr>
          <a:xfrm>
            <a:off x="16685757" y="17558576"/>
            <a:ext cx="12230668" cy="830997"/>
          </a:xfrm>
          <a:prstGeom prst="rect">
            <a:avLst/>
          </a:prstGeom>
          <a:noFill/>
        </p:spPr>
        <p:txBody>
          <a:bodyPr wrap="square" rtlCol="0">
            <a:spAutoFit/>
          </a:bodyPr>
          <a:lstStyle/>
          <a:p>
            <a:pPr algn="ctr"/>
            <a:r>
              <a:rPr lang="en-US" sz="2400" b="1" dirty="0">
                <a:latin typeface="Verdana" panose="020B0604030504040204" pitchFamily="34" charset="0"/>
                <a:ea typeface="Verdana" panose="020B0604030504040204" pitchFamily="34" charset="0"/>
                <a:cs typeface="Verdana" panose="020B0604030504040204" pitchFamily="34" charset="0"/>
              </a:rPr>
              <a:t>Fig. 3 </a:t>
            </a:r>
            <a:r>
              <a:rPr lang="en-US" sz="2400" dirty="0">
                <a:latin typeface="Verdana" panose="020B0604030504040204" pitchFamily="34" charset="0"/>
                <a:ea typeface="Verdana" panose="020B0604030504040204" pitchFamily="34" charset="0"/>
                <a:cs typeface="Verdana" panose="020B0604030504040204" pitchFamily="34" charset="0"/>
              </a:rPr>
              <a:t>Personal Protective Equipment that needs to be worn within a dental clinic.</a:t>
            </a:r>
          </a:p>
        </p:txBody>
      </p:sp>
      <p:sp>
        <p:nvSpPr>
          <p:cNvPr id="26" name="TextBox 25">
            <a:extLst>
              <a:ext uri="{FF2B5EF4-FFF2-40B4-BE49-F238E27FC236}">
                <a16:creationId xmlns:a16="http://schemas.microsoft.com/office/drawing/2014/main" id="{4677C856-5CF8-DF48-88FF-7B2404C6BD18}"/>
              </a:ext>
            </a:extLst>
          </p:cNvPr>
          <p:cNvSpPr txBox="1"/>
          <p:nvPr/>
        </p:nvSpPr>
        <p:spPr>
          <a:xfrm>
            <a:off x="2102593" y="23740083"/>
            <a:ext cx="11587325" cy="461665"/>
          </a:xfrm>
          <a:prstGeom prst="rect">
            <a:avLst/>
          </a:prstGeom>
          <a:noFill/>
        </p:spPr>
        <p:txBody>
          <a:bodyPr wrap="square" rtlCol="0">
            <a:spAutoFit/>
          </a:bodyPr>
          <a:lstStyle/>
          <a:p>
            <a:pPr algn="ctr"/>
            <a:r>
              <a:rPr lang="en-US" sz="2400" b="1" dirty="0">
                <a:latin typeface="Verdana" panose="020B0604030504040204" pitchFamily="34" charset="0"/>
                <a:ea typeface="Verdana" panose="020B0604030504040204" pitchFamily="34" charset="0"/>
                <a:cs typeface="Verdana" panose="020B0604030504040204" pitchFamily="34" charset="0"/>
              </a:rPr>
              <a:t>Fig. 1 </a:t>
            </a:r>
            <a:r>
              <a:rPr lang="en-US" sz="2400" dirty="0">
                <a:latin typeface="Verdana" panose="020B0604030504040204" pitchFamily="34" charset="0"/>
                <a:ea typeface="Verdana" panose="020B0604030504040204" pitchFamily="34" charset="0"/>
                <a:cs typeface="Verdana" panose="020B0604030504040204" pitchFamily="34" charset="0"/>
              </a:rPr>
              <a:t>Routes and modes by which infection can spread in a dental clinic.</a:t>
            </a:r>
          </a:p>
        </p:txBody>
      </p:sp>
      <p:sp>
        <p:nvSpPr>
          <p:cNvPr id="122" name="Rounded Rectangle 121">
            <a:extLst>
              <a:ext uri="{FF2B5EF4-FFF2-40B4-BE49-F238E27FC236}">
                <a16:creationId xmlns:a16="http://schemas.microsoft.com/office/drawing/2014/main" id="{390C1B77-EA2F-0B4B-9170-C9DAFBD7DAF3}"/>
              </a:ext>
            </a:extLst>
          </p:cNvPr>
          <p:cNvSpPr/>
          <p:nvPr/>
        </p:nvSpPr>
        <p:spPr>
          <a:xfrm>
            <a:off x="15876830" y="18821075"/>
            <a:ext cx="13669159" cy="5946148"/>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a:endParaRPr lang="en-US" sz="4449" dirty="0"/>
          </a:p>
        </p:txBody>
      </p:sp>
      <p:sp>
        <p:nvSpPr>
          <p:cNvPr id="123" name="Rounded Rectangle 122">
            <a:extLst>
              <a:ext uri="{FF2B5EF4-FFF2-40B4-BE49-F238E27FC236}">
                <a16:creationId xmlns:a16="http://schemas.microsoft.com/office/drawing/2014/main" id="{2F4BB46C-1665-2E4A-B4C8-476E167349C7}"/>
              </a:ext>
            </a:extLst>
          </p:cNvPr>
          <p:cNvSpPr/>
          <p:nvPr/>
        </p:nvSpPr>
        <p:spPr>
          <a:xfrm>
            <a:off x="15876830" y="25042394"/>
            <a:ext cx="13669159" cy="5322497"/>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1" spcCol="0" rtlCol="0" fromWordArt="0" anchor="ctr" anchorCtr="0" forceAA="0" compatLnSpc="1">
            <a:prstTxWarp prst="textNoShape">
              <a:avLst/>
            </a:prstTxWarp>
            <a:noAutofit/>
          </a:bodyPr>
          <a:lstStyle/>
          <a:p>
            <a:pPr algn="ctr" defTabSz="395835"/>
            <a:endParaRPr lang="en-US" sz="4449" dirty="0"/>
          </a:p>
        </p:txBody>
      </p:sp>
      <p:sp>
        <p:nvSpPr>
          <p:cNvPr id="128" name="TextBox 127">
            <a:extLst>
              <a:ext uri="{FF2B5EF4-FFF2-40B4-BE49-F238E27FC236}">
                <a16:creationId xmlns:a16="http://schemas.microsoft.com/office/drawing/2014/main" id="{EBCEED44-D4E6-674B-91B8-BDC3DA430576}"/>
              </a:ext>
            </a:extLst>
          </p:cNvPr>
          <p:cNvSpPr txBox="1"/>
          <p:nvPr/>
        </p:nvSpPr>
        <p:spPr>
          <a:xfrm>
            <a:off x="18172229" y="19062338"/>
            <a:ext cx="8901442"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Prevention and Management </a:t>
            </a:r>
          </a:p>
        </p:txBody>
      </p:sp>
      <p:pic>
        <p:nvPicPr>
          <p:cNvPr id="131" name="Picture 130">
            <a:extLst>
              <a:ext uri="{FF2B5EF4-FFF2-40B4-BE49-F238E27FC236}">
                <a16:creationId xmlns:a16="http://schemas.microsoft.com/office/drawing/2014/main" id="{C1029FA9-DAF2-6F4B-8290-6C1C35D92F90}"/>
              </a:ext>
            </a:extLst>
          </p:cNvPr>
          <p:cNvPicPr>
            <a:picLocks noChangeAspect="1"/>
          </p:cNvPicPr>
          <p:nvPr/>
        </p:nvPicPr>
        <p:blipFill rotWithShape="1">
          <a:blip r:embed="rId4"/>
          <a:srcRect l="26412" r="54947"/>
          <a:stretch/>
        </p:blipFill>
        <p:spPr>
          <a:xfrm>
            <a:off x="28116987" y="1717731"/>
            <a:ext cx="2277881" cy="1982326"/>
          </a:xfrm>
          <a:prstGeom prst="rect">
            <a:avLst/>
          </a:prstGeom>
        </p:spPr>
      </p:pic>
      <p:pic>
        <p:nvPicPr>
          <p:cNvPr id="132" name="Picture 131">
            <a:extLst>
              <a:ext uri="{FF2B5EF4-FFF2-40B4-BE49-F238E27FC236}">
                <a16:creationId xmlns:a16="http://schemas.microsoft.com/office/drawing/2014/main" id="{C013B787-2E11-7748-B40E-684EADDC8D93}"/>
              </a:ext>
            </a:extLst>
          </p:cNvPr>
          <p:cNvPicPr>
            <a:picLocks noChangeAspect="1"/>
          </p:cNvPicPr>
          <p:nvPr/>
        </p:nvPicPr>
        <p:blipFill rotWithShape="1">
          <a:blip r:embed="rId4"/>
          <a:srcRect r="76626"/>
          <a:stretch/>
        </p:blipFill>
        <p:spPr>
          <a:xfrm>
            <a:off x="293521" y="1505471"/>
            <a:ext cx="2320758" cy="1982326"/>
          </a:xfrm>
          <a:prstGeom prst="rect">
            <a:avLst/>
          </a:prstGeom>
        </p:spPr>
      </p:pic>
      <p:sp>
        <p:nvSpPr>
          <p:cNvPr id="133" name="Rounded Rectangle 132">
            <a:extLst>
              <a:ext uri="{FF2B5EF4-FFF2-40B4-BE49-F238E27FC236}">
                <a16:creationId xmlns:a16="http://schemas.microsoft.com/office/drawing/2014/main" id="{64CFC8FD-1FF8-1549-835A-FF9BE8FF08DD}"/>
              </a:ext>
            </a:extLst>
          </p:cNvPr>
          <p:cNvSpPr/>
          <p:nvPr/>
        </p:nvSpPr>
        <p:spPr>
          <a:xfrm>
            <a:off x="15876830" y="30692067"/>
            <a:ext cx="13669159" cy="776764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6055" tIns="113027" rIns="226055" bIns="113027" numCol="2" spcCol="0" rtlCol="0" fromWordArt="0" anchor="ctr" anchorCtr="0" forceAA="0" compatLnSpc="1">
            <a:prstTxWarp prst="textNoShape">
              <a:avLst/>
            </a:prstTxWarp>
            <a:noAutofit/>
          </a:bodyPr>
          <a:lstStyle/>
          <a:p>
            <a:pPr algn="ctr"/>
            <a:endParaRPr lang="en-US" sz="4449" dirty="0"/>
          </a:p>
        </p:txBody>
      </p:sp>
      <p:sp>
        <p:nvSpPr>
          <p:cNvPr id="134" name="TextBox 133">
            <a:extLst>
              <a:ext uri="{FF2B5EF4-FFF2-40B4-BE49-F238E27FC236}">
                <a16:creationId xmlns:a16="http://schemas.microsoft.com/office/drawing/2014/main" id="{89FC65DB-706E-4143-B746-369B653D86F8}"/>
              </a:ext>
            </a:extLst>
          </p:cNvPr>
          <p:cNvSpPr txBox="1"/>
          <p:nvPr/>
        </p:nvSpPr>
        <p:spPr>
          <a:xfrm>
            <a:off x="20389506" y="30902104"/>
            <a:ext cx="4233588"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References</a:t>
            </a:r>
          </a:p>
        </p:txBody>
      </p:sp>
      <p:sp>
        <p:nvSpPr>
          <p:cNvPr id="135" name="TextBox 134">
            <a:extLst>
              <a:ext uri="{FF2B5EF4-FFF2-40B4-BE49-F238E27FC236}">
                <a16:creationId xmlns:a16="http://schemas.microsoft.com/office/drawing/2014/main" id="{3AAF0AF2-E6EA-AE42-9AE6-FA24F1E37688}"/>
              </a:ext>
            </a:extLst>
          </p:cNvPr>
          <p:cNvSpPr txBox="1"/>
          <p:nvPr/>
        </p:nvSpPr>
        <p:spPr>
          <a:xfrm>
            <a:off x="20431065" y="25158553"/>
            <a:ext cx="4150470" cy="707886"/>
          </a:xfrm>
          <a:prstGeom prst="rect">
            <a:avLst/>
          </a:prstGeom>
          <a:noFill/>
        </p:spPr>
        <p:txBody>
          <a:bodyPr wrap="square" rtlCol="0">
            <a:spAutoFit/>
          </a:bodyPr>
          <a:lstStyle/>
          <a:p>
            <a:pPr algn="ctr"/>
            <a:r>
              <a:rPr lang="en-US" sz="4000" b="1" dirty="0">
                <a:solidFill>
                  <a:schemeClr val="bg1"/>
                </a:solidFill>
                <a:latin typeface="Verdana" panose="020B0604030504040204" pitchFamily="34" charset="0"/>
                <a:ea typeface="Verdana" panose="020B0604030504040204" pitchFamily="34" charset="0"/>
                <a:cs typeface="Verdana" panose="020B0604030504040204" pitchFamily="34" charset="0"/>
              </a:rPr>
              <a:t>Conclusion</a:t>
            </a:r>
          </a:p>
        </p:txBody>
      </p:sp>
      <p:sp>
        <p:nvSpPr>
          <p:cNvPr id="3" name="TextBox 2">
            <a:extLst>
              <a:ext uri="{FF2B5EF4-FFF2-40B4-BE49-F238E27FC236}">
                <a16:creationId xmlns:a16="http://schemas.microsoft.com/office/drawing/2014/main" id="{27F314E6-EF8E-F642-87E0-03F8CAAD293F}"/>
              </a:ext>
            </a:extLst>
          </p:cNvPr>
          <p:cNvSpPr txBox="1"/>
          <p:nvPr/>
        </p:nvSpPr>
        <p:spPr>
          <a:xfrm>
            <a:off x="16406507" y="19950666"/>
            <a:ext cx="12259823" cy="4166140"/>
          </a:xfrm>
          <a:prstGeom prst="rect">
            <a:avLst/>
          </a:prstGeom>
          <a:noFill/>
        </p:spPr>
        <p:txBody>
          <a:bodyPr wrap="square" rtlCol="0">
            <a:spAutoFit/>
          </a:bodyPr>
          <a:lstStyle/>
          <a:p>
            <a:pPr marL="395835" indent="-395835" algn="just" fontAlgn="base">
              <a:lnSpc>
                <a:spcPct val="120000"/>
              </a:lnSpc>
              <a:buFont typeface="Arial" panose="020B0604020202020204" pitchFamily="34" charset="0"/>
              <a:buChar char="•"/>
            </a:pPr>
            <a:r>
              <a:rPr lang="en-US" sz="3200" dirty="0">
                <a:latin typeface="Verdana" panose="020B0604030504040204" pitchFamily="34" charset="0"/>
                <a:ea typeface="Verdana" panose="020B0604030504040204" pitchFamily="34" charset="0"/>
                <a:cs typeface="Verdana" panose="020B0604030504040204" pitchFamily="34" charset="0"/>
              </a:rPr>
              <a:t>Every health care worker in a dental clinic is required to take the Hepatitis B vaccine before working in any clinic, to prevent getting infected in case of exposure. </a:t>
            </a:r>
            <a:r>
              <a:rPr lang="en-US" sz="3200" baseline="30000" dirty="0">
                <a:latin typeface="Verdana" panose="020B0604030504040204" pitchFamily="34" charset="0"/>
                <a:ea typeface="Verdana" panose="020B0604030504040204" pitchFamily="34" charset="0"/>
                <a:cs typeface="Verdana" panose="020B0604030504040204" pitchFamily="34" charset="0"/>
              </a:rPr>
              <a:t>[2] </a:t>
            </a:r>
          </a:p>
          <a:p>
            <a:pPr marL="395835" indent="-395835" algn="just" fontAlgn="base">
              <a:lnSpc>
                <a:spcPct val="120000"/>
              </a:lnSpc>
              <a:buFont typeface="Arial" panose="020B0604020202020204" pitchFamily="34" charset="0"/>
              <a:buChar char="•"/>
            </a:pPr>
            <a:endParaRPr lang="en-US" sz="3200" dirty="0">
              <a:latin typeface="Verdana" panose="020B0604030504040204" pitchFamily="34" charset="0"/>
              <a:ea typeface="Verdana" panose="020B0604030504040204" pitchFamily="34" charset="0"/>
              <a:cs typeface="Verdana" panose="020B0604030504040204" pitchFamily="34" charset="0"/>
            </a:endParaRPr>
          </a:p>
          <a:p>
            <a:pPr marL="395835" indent="-395835" algn="just" fontAlgn="base">
              <a:lnSpc>
                <a:spcPct val="120000"/>
              </a:lnSpc>
              <a:buFont typeface="Arial" panose="020B0604020202020204" pitchFamily="34" charset="0"/>
              <a:buChar char="•"/>
            </a:pPr>
            <a:r>
              <a:rPr lang="en-US" sz="3200" dirty="0">
                <a:latin typeface="Verdana" panose="020B0604030504040204" pitchFamily="34" charset="0"/>
                <a:ea typeface="Verdana" panose="020B0604030504040204" pitchFamily="34" charset="0"/>
                <a:cs typeface="Verdana" panose="020B0604030504040204" pitchFamily="34" charset="0"/>
              </a:rPr>
              <a:t>Of course, prevention is the best way to control the spread of HCV since unfortunately no vaccine has yet been developed to prevent HCV infection. </a:t>
            </a:r>
            <a:r>
              <a:rPr lang="en-US" sz="3200" baseline="30000" dirty="0">
                <a:latin typeface="Verdana" panose="020B0604030504040204" pitchFamily="34" charset="0"/>
                <a:ea typeface="Verdana" panose="020B0604030504040204" pitchFamily="34" charset="0"/>
                <a:cs typeface="Verdana" panose="020B0604030504040204" pitchFamily="34" charset="0"/>
              </a:rPr>
              <a:t>[3]</a:t>
            </a:r>
            <a:r>
              <a:rPr lang="en-US" sz="3200" dirty="0">
                <a:latin typeface="Verdana" panose="020B0604030504040204" pitchFamily="34" charset="0"/>
                <a:ea typeface="Verdana" panose="020B0604030504040204" pitchFamily="34" charset="0"/>
                <a:cs typeface="Verdana" panose="020B0604030504040204" pitchFamily="34" charset="0"/>
              </a:rPr>
              <a:t>  </a:t>
            </a:r>
          </a:p>
        </p:txBody>
      </p:sp>
      <p:sp>
        <p:nvSpPr>
          <p:cNvPr id="4" name="TextBox 3">
            <a:extLst>
              <a:ext uri="{FF2B5EF4-FFF2-40B4-BE49-F238E27FC236}">
                <a16:creationId xmlns:a16="http://schemas.microsoft.com/office/drawing/2014/main" id="{8ABFAB8C-DFB2-E24A-AEFA-832D499E60F7}"/>
              </a:ext>
            </a:extLst>
          </p:cNvPr>
          <p:cNvSpPr txBox="1"/>
          <p:nvPr/>
        </p:nvSpPr>
        <p:spPr>
          <a:xfrm>
            <a:off x="16260200" y="31724666"/>
            <a:ext cx="13031131" cy="6529929"/>
          </a:xfrm>
          <a:prstGeom prst="rect">
            <a:avLst/>
          </a:prstGeom>
          <a:noFill/>
        </p:spPr>
        <p:txBody>
          <a:bodyPr wrap="square" rtlCol="0">
            <a:spAutoFit/>
          </a:bodyPr>
          <a:lstStyle/>
          <a:p>
            <a:pPr marL="296876" indent="-296876" algn="just">
              <a:lnSpc>
                <a:spcPct val="120000"/>
              </a:lnSpc>
              <a:buFont typeface="+mj-lt"/>
              <a:buAutoNum type="arabicPeriod"/>
            </a:pPr>
            <a:r>
              <a:rPr lang="nn-NO" sz="3200" dirty="0">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SHAH, A. and WYNE, A. (2010). Cross-Infection Control In Dentistry: A Review. Pakistan Oral &amp; Dental Journal.</a:t>
            </a:r>
          </a:p>
          <a:p>
            <a:pPr marL="296876" indent="-296876" algn="just">
              <a:lnSpc>
                <a:spcPct val="120000"/>
              </a:lnSpc>
              <a:buFont typeface="+mj-lt"/>
              <a:buAutoNum type="arabicPeriod"/>
            </a:pPr>
            <a:r>
              <a:rPr lang="en-US" sz="3200" dirty="0">
                <a:latin typeface="Verdana" panose="020B0604030504040204" pitchFamily="34" charset="0"/>
                <a:ea typeface="Verdana" panose="020B0604030504040204" pitchFamily="34" charset="0"/>
                <a:cs typeface="Verdana" panose="020B0604030504040204" pitchFamily="34" charset="0"/>
              </a:rPr>
              <a:t>Gambhir R, Kapoor V, Setia S. Hepatitis B and C infection: Clinical implications in dental practice. European Journal of General Dentistry. 2013</a:t>
            </a:r>
          </a:p>
          <a:p>
            <a:pPr marL="296876" indent="-296876" algn="just">
              <a:lnSpc>
                <a:spcPct val="120000"/>
              </a:lnSpc>
              <a:buFont typeface="+mj-lt"/>
              <a:buAutoNum type="arabicPeriod"/>
            </a:pPr>
            <a:r>
              <a:rPr lang="nn-NO" sz="3200" dirty="0" err="1">
                <a:latin typeface="Verdana" panose="020B0604030504040204" pitchFamily="34" charset="0"/>
                <a:ea typeface="Verdana" panose="020B0604030504040204" pitchFamily="34" charset="0"/>
                <a:cs typeface="Verdana" panose="020B0604030504040204" pitchFamily="34" charset="0"/>
              </a:rPr>
              <a:t>Samaranayake</a:t>
            </a:r>
            <a:r>
              <a:rPr lang="nn-NO" sz="3200" dirty="0">
                <a:latin typeface="Verdana" panose="020B0604030504040204" pitchFamily="34" charset="0"/>
                <a:ea typeface="Verdana" panose="020B0604030504040204" pitchFamily="34" charset="0"/>
                <a:cs typeface="Verdana" panose="020B0604030504040204" pitchFamily="34" charset="0"/>
              </a:rPr>
              <a:t> LP. (2016). </a:t>
            </a:r>
            <a:r>
              <a:rPr lang="nn-NO" sz="3200" dirty="0" err="1">
                <a:latin typeface="Verdana" panose="020B0604030504040204" pitchFamily="34" charset="0"/>
                <a:ea typeface="Verdana" panose="020B0604030504040204" pitchFamily="34" charset="0"/>
                <a:cs typeface="Verdana" panose="020B0604030504040204" pitchFamily="34" charset="0"/>
              </a:rPr>
              <a:t>Essential</a:t>
            </a:r>
            <a:r>
              <a:rPr lang="nn-NO" sz="3200" dirty="0">
                <a:latin typeface="Verdana" panose="020B0604030504040204" pitchFamily="34" charset="0"/>
                <a:ea typeface="Verdana" panose="020B0604030504040204" pitchFamily="34" charset="0"/>
                <a:cs typeface="Verdana" panose="020B0604030504040204" pitchFamily="34" charset="0"/>
              </a:rPr>
              <a:t> </a:t>
            </a:r>
            <a:r>
              <a:rPr lang="nn-NO" sz="3200" dirty="0" err="1">
                <a:latin typeface="Verdana" panose="020B0604030504040204" pitchFamily="34" charset="0"/>
                <a:ea typeface="Verdana" panose="020B0604030504040204" pitchFamily="34" charset="0"/>
                <a:cs typeface="Verdana" panose="020B0604030504040204" pitchFamily="34" charset="0"/>
              </a:rPr>
              <a:t>Microbiology</a:t>
            </a:r>
            <a:r>
              <a:rPr lang="nn-NO" sz="3200" dirty="0">
                <a:latin typeface="Verdana" panose="020B0604030504040204" pitchFamily="34" charset="0"/>
                <a:ea typeface="Verdana" panose="020B0604030504040204" pitchFamily="34" charset="0"/>
                <a:cs typeface="Verdana" panose="020B0604030504040204" pitchFamily="34" charset="0"/>
              </a:rPr>
              <a:t> for </a:t>
            </a:r>
            <a:r>
              <a:rPr lang="nn-NO" sz="3200" dirty="0" err="1">
                <a:latin typeface="Verdana" panose="020B0604030504040204" pitchFamily="34" charset="0"/>
                <a:ea typeface="Verdana" panose="020B0604030504040204" pitchFamily="34" charset="0"/>
                <a:cs typeface="Verdana" panose="020B0604030504040204" pitchFamily="34" charset="0"/>
              </a:rPr>
              <a:t>Dentistry</a:t>
            </a:r>
            <a:r>
              <a:rPr lang="nn-NO" sz="3200" dirty="0">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4th Ed</a:t>
            </a:r>
          </a:p>
          <a:p>
            <a:pPr marL="296876" indent="-296876" algn="just">
              <a:lnSpc>
                <a:spcPct val="120000"/>
              </a:lnSpc>
              <a:buFont typeface="+mj-lt"/>
              <a:buAutoNum type="arabicPeriod"/>
            </a:pPr>
            <a:r>
              <a:rPr lang="en-US" sz="3200" dirty="0">
                <a:latin typeface="Verdana" panose="020B0604030504040204" pitchFamily="34" charset="0"/>
                <a:ea typeface="Verdana" panose="020B0604030504040204" pitchFamily="34" charset="0"/>
                <a:cs typeface="Verdana" panose="020B0604030504040204" pitchFamily="34" charset="0"/>
              </a:rPr>
              <a:t>Venkatasubramanian R. (2010). Comparison of the effectiveness of sterilizing endodontic files by 4 different methods. Journal of Indian Society of Pedodontics and Preventive Dentistry.</a:t>
            </a:r>
          </a:p>
        </p:txBody>
      </p:sp>
      <p:sp>
        <p:nvSpPr>
          <p:cNvPr id="6" name="TextBox 5">
            <a:extLst>
              <a:ext uri="{FF2B5EF4-FFF2-40B4-BE49-F238E27FC236}">
                <a16:creationId xmlns:a16="http://schemas.microsoft.com/office/drawing/2014/main" id="{0C9228F9-5B18-8E49-9403-5158287963E2}"/>
              </a:ext>
            </a:extLst>
          </p:cNvPr>
          <p:cNvSpPr txBox="1"/>
          <p:nvPr/>
        </p:nvSpPr>
        <p:spPr>
          <a:xfrm>
            <a:off x="16322078" y="26001786"/>
            <a:ext cx="12662317" cy="3575209"/>
          </a:xfrm>
          <a:prstGeom prst="rect">
            <a:avLst/>
          </a:prstGeom>
          <a:noFill/>
        </p:spPr>
        <p:txBody>
          <a:bodyPr wrap="square" rtlCol="0">
            <a:spAutoFit/>
          </a:bodyPr>
          <a:lstStyle/>
          <a:p>
            <a:pPr algn="just">
              <a:lnSpc>
                <a:spcPct val="120000"/>
              </a:lnSpc>
            </a:pPr>
            <a:r>
              <a:rPr lang="en-US" sz="3200" dirty="0">
                <a:latin typeface="Verdana" panose="020B0604030504040204" pitchFamily="34" charset="0"/>
                <a:ea typeface="Verdana" panose="020B0604030504040204" pitchFamily="34" charset="0"/>
                <a:cs typeface="Verdana" panose="020B0604030504040204" pitchFamily="34" charset="0"/>
              </a:rPr>
              <a:t>Even though hepatitis is a dangerous infectious disease, management of a patient infected with it can be difficult and challenging. Therefore, decreasing the transmission of infection by adhering to standard precautions is the most important aspect in controlling the spread of this blood-borne infection as an epidemic.</a:t>
            </a:r>
            <a:r>
              <a:rPr lang="en-US" sz="3200" baseline="30000" dirty="0">
                <a:latin typeface="Verdana" panose="020B0604030504040204" pitchFamily="34" charset="0"/>
                <a:ea typeface="Verdana" panose="020B0604030504040204" pitchFamily="34" charset="0"/>
                <a:cs typeface="Verdana" panose="020B0604030504040204" pitchFamily="34" charset="0"/>
              </a:rPr>
              <a:t>[4]</a:t>
            </a:r>
            <a:endParaRPr lang="en-US" sz="32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6" name="Chart 35">
            <a:extLst>
              <a:ext uri="{FF2B5EF4-FFF2-40B4-BE49-F238E27FC236}">
                <a16:creationId xmlns:a16="http://schemas.microsoft.com/office/drawing/2014/main" id="{7D46A5C3-2F6D-8746-B970-15FEABDE0155}"/>
              </a:ext>
            </a:extLst>
          </p:cNvPr>
          <p:cNvGraphicFramePr>
            <a:graphicFrameLocks/>
          </p:cNvGraphicFramePr>
          <p:nvPr>
            <p:extLst>
              <p:ext uri="{D42A27DB-BD31-4B8C-83A1-F6EECF244321}">
                <p14:modId xmlns:p14="http://schemas.microsoft.com/office/powerpoint/2010/main" val="2396457999"/>
              </p:ext>
            </p:extLst>
          </p:nvPr>
        </p:nvGraphicFramePr>
        <p:xfrm>
          <a:off x="1594437" y="31024162"/>
          <a:ext cx="12782289" cy="6986528"/>
        </p:xfrm>
        <a:graphic>
          <a:graphicData uri="http://schemas.openxmlformats.org/drawingml/2006/chart">
            <c:chart xmlns:c="http://schemas.openxmlformats.org/drawingml/2006/chart" xmlns:r="http://schemas.openxmlformats.org/officeDocument/2006/relationships" r:id="rId5"/>
          </a:graphicData>
        </a:graphic>
      </p:graphicFrame>
      <p:sp>
        <p:nvSpPr>
          <p:cNvPr id="37" name="TextBox 36">
            <a:extLst>
              <a:ext uri="{FF2B5EF4-FFF2-40B4-BE49-F238E27FC236}">
                <a16:creationId xmlns:a16="http://schemas.microsoft.com/office/drawing/2014/main" id="{783673A5-FECE-5045-B30F-EED96C138396}"/>
              </a:ext>
            </a:extLst>
          </p:cNvPr>
          <p:cNvSpPr txBox="1"/>
          <p:nvPr/>
        </p:nvSpPr>
        <p:spPr>
          <a:xfrm>
            <a:off x="2442897" y="38106656"/>
            <a:ext cx="10992994" cy="461665"/>
          </a:xfrm>
          <a:prstGeom prst="rect">
            <a:avLst/>
          </a:prstGeom>
          <a:noFill/>
        </p:spPr>
        <p:txBody>
          <a:bodyPr wrap="square" rtlCol="0">
            <a:spAutoFit/>
          </a:bodyPr>
          <a:lstStyle/>
          <a:p>
            <a:pPr algn="ctr"/>
            <a:r>
              <a:rPr lang="en-US" sz="2400" b="1" dirty="0">
                <a:latin typeface="Verdana" panose="020B0604030504040204" pitchFamily="34" charset="0"/>
                <a:ea typeface="Verdana" panose="020B0604030504040204" pitchFamily="34" charset="0"/>
                <a:cs typeface="Verdana" panose="020B0604030504040204" pitchFamily="34" charset="0"/>
              </a:rPr>
              <a:t>Fig. 2 </a:t>
            </a:r>
            <a:r>
              <a:rPr lang="en-US" sz="2400" dirty="0">
                <a:latin typeface="Verdana" panose="020B0604030504040204" pitchFamily="34" charset="0"/>
                <a:ea typeface="Verdana" panose="020B0604030504040204" pitchFamily="34" charset="0"/>
                <a:cs typeface="Verdana" panose="020B0604030504040204" pitchFamily="34" charset="0"/>
              </a:rPr>
              <a:t>Results of a study contacted to compare types of sterilization</a:t>
            </a:r>
          </a:p>
        </p:txBody>
      </p:sp>
      <p:pic>
        <p:nvPicPr>
          <p:cNvPr id="7" name="Picture 6">
            <a:extLst>
              <a:ext uri="{FF2B5EF4-FFF2-40B4-BE49-F238E27FC236}">
                <a16:creationId xmlns:a16="http://schemas.microsoft.com/office/drawing/2014/main" id="{E14418A7-CE64-C641-BC01-BC2A18D69E3D}"/>
              </a:ext>
            </a:extLst>
          </p:cNvPr>
          <p:cNvPicPr>
            <a:picLocks noChangeAspect="1"/>
          </p:cNvPicPr>
          <p:nvPr/>
        </p:nvPicPr>
        <p:blipFill rotWithShape="1">
          <a:blip r:embed="rId6"/>
          <a:srcRect l="2418" t="5948" r="2596" b="10411"/>
          <a:stretch/>
        </p:blipFill>
        <p:spPr>
          <a:xfrm>
            <a:off x="16390958" y="10185769"/>
            <a:ext cx="12676215" cy="73137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921589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11369</TotalTime>
  <Words>439</Words>
  <Application>Microsoft Macintosh PowerPoint</Application>
  <PresentationFormat>Custom</PresentationFormat>
  <Paragraphs>44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Verdana</vt:lpstr>
      <vt:lpstr>Office Theme</vt:lpstr>
      <vt:lpstr>Blood-borne Hepatitis in Dental Practice, More Prevention Less Infection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Hajer Ghaleiw</dc:creator>
  <cp:lastModifiedBy>Hajer Ghaleiw</cp:lastModifiedBy>
  <cp:revision>72</cp:revision>
  <cp:lastPrinted>2018-11-29T19:15:11Z</cp:lastPrinted>
  <dcterms:created xsi:type="dcterms:W3CDTF">2018-11-23T22:02:07Z</dcterms:created>
  <dcterms:modified xsi:type="dcterms:W3CDTF">2019-03-02T19:43:21Z</dcterms:modified>
</cp:coreProperties>
</file>