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6" r:id="rId1"/>
  </p:sldMasterIdLst>
  <p:notesMasterIdLst>
    <p:notesMasterId r:id="rId15"/>
  </p:notesMasterIdLst>
  <p:sldIdLst>
    <p:sldId id="386" r:id="rId2"/>
    <p:sldId id="2500" r:id="rId3"/>
    <p:sldId id="2397" r:id="rId4"/>
    <p:sldId id="2504" r:id="rId5"/>
    <p:sldId id="2501" r:id="rId6"/>
    <p:sldId id="2502" r:id="rId7"/>
    <p:sldId id="2505" r:id="rId8"/>
    <p:sldId id="2499" r:id="rId9"/>
    <p:sldId id="2488" r:id="rId10"/>
    <p:sldId id="2503" r:id="rId11"/>
    <p:sldId id="272" r:id="rId12"/>
    <p:sldId id="290" r:id="rId13"/>
    <p:sldId id="268" r:id="rId14"/>
  </p:sldIdLst>
  <p:sldSz cx="9144000" cy="5143500" type="screen16x9"/>
  <p:notesSz cx="6858000" cy="9144000"/>
  <p:embeddedFontLst>
    <p:embeddedFont>
      <p:font typeface="Calibri" panose="020F0502020204030204" pitchFamily="34" charset="0"/>
      <p:regular r:id="rId16"/>
      <p:bold r:id="rId17"/>
      <p:italic r:id="rId18"/>
      <p:boldItalic r:id="rId19"/>
    </p:embeddedFont>
    <p:embeddedFont>
      <p:font typeface="Lato" panose="020F0502020204030203" pitchFamily="34" charset="0"/>
      <p:regular r:id="rId20"/>
      <p:bold r:id="rId21"/>
      <p:italic r:id="rId22"/>
      <p:boldItalic r:id="rId23"/>
    </p:embeddedFont>
    <p:embeddedFont>
      <p:font typeface="Livvic" panose="020B0604020202020204" charset="0"/>
      <p:regular r:id="rId24"/>
      <p:bold r:id="rId25"/>
      <p:italic r:id="rId26"/>
      <p:boldItalic r:id="rId27"/>
    </p:embeddedFont>
    <p:embeddedFont>
      <p:font typeface="Montserrat" panose="00000500000000000000" pitchFamily="2" charset="0"/>
      <p:regular r:id="rId28"/>
      <p:bold r:id="rId29"/>
      <p:italic r:id="rId30"/>
      <p:boldItalic r:id="rId31"/>
    </p:embeddedFont>
    <p:embeddedFont>
      <p:font typeface="Playfair Display" panose="00000500000000000000" pitchFamily="2" charset="0"/>
      <p:regular r:id="rId32"/>
      <p:bold r:id="rId33"/>
      <p:italic r:id="rId34"/>
      <p:boldItalic r:id="rId35"/>
    </p:embeddedFont>
    <p:embeddedFont>
      <p:font typeface="Playfair Display Regular" panose="00000500000000000000" charset="0"/>
      <p:regular r:id="rId36"/>
      <p:bold r:id="rId37"/>
      <p:italic r:id="rId38"/>
      <p:boldItalic r:id="rId39"/>
    </p:embeddedFont>
    <p:embeddedFont>
      <p:font typeface="Poppins Light" panose="00000400000000000000" pitchFamily="2" charset="0"/>
      <p:regular r:id="rId40"/>
      <p:italic r:id="rId41"/>
    </p:embeddedFont>
    <p:embeddedFont>
      <p:font typeface="Poppins SemiBold" panose="00000700000000000000" pitchFamily="2" charset="0"/>
      <p:regular r:id="rId42"/>
      <p:bold r:id="rId43"/>
      <p:italic r:id="rId44"/>
      <p:boldItalic r:id="rId45"/>
    </p:embeddedFont>
    <p:embeddedFont>
      <p:font typeface="Raleway Black" pitchFamily="2" charset="0"/>
      <p:bold r:id="rId46"/>
      <p:italic r:id="rId47"/>
      <p:boldItalic r:id="rId48"/>
    </p:embeddedFont>
    <p:embeddedFont>
      <p:font typeface="Raleway Light" pitchFamily="2" charset="0"/>
      <p:regular r:id="rId49"/>
      <p:italic r:id="rId50"/>
    </p:embeddedFont>
    <p:embeddedFont>
      <p:font typeface="Roboto Condensed Light" panose="02000000000000000000" pitchFamily="2" charset="0"/>
      <p:regular r:id="rId51"/>
      <p:italic r:id="rId5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1394157-CF5E-4D45-BF90-A154C0D53B6F}">
  <a:tblStyle styleId="{51394157-CF5E-4D45-BF90-A154C0D53B6F}"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68"/>
  </p:normalViewPr>
  <p:slideViewPr>
    <p:cSldViewPr snapToGrid="0" snapToObjects="1">
      <p:cViewPr varScale="1">
        <p:scale>
          <a:sx n="79" d="100"/>
          <a:sy n="79" d="100"/>
        </p:scale>
        <p:origin x="106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9" Type="http://schemas.openxmlformats.org/officeDocument/2006/relationships/font" Target="fonts/font24.fntdata"/><Relationship Id="rId21" Type="http://schemas.openxmlformats.org/officeDocument/2006/relationships/font" Target="fonts/font6.fntdata"/><Relationship Id="rId34" Type="http://schemas.openxmlformats.org/officeDocument/2006/relationships/font" Target="fonts/font19.fntdata"/><Relationship Id="rId42" Type="http://schemas.openxmlformats.org/officeDocument/2006/relationships/font" Target="fonts/font27.fntdata"/><Relationship Id="rId47" Type="http://schemas.openxmlformats.org/officeDocument/2006/relationships/font" Target="fonts/font32.fntdata"/><Relationship Id="rId50" Type="http://schemas.openxmlformats.org/officeDocument/2006/relationships/font" Target="fonts/font35.fntdata"/><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font" Target="fonts/font18.fntdata"/><Relationship Id="rId38" Type="http://schemas.openxmlformats.org/officeDocument/2006/relationships/font" Target="fonts/font23.fntdata"/><Relationship Id="rId46" Type="http://schemas.openxmlformats.org/officeDocument/2006/relationships/font" Target="fonts/font31.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41" Type="http://schemas.openxmlformats.org/officeDocument/2006/relationships/font" Target="fonts/font26.fntdata"/><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font" Target="fonts/font17.fntdata"/><Relationship Id="rId37" Type="http://schemas.openxmlformats.org/officeDocument/2006/relationships/font" Target="fonts/font22.fntdata"/><Relationship Id="rId40" Type="http://schemas.openxmlformats.org/officeDocument/2006/relationships/font" Target="fonts/font25.fntdata"/><Relationship Id="rId45" Type="http://schemas.openxmlformats.org/officeDocument/2006/relationships/font" Target="fonts/font30.fntdata"/><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36" Type="http://schemas.openxmlformats.org/officeDocument/2006/relationships/font" Target="fonts/font21.fntdata"/><Relationship Id="rId49" Type="http://schemas.openxmlformats.org/officeDocument/2006/relationships/font" Target="fonts/font34.fntdata"/><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font" Target="fonts/font16.fntdata"/><Relationship Id="rId44" Type="http://schemas.openxmlformats.org/officeDocument/2006/relationships/font" Target="fonts/font29.fntdata"/><Relationship Id="rId52" Type="http://schemas.openxmlformats.org/officeDocument/2006/relationships/font" Target="fonts/font3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font" Target="fonts/font15.fntdata"/><Relationship Id="rId35" Type="http://schemas.openxmlformats.org/officeDocument/2006/relationships/font" Target="fonts/font20.fntdata"/><Relationship Id="rId43" Type="http://schemas.openxmlformats.org/officeDocument/2006/relationships/font" Target="fonts/font28.fntdata"/><Relationship Id="rId48" Type="http://schemas.openxmlformats.org/officeDocument/2006/relationships/font" Target="fonts/font33.fntdata"/><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36.fntdata"/><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8ca398f4d5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8ca398f4d5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8ec4fb4f7e_1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8ec4fb4f7e_1_1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39332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8ec4fb4f7e_1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8ec4fb4f7e_1_1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072202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6</a:t>
            </a:fld>
            <a:endParaRPr lang="en-US" dirty="0"/>
          </a:p>
        </p:txBody>
      </p:sp>
    </p:spTree>
    <p:extLst>
      <p:ext uri="{BB962C8B-B14F-4D97-AF65-F5344CB8AC3E}">
        <p14:creationId xmlns:p14="http://schemas.microsoft.com/office/powerpoint/2010/main" val="920189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8</a:t>
            </a:fld>
            <a:endParaRPr lang="en-US" dirty="0"/>
          </a:p>
        </p:txBody>
      </p:sp>
    </p:spTree>
    <p:extLst>
      <p:ext uri="{BB962C8B-B14F-4D97-AF65-F5344CB8AC3E}">
        <p14:creationId xmlns:p14="http://schemas.microsoft.com/office/powerpoint/2010/main" val="17300285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10</a:t>
            </a:fld>
            <a:endParaRPr lang="en-US" dirty="0"/>
          </a:p>
        </p:txBody>
      </p:sp>
    </p:spTree>
    <p:extLst>
      <p:ext uri="{BB962C8B-B14F-4D97-AF65-F5344CB8AC3E}">
        <p14:creationId xmlns:p14="http://schemas.microsoft.com/office/powerpoint/2010/main" val="11070952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53135bc82e_0_1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0" name="Google Shape;330;g53135bc82e_0_1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2"/>
        <p:cNvGrpSpPr/>
        <p:nvPr/>
      </p:nvGrpSpPr>
      <p:grpSpPr>
        <a:xfrm>
          <a:off x="0" y="0"/>
          <a:ext cx="0" cy="0"/>
          <a:chOff x="0" y="0"/>
          <a:chExt cx="0" cy="0"/>
        </a:xfrm>
      </p:grpSpPr>
      <p:sp>
        <p:nvSpPr>
          <p:cNvPr id="823" name="Google Shape;823;g8f4c2e2112_0_241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4" name="Google Shape;824;g8f4c2e2112_0_241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8d5664205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8d5664205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720000" y="540000"/>
            <a:ext cx="7704000" cy="520800"/>
          </a:xfrm>
          <a:prstGeom prst="rect">
            <a:avLst/>
          </a:prstGeom>
        </p:spPr>
        <p:txBody>
          <a:bodyPr spcFirstLastPara="1" wrap="square" lIns="91425" tIns="91425" rIns="91425" bIns="91425" anchor="t" anchorCtr="0">
            <a:noAutofit/>
          </a:bodyPr>
          <a:lstStyle>
            <a:lvl1pPr lvl="0" algn="ctr">
              <a:spcBef>
                <a:spcPts val="0"/>
              </a:spcBef>
              <a:spcAft>
                <a:spcPts val="0"/>
              </a:spcAft>
              <a:buSzPts val="3000"/>
              <a:buNone/>
              <a:defRPr sz="3600"/>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18" name="Google Shape;18;p4"/>
          <p:cNvSpPr txBox="1">
            <a:spLocks noGrp="1"/>
          </p:cNvSpPr>
          <p:nvPr>
            <p:ph type="body" idx="1"/>
          </p:nvPr>
        </p:nvSpPr>
        <p:spPr>
          <a:xfrm>
            <a:off x="720000" y="1275100"/>
            <a:ext cx="7704000" cy="33285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Clr>
                <a:srgbClr val="434343"/>
              </a:buClr>
              <a:buSzPts val="1200"/>
              <a:buFont typeface="Livvic"/>
              <a:buChar char="●"/>
              <a:defRPr sz="1600"/>
            </a:lvl1pPr>
            <a:lvl2pPr marL="914400" lvl="1" indent="-304800">
              <a:spcBef>
                <a:spcPts val="0"/>
              </a:spcBef>
              <a:spcAft>
                <a:spcPts val="0"/>
              </a:spcAft>
              <a:buClr>
                <a:srgbClr val="434343"/>
              </a:buClr>
              <a:buSzPts val="1200"/>
              <a:buFont typeface="Roboto Condensed Light"/>
              <a:buChar char="○"/>
              <a:defRPr/>
            </a:lvl2pPr>
            <a:lvl3pPr marL="1371600" lvl="2" indent="-304800">
              <a:spcBef>
                <a:spcPts val="0"/>
              </a:spcBef>
              <a:spcAft>
                <a:spcPts val="0"/>
              </a:spcAft>
              <a:buClr>
                <a:srgbClr val="434343"/>
              </a:buClr>
              <a:buSzPts val="1200"/>
              <a:buFont typeface="Roboto Condensed Light"/>
              <a:buChar char="■"/>
              <a:defRPr/>
            </a:lvl3pPr>
            <a:lvl4pPr marL="1828800" lvl="3" indent="-304800">
              <a:spcBef>
                <a:spcPts val="0"/>
              </a:spcBef>
              <a:spcAft>
                <a:spcPts val="0"/>
              </a:spcAft>
              <a:buClr>
                <a:srgbClr val="434343"/>
              </a:buClr>
              <a:buSzPts val="1200"/>
              <a:buFont typeface="Roboto Condensed Light"/>
              <a:buChar char="●"/>
              <a:defRPr/>
            </a:lvl4pPr>
            <a:lvl5pPr marL="2286000" lvl="4" indent="-304800">
              <a:spcBef>
                <a:spcPts val="0"/>
              </a:spcBef>
              <a:spcAft>
                <a:spcPts val="0"/>
              </a:spcAft>
              <a:buClr>
                <a:srgbClr val="434343"/>
              </a:buClr>
              <a:buSzPts val="1200"/>
              <a:buFont typeface="Roboto Condensed Light"/>
              <a:buChar char="○"/>
              <a:defRPr/>
            </a:lvl5pPr>
            <a:lvl6pPr marL="2743200" lvl="5" indent="-304800">
              <a:spcBef>
                <a:spcPts val="0"/>
              </a:spcBef>
              <a:spcAft>
                <a:spcPts val="0"/>
              </a:spcAft>
              <a:buClr>
                <a:srgbClr val="434343"/>
              </a:buClr>
              <a:buSzPts val="1200"/>
              <a:buFont typeface="Roboto Condensed Light"/>
              <a:buChar char="■"/>
              <a:defRPr/>
            </a:lvl6pPr>
            <a:lvl7pPr marL="3200400" lvl="6" indent="-304800">
              <a:spcBef>
                <a:spcPts val="0"/>
              </a:spcBef>
              <a:spcAft>
                <a:spcPts val="0"/>
              </a:spcAft>
              <a:buClr>
                <a:srgbClr val="434343"/>
              </a:buClr>
              <a:buSzPts val="1200"/>
              <a:buFont typeface="Roboto Condensed Light"/>
              <a:buChar char="●"/>
              <a:defRPr/>
            </a:lvl7pPr>
            <a:lvl8pPr marL="3657600" lvl="7" indent="-304800">
              <a:spcBef>
                <a:spcPts val="0"/>
              </a:spcBef>
              <a:spcAft>
                <a:spcPts val="0"/>
              </a:spcAft>
              <a:buClr>
                <a:srgbClr val="434343"/>
              </a:buClr>
              <a:buSzPts val="1200"/>
              <a:buFont typeface="Roboto Condensed Light"/>
              <a:buChar char="○"/>
              <a:defRPr/>
            </a:lvl8pPr>
            <a:lvl9pPr marL="4114800" lvl="8" indent="-304800">
              <a:spcBef>
                <a:spcPts val="0"/>
              </a:spcBef>
              <a:spcAft>
                <a:spcPts val="0"/>
              </a:spcAft>
              <a:buClr>
                <a:srgbClr val="434343"/>
              </a:buClr>
              <a:buSzPts val="1200"/>
              <a:buFont typeface="Roboto Condensed Light"/>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9"/>
        <p:cNvGrpSpPr/>
        <p:nvPr/>
      </p:nvGrpSpPr>
      <p:grpSpPr>
        <a:xfrm>
          <a:off x="0" y="0"/>
          <a:ext cx="0" cy="0"/>
          <a:chOff x="0" y="0"/>
          <a:chExt cx="0" cy="0"/>
        </a:xfrm>
      </p:grpSpPr>
      <p:sp>
        <p:nvSpPr>
          <p:cNvPr id="20" name="Google Shape;20;p5"/>
          <p:cNvSpPr txBox="1">
            <a:spLocks noGrp="1"/>
          </p:cNvSpPr>
          <p:nvPr>
            <p:ph type="title"/>
          </p:nvPr>
        </p:nvSpPr>
        <p:spPr>
          <a:xfrm>
            <a:off x="720000" y="540000"/>
            <a:ext cx="5778000" cy="10245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sz="3000"/>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21" name="Google Shape;21;p5"/>
          <p:cNvSpPr txBox="1">
            <a:spLocks noGrp="1"/>
          </p:cNvSpPr>
          <p:nvPr>
            <p:ph type="subTitle" idx="1"/>
          </p:nvPr>
        </p:nvSpPr>
        <p:spPr>
          <a:xfrm>
            <a:off x="720000" y="2571750"/>
            <a:ext cx="3591600" cy="1666200"/>
          </a:xfrm>
          <a:prstGeom prst="rect">
            <a:avLst/>
          </a:prstGeom>
        </p:spPr>
        <p:txBody>
          <a:bodyPr spcFirstLastPara="1" wrap="square" lIns="91425" tIns="91425" rIns="91425" bIns="91425" anchor="t" anchorCtr="0">
            <a:noAutofit/>
          </a:bodyPr>
          <a:lstStyle>
            <a:lvl1pPr lvl="0">
              <a:spcBef>
                <a:spcPts val="0"/>
              </a:spcBef>
              <a:spcAft>
                <a:spcPts val="0"/>
              </a:spcAft>
              <a:buSzPts val="1800"/>
              <a:buNone/>
              <a:defRPr sz="1600"/>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5"/>
          <p:cNvSpPr txBox="1">
            <a:spLocks noGrp="1"/>
          </p:cNvSpPr>
          <p:nvPr>
            <p:ph type="subTitle" idx="2"/>
          </p:nvPr>
        </p:nvSpPr>
        <p:spPr>
          <a:xfrm>
            <a:off x="4572000" y="2571750"/>
            <a:ext cx="3591600" cy="16662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8"/>
        <p:cNvGrpSpPr/>
        <p:nvPr/>
      </p:nvGrpSpPr>
      <p:grpSpPr>
        <a:xfrm>
          <a:off x="0" y="0"/>
          <a:ext cx="0" cy="0"/>
          <a:chOff x="0" y="0"/>
          <a:chExt cx="0" cy="0"/>
        </a:xfrm>
      </p:grpSpPr>
      <p:sp>
        <p:nvSpPr>
          <p:cNvPr id="29" name="Google Shape;29;p8"/>
          <p:cNvSpPr txBox="1">
            <a:spLocks noGrp="1"/>
          </p:cNvSpPr>
          <p:nvPr>
            <p:ph type="title"/>
          </p:nvPr>
        </p:nvSpPr>
        <p:spPr>
          <a:xfrm>
            <a:off x="2646000" y="1627050"/>
            <a:ext cx="3852000" cy="18894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54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0" name="Google Shape;30;p8"/>
          <p:cNvSpPr txBox="1">
            <a:spLocks noGrp="1"/>
          </p:cNvSpPr>
          <p:nvPr>
            <p:ph type="subTitle" idx="1"/>
          </p:nvPr>
        </p:nvSpPr>
        <p:spPr>
          <a:xfrm>
            <a:off x="2646000" y="3671600"/>
            <a:ext cx="3852000" cy="587400"/>
          </a:xfrm>
          <a:prstGeom prst="rect">
            <a:avLst/>
          </a:prstGeom>
        </p:spPr>
        <p:txBody>
          <a:bodyPr spcFirstLastPara="1" wrap="square" lIns="91425" tIns="91425" rIns="91425" bIns="91425" anchor="t" anchorCtr="0">
            <a:noAutofit/>
          </a:bodyPr>
          <a:lstStyle>
            <a:lvl1pPr lvl="0" algn="ctr">
              <a:spcBef>
                <a:spcPts val="0"/>
              </a:spcBef>
              <a:spcAft>
                <a:spcPts val="0"/>
              </a:spcAft>
              <a:buSzPts val="1800"/>
              <a:buNone/>
              <a:defRPr sz="1600"/>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1"/>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s">
  <p:cSld name="CUSTOM_1">
    <p:spTree>
      <p:nvGrpSpPr>
        <p:cNvPr id="1" name="Shape 42"/>
        <p:cNvGrpSpPr/>
        <p:nvPr/>
      </p:nvGrpSpPr>
      <p:grpSpPr>
        <a:xfrm>
          <a:off x="0" y="0"/>
          <a:ext cx="0" cy="0"/>
          <a:chOff x="0" y="0"/>
          <a:chExt cx="0" cy="0"/>
        </a:xfrm>
      </p:grpSpPr>
      <p:sp>
        <p:nvSpPr>
          <p:cNvPr id="43" name="Google Shape;43;p13"/>
          <p:cNvSpPr txBox="1">
            <a:spLocks noGrp="1"/>
          </p:cNvSpPr>
          <p:nvPr>
            <p:ph type="title"/>
          </p:nvPr>
        </p:nvSpPr>
        <p:spPr>
          <a:xfrm>
            <a:off x="720000" y="540000"/>
            <a:ext cx="57780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sz="3600"/>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44" name="Google Shape;44;p13"/>
          <p:cNvSpPr txBox="1">
            <a:spLocks noGrp="1"/>
          </p:cNvSpPr>
          <p:nvPr>
            <p:ph type="title" idx="2" hasCustomPrompt="1"/>
          </p:nvPr>
        </p:nvSpPr>
        <p:spPr>
          <a:xfrm>
            <a:off x="720000" y="1922875"/>
            <a:ext cx="736200" cy="572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3600"/>
              <a:buNone/>
              <a:defRPr>
                <a:solidFill>
                  <a:schemeClr val="accen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45" name="Google Shape;45;p13"/>
          <p:cNvSpPr txBox="1">
            <a:spLocks noGrp="1"/>
          </p:cNvSpPr>
          <p:nvPr>
            <p:ph type="subTitle" idx="1"/>
          </p:nvPr>
        </p:nvSpPr>
        <p:spPr>
          <a:xfrm>
            <a:off x="1380000" y="2055775"/>
            <a:ext cx="2379600" cy="456900"/>
          </a:xfrm>
          <a:prstGeom prst="rect">
            <a:avLst/>
          </a:prstGeom>
        </p:spPr>
        <p:txBody>
          <a:bodyPr spcFirstLastPara="1" wrap="square" lIns="91425" tIns="91425" rIns="91425" bIns="91425" anchor="ctr" anchorCtr="0">
            <a:noAutofit/>
          </a:bodyPr>
          <a:lstStyle>
            <a:lvl1pPr lvl="0">
              <a:spcBef>
                <a:spcPts val="0"/>
              </a:spcBef>
              <a:spcAft>
                <a:spcPts val="0"/>
              </a:spcAft>
              <a:buSzPts val="1800"/>
              <a:buNone/>
              <a:defRPr sz="2000">
                <a:latin typeface="Playfair Display Regular"/>
                <a:ea typeface="Playfair Display Regular"/>
                <a:cs typeface="Playfair Display Regular"/>
                <a:sym typeface="Playfair Display Regular"/>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13"/>
          <p:cNvSpPr txBox="1">
            <a:spLocks noGrp="1"/>
          </p:cNvSpPr>
          <p:nvPr>
            <p:ph type="subTitle" idx="3"/>
          </p:nvPr>
        </p:nvSpPr>
        <p:spPr>
          <a:xfrm>
            <a:off x="1380000" y="2362650"/>
            <a:ext cx="2733600" cy="8385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7" name="Google Shape;47;p13"/>
          <p:cNvSpPr txBox="1">
            <a:spLocks noGrp="1"/>
          </p:cNvSpPr>
          <p:nvPr>
            <p:ph type="title" idx="4" hasCustomPrompt="1"/>
          </p:nvPr>
        </p:nvSpPr>
        <p:spPr>
          <a:xfrm>
            <a:off x="720000" y="3426453"/>
            <a:ext cx="736200" cy="572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3600"/>
              <a:buNone/>
              <a:defRPr>
                <a:solidFill>
                  <a:schemeClr val="accen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48" name="Google Shape;48;p13"/>
          <p:cNvSpPr txBox="1">
            <a:spLocks noGrp="1"/>
          </p:cNvSpPr>
          <p:nvPr>
            <p:ph type="subTitle" idx="5"/>
          </p:nvPr>
        </p:nvSpPr>
        <p:spPr>
          <a:xfrm>
            <a:off x="1380000" y="3521250"/>
            <a:ext cx="2379600" cy="3831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2000">
                <a:latin typeface="Playfair Display Regular"/>
                <a:ea typeface="Playfair Display Regular"/>
                <a:cs typeface="Playfair Display Regular"/>
                <a:sym typeface="Playfair Display Regular"/>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9" name="Google Shape;49;p13"/>
          <p:cNvSpPr txBox="1">
            <a:spLocks noGrp="1"/>
          </p:cNvSpPr>
          <p:nvPr>
            <p:ph type="subTitle" idx="6"/>
          </p:nvPr>
        </p:nvSpPr>
        <p:spPr>
          <a:xfrm>
            <a:off x="1380000" y="3765000"/>
            <a:ext cx="2733600" cy="8385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0" name="Google Shape;50;p13"/>
          <p:cNvSpPr txBox="1">
            <a:spLocks noGrp="1"/>
          </p:cNvSpPr>
          <p:nvPr>
            <p:ph type="title" idx="7" hasCustomPrompt="1"/>
          </p:nvPr>
        </p:nvSpPr>
        <p:spPr>
          <a:xfrm>
            <a:off x="5030400" y="1922875"/>
            <a:ext cx="736200" cy="572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3600"/>
              <a:buNone/>
              <a:defRPr>
                <a:solidFill>
                  <a:schemeClr val="accen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51" name="Google Shape;51;p13"/>
          <p:cNvSpPr txBox="1">
            <a:spLocks noGrp="1"/>
          </p:cNvSpPr>
          <p:nvPr>
            <p:ph type="subTitle" idx="8"/>
          </p:nvPr>
        </p:nvSpPr>
        <p:spPr>
          <a:xfrm>
            <a:off x="5690400" y="2055775"/>
            <a:ext cx="2379600" cy="4569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2000">
                <a:latin typeface="Playfair Display Regular"/>
                <a:ea typeface="Playfair Display Regular"/>
                <a:cs typeface="Playfair Display Regular"/>
                <a:sym typeface="Playfair Display Regular"/>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2" name="Google Shape;52;p13"/>
          <p:cNvSpPr txBox="1">
            <a:spLocks noGrp="1"/>
          </p:cNvSpPr>
          <p:nvPr>
            <p:ph type="subTitle" idx="9"/>
          </p:nvPr>
        </p:nvSpPr>
        <p:spPr>
          <a:xfrm>
            <a:off x="5690400" y="2362650"/>
            <a:ext cx="2733600" cy="8385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3" name="Google Shape;53;p13"/>
          <p:cNvSpPr txBox="1">
            <a:spLocks noGrp="1"/>
          </p:cNvSpPr>
          <p:nvPr>
            <p:ph type="title" idx="13" hasCustomPrompt="1"/>
          </p:nvPr>
        </p:nvSpPr>
        <p:spPr>
          <a:xfrm>
            <a:off x="5030400" y="3426450"/>
            <a:ext cx="736200" cy="572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3600"/>
              <a:buNone/>
              <a:defRPr>
                <a:solidFill>
                  <a:schemeClr val="accen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54" name="Google Shape;54;p13"/>
          <p:cNvSpPr txBox="1">
            <a:spLocks noGrp="1"/>
          </p:cNvSpPr>
          <p:nvPr>
            <p:ph type="subTitle" idx="14"/>
          </p:nvPr>
        </p:nvSpPr>
        <p:spPr>
          <a:xfrm>
            <a:off x="5690400" y="3521250"/>
            <a:ext cx="2379600" cy="3831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2000">
                <a:latin typeface="Playfair Display Regular"/>
                <a:ea typeface="Playfair Display Regular"/>
                <a:cs typeface="Playfair Display Regular"/>
                <a:sym typeface="Playfair Display Regular"/>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5" name="Google Shape;55;p13"/>
          <p:cNvSpPr txBox="1">
            <a:spLocks noGrp="1"/>
          </p:cNvSpPr>
          <p:nvPr>
            <p:ph type="subTitle" idx="15"/>
          </p:nvPr>
        </p:nvSpPr>
        <p:spPr>
          <a:xfrm>
            <a:off x="5690400" y="3765000"/>
            <a:ext cx="2733600" cy="8385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text 3">
  <p:cSld name="CUSTOM_8">
    <p:spTree>
      <p:nvGrpSpPr>
        <p:cNvPr id="1" name="Shape 82"/>
        <p:cNvGrpSpPr/>
        <p:nvPr/>
      </p:nvGrpSpPr>
      <p:grpSpPr>
        <a:xfrm>
          <a:off x="0" y="0"/>
          <a:ext cx="0" cy="0"/>
          <a:chOff x="0" y="0"/>
          <a:chExt cx="0" cy="0"/>
        </a:xfrm>
      </p:grpSpPr>
      <p:sp>
        <p:nvSpPr>
          <p:cNvPr id="83" name="Google Shape;83;p19"/>
          <p:cNvSpPr txBox="1">
            <a:spLocks noGrp="1"/>
          </p:cNvSpPr>
          <p:nvPr>
            <p:ph type="title"/>
          </p:nvPr>
        </p:nvSpPr>
        <p:spPr>
          <a:xfrm>
            <a:off x="720000" y="540000"/>
            <a:ext cx="3852000" cy="13800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600"/>
              <a:buNone/>
              <a:defRPr>
                <a:latin typeface="Montserrat"/>
                <a:ea typeface="Montserrat"/>
                <a:cs typeface="Montserrat"/>
                <a:sym typeface="Montserrat"/>
              </a:defRPr>
            </a:lvl2pPr>
            <a:lvl3pPr lvl="2">
              <a:spcBef>
                <a:spcPts val="0"/>
              </a:spcBef>
              <a:spcAft>
                <a:spcPts val="0"/>
              </a:spcAft>
              <a:buSzPts val="3600"/>
              <a:buNone/>
              <a:defRPr>
                <a:latin typeface="Montserrat"/>
                <a:ea typeface="Montserrat"/>
                <a:cs typeface="Montserrat"/>
                <a:sym typeface="Montserrat"/>
              </a:defRPr>
            </a:lvl3pPr>
            <a:lvl4pPr lvl="3">
              <a:spcBef>
                <a:spcPts val="0"/>
              </a:spcBef>
              <a:spcAft>
                <a:spcPts val="0"/>
              </a:spcAft>
              <a:buSzPts val="3600"/>
              <a:buNone/>
              <a:defRPr>
                <a:latin typeface="Montserrat"/>
                <a:ea typeface="Montserrat"/>
                <a:cs typeface="Montserrat"/>
                <a:sym typeface="Montserrat"/>
              </a:defRPr>
            </a:lvl4pPr>
            <a:lvl5pPr lvl="4">
              <a:spcBef>
                <a:spcPts val="0"/>
              </a:spcBef>
              <a:spcAft>
                <a:spcPts val="0"/>
              </a:spcAft>
              <a:buSzPts val="3600"/>
              <a:buNone/>
              <a:defRPr>
                <a:latin typeface="Montserrat"/>
                <a:ea typeface="Montserrat"/>
                <a:cs typeface="Montserrat"/>
                <a:sym typeface="Montserrat"/>
              </a:defRPr>
            </a:lvl5pPr>
            <a:lvl6pPr lvl="5">
              <a:spcBef>
                <a:spcPts val="0"/>
              </a:spcBef>
              <a:spcAft>
                <a:spcPts val="0"/>
              </a:spcAft>
              <a:buSzPts val="3600"/>
              <a:buNone/>
              <a:defRPr>
                <a:latin typeface="Montserrat"/>
                <a:ea typeface="Montserrat"/>
                <a:cs typeface="Montserrat"/>
                <a:sym typeface="Montserrat"/>
              </a:defRPr>
            </a:lvl6pPr>
            <a:lvl7pPr lvl="6">
              <a:spcBef>
                <a:spcPts val="0"/>
              </a:spcBef>
              <a:spcAft>
                <a:spcPts val="0"/>
              </a:spcAft>
              <a:buSzPts val="3600"/>
              <a:buNone/>
              <a:defRPr>
                <a:latin typeface="Montserrat"/>
                <a:ea typeface="Montserrat"/>
                <a:cs typeface="Montserrat"/>
                <a:sym typeface="Montserrat"/>
              </a:defRPr>
            </a:lvl7pPr>
            <a:lvl8pPr lvl="7">
              <a:spcBef>
                <a:spcPts val="0"/>
              </a:spcBef>
              <a:spcAft>
                <a:spcPts val="0"/>
              </a:spcAft>
              <a:buSzPts val="3600"/>
              <a:buNone/>
              <a:defRPr>
                <a:latin typeface="Montserrat"/>
                <a:ea typeface="Montserrat"/>
                <a:cs typeface="Montserrat"/>
                <a:sym typeface="Montserrat"/>
              </a:defRPr>
            </a:lvl8pPr>
            <a:lvl9pPr lvl="8">
              <a:spcBef>
                <a:spcPts val="0"/>
              </a:spcBef>
              <a:spcAft>
                <a:spcPts val="0"/>
              </a:spcAft>
              <a:buSzPts val="3600"/>
              <a:buNone/>
              <a:defRPr>
                <a:latin typeface="Montserrat"/>
                <a:ea typeface="Montserrat"/>
                <a:cs typeface="Montserrat"/>
                <a:sym typeface="Montserrat"/>
              </a:defRPr>
            </a:lvl9pPr>
          </a:lstStyle>
          <a:p>
            <a:endParaRPr/>
          </a:p>
        </p:txBody>
      </p:sp>
      <p:sp>
        <p:nvSpPr>
          <p:cNvPr id="84" name="Google Shape;84;p19"/>
          <p:cNvSpPr txBox="1">
            <a:spLocks noGrp="1"/>
          </p:cNvSpPr>
          <p:nvPr>
            <p:ph type="subTitle" idx="1"/>
          </p:nvPr>
        </p:nvSpPr>
        <p:spPr>
          <a:xfrm>
            <a:off x="4572000" y="1709175"/>
            <a:ext cx="3852000" cy="2739000"/>
          </a:xfrm>
          <a:prstGeom prst="rect">
            <a:avLst/>
          </a:prstGeom>
        </p:spPr>
        <p:txBody>
          <a:bodyPr spcFirstLastPara="1" wrap="square" lIns="91425" tIns="91425" rIns="91425" bIns="91425" anchor="t" anchorCtr="0">
            <a:noAutofit/>
          </a:bodyPr>
          <a:lstStyle>
            <a:lvl1pPr lvl="0">
              <a:spcBef>
                <a:spcPts val="0"/>
              </a:spcBef>
              <a:spcAft>
                <a:spcPts val="0"/>
              </a:spcAft>
              <a:buClr>
                <a:schemeClr val="lt2"/>
              </a:buClr>
              <a:buSzPts val="1800"/>
              <a:buChar char="●"/>
              <a:defRPr sz="1600"/>
            </a:lvl1pPr>
            <a:lvl2pPr lvl="1">
              <a:spcBef>
                <a:spcPts val="0"/>
              </a:spcBef>
              <a:spcAft>
                <a:spcPts val="0"/>
              </a:spcAft>
              <a:buSzPts val="1600"/>
              <a:buChar char="○"/>
              <a:defRPr/>
            </a:lvl2pPr>
            <a:lvl3pPr lvl="2">
              <a:spcBef>
                <a:spcPts val="0"/>
              </a:spcBef>
              <a:spcAft>
                <a:spcPts val="0"/>
              </a:spcAft>
              <a:buSzPts val="16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Midle title ">
    <p:spTree>
      <p:nvGrpSpPr>
        <p:cNvPr id="1" name=""/>
        <p:cNvGrpSpPr/>
        <p:nvPr/>
      </p:nvGrpSpPr>
      <p:grpSpPr>
        <a:xfrm>
          <a:off x="0" y="0"/>
          <a:ext cx="0" cy="0"/>
          <a:chOff x="0" y="0"/>
          <a:chExt cx="0" cy="0"/>
        </a:xfrm>
      </p:grpSpPr>
      <p:sp>
        <p:nvSpPr>
          <p:cNvPr id="3" name="Marcador de texto 2"/>
          <p:cNvSpPr>
            <a:spLocks noGrp="1"/>
          </p:cNvSpPr>
          <p:nvPr>
            <p:ph type="body" sz="quarter" idx="10" hasCustomPrompt="1"/>
          </p:nvPr>
        </p:nvSpPr>
        <p:spPr>
          <a:xfrm>
            <a:off x="476373" y="2423696"/>
            <a:ext cx="4163457" cy="576956"/>
          </a:xfrm>
          <a:prstGeom prst="rect">
            <a:avLst/>
          </a:prstGeom>
        </p:spPr>
        <p:txBody>
          <a:bodyPr lIns="0"/>
          <a:lstStyle>
            <a:lvl1pPr marL="0" indent="0">
              <a:buNone/>
              <a:defRPr sz="4000" b="0" i="0">
                <a:solidFill>
                  <a:schemeClr val="tx1">
                    <a:lumMod val="50000"/>
                    <a:lumOff val="50000"/>
                  </a:schemeClr>
                </a:solidFill>
                <a:latin typeface="Raleway Light" charset="0"/>
                <a:ea typeface="Raleway Light" charset="0"/>
                <a:cs typeface="Raleway Light" charset="0"/>
              </a:defRPr>
            </a:lvl1pPr>
            <a:lvl2pPr marL="457200" indent="0">
              <a:buNone/>
              <a:defRPr sz="4000" b="0" i="0">
                <a:latin typeface="Raleway Light" charset="0"/>
                <a:ea typeface="Raleway Light" charset="0"/>
                <a:cs typeface="Raleway Light" charset="0"/>
              </a:defRPr>
            </a:lvl2pPr>
            <a:lvl3pPr marL="914400" indent="0">
              <a:buNone/>
              <a:defRPr sz="4000" b="0" i="0">
                <a:latin typeface="Raleway Light" charset="0"/>
                <a:ea typeface="Raleway Light" charset="0"/>
                <a:cs typeface="Raleway Light" charset="0"/>
              </a:defRPr>
            </a:lvl3pPr>
            <a:lvl4pPr marL="1371600" indent="0">
              <a:buNone/>
              <a:defRPr sz="4000" b="0" i="0">
                <a:latin typeface="Raleway Light" charset="0"/>
                <a:ea typeface="Raleway Light" charset="0"/>
                <a:cs typeface="Raleway Light" charset="0"/>
              </a:defRPr>
            </a:lvl4pPr>
            <a:lvl5pPr marL="1828800" indent="0">
              <a:buNone/>
              <a:defRPr sz="4000" b="0" i="0">
                <a:latin typeface="Raleway Light" charset="0"/>
                <a:ea typeface="Raleway Light" charset="0"/>
                <a:cs typeface="Raleway Light" charset="0"/>
              </a:defRPr>
            </a:lvl5pPr>
          </a:lstStyle>
          <a:p>
            <a:pPr lvl="0"/>
            <a:r>
              <a:rPr lang="es-ES_tradnl"/>
              <a:t>TITLE EXAMPLE</a:t>
            </a:r>
            <a:endParaRPr lang="es-ES_tradnl" dirty="0"/>
          </a:p>
        </p:txBody>
      </p:sp>
      <p:sp>
        <p:nvSpPr>
          <p:cNvPr id="4" name="Marcador de texto 2"/>
          <p:cNvSpPr>
            <a:spLocks noGrp="1"/>
          </p:cNvSpPr>
          <p:nvPr>
            <p:ph type="body" sz="quarter" idx="11" hasCustomPrompt="1"/>
          </p:nvPr>
        </p:nvSpPr>
        <p:spPr>
          <a:xfrm>
            <a:off x="476373" y="3045132"/>
            <a:ext cx="4163457" cy="221850"/>
          </a:xfrm>
          <a:prstGeom prst="rect">
            <a:avLst/>
          </a:prstGeom>
        </p:spPr>
        <p:txBody>
          <a:bodyPr lIns="0"/>
          <a:lstStyle>
            <a:lvl1pPr marL="0" indent="0">
              <a:buNone/>
              <a:defRPr sz="1000" b="1" i="0" baseline="0">
                <a:solidFill>
                  <a:schemeClr val="accent2"/>
                </a:solidFill>
                <a:latin typeface="Raleway Black" charset="0"/>
                <a:ea typeface="Raleway Black" charset="0"/>
                <a:cs typeface="Raleway Black" charset="0"/>
              </a:defRPr>
            </a:lvl1pPr>
            <a:lvl2pPr marL="457200" indent="0">
              <a:buNone/>
              <a:defRPr sz="4000" b="0" i="0">
                <a:latin typeface="Raleway Light" charset="0"/>
                <a:ea typeface="Raleway Light" charset="0"/>
                <a:cs typeface="Raleway Light" charset="0"/>
              </a:defRPr>
            </a:lvl2pPr>
            <a:lvl3pPr marL="914400" indent="0">
              <a:buNone/>
              <a:defRPr sz="4000" b="0" i="0">
                <a:latin typeface="Raleway Light" charset="0"/>
                <a:ea typeface="Raleway Light" charset="0"/>
                <a:cs typeface="Raleway Light" charset="0"/>
              </a:defRPr>
            </a:lvl3pPr>
            <a:lvl4pPr marL="1371600" indent="0">
              <a:buNone/>
              <a:defRPr sz="4000" b="0" i="0">
                <a:latin typeface="Raleway Light" charset="0"/>
                <a:ea typeface="Raleway Light" charset="0"/>
                <a:cs typeface="Raleway Light" charset="0"/>
              </a:defRPr>
            </a:lvl4pPr>
            <a:lvl5pPr marL="1828800" indent="0">
              <a:buNone/>
              <a:defRPr sz="4000" b="0" i="0">
                <a:latin typeface="Raleway Light" charset="0"/>
                <a:ea typeface="Raleway Light" charset="0"/>
                <a:cs typeface="Raleway Light" charset="0"/>
              </a:defRPr>
            </a:lvl5pPr>
          </a:lstStyle>
          <a:p>
            <a:pPr lvl="0"/>
            <a:r>
              <a:rPr lang="es-ES_tradnl"/>
              <a:t>SUBTITLE EXAMPLE HERE</a:t>
            </a:r>
            <a:endParaRPr lang="es-ES_tradnl" dirty="0"/>
          </a:p>
        </p:txBody>
      </p:sp>
    </p:spTree>
    <p:extLst>
      <p:ext uri="{BB962C8B-B14F-4D97-AF65-F5344CB8AC3E}">
        <p14:creationId xmlns:p14="http://schemas.microsoft.com/office/powerpoint/2010/main" val="1081255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about us">
    <p:spTree>
      <p:nvGrpSpPr>
        <p:cNvPr id="1" name=""/>
        <p:cNvGrpSpPr/>
        <p:nvPr/>
      </p:nvGrpSpPr>
      <p:grpSpPr>
        <a:xfrm>
          <a:off x="0" y="0"/>
          <a:ext cx="0" cy="0"/>
          <a:chOff x="0" y="0"/>
          <a:chExt cx="0" cy="0"/>
        </a:xfrm>
      </p:grpSpPr>
      <p:sp>
        <p:nvSpPr>
          <p:cNvPr id="10" name="Picture Placeholder 13"/>
          <p:cNvSpPr>
            <a:spLocks noGrp="1"/>
          </p:cNvSpPr>
          <p:nvPr>
            <p:ph type="pic" sz="quarter" idx="20"/>
          </p:nvPr>
        </p:nvSpPr>
        <p:spPr>
          <a:xfrm>
            <a:off x="5922947" y="1513777"/>
            <a:ext cx="1551628" cy="2935558"/>
          </a:xfrm>
          <a:prstGeom prst="rect">
            <a:avLst/>
          </a:prstGeom>
          <a:effectLst/>
        </p:spPr>
        <p:txBody>
          <a:bodyPr>
            <a:normAutofit/>
          </a:bodyPr>
          <a:lstStyle>
            <a:lvl1pPr marL="0" indent="0">
              <a:buNone/>
              <a:defRPr sz="975" b="0" i="0">
                <a:ln>
                  <a:noFill/>
                </a:ln>
                <a:solidFill>
                  <a:schemeClr val="bg1">
                    <a:lumMod val="85000"/>
                  </a:schemeClr>
                </a:solidFill>
                <a:latin typeface="Poppins Light" charset="0"/>
                <a:ea typeface="Poppins Light" charset="0"/>
                <a:cs typeface="Poppins Light" charset="0"/>
              </a:defRPr>
            </a:lvl1pPr>
          </a:lstStyle>
          <a:p>
            <a:endParaRPr lang="en-US" dirty="0"/>
          </a:p>
        </p:txBody>
      </p:sp>
      <p:sp>
        <p:nvSpPr>
          <p:cNvPr id="11" name="Picture Placeholder 13"/>
          <p:cNvSpPr>
            <a:spLocks noGrp="1"/>
          </p:cNvSpPr>
          <p:nvPr>
            <p:ph type="pic" sz="quarter" idx="21"/>
          </p:nvPr>
        </p:nvSpPr>
        <p:spPr>
          <a:xfrm>
            <a:off x="7598126" y="1513777"/>
            <a:ext cx="1551628" cy="2935558"/>
          </a:xfrm>
          <a:prstGeom prst="rect">
            <a:avLst/>
          </a:prstGeom>
          <a:effectLst/>
        </p:spPr>
        <p:txBody>
          <a:bodyPr>
            <a:normAutofit/>
          </a:bodyPr>
          <a:lstStyle>
            <a:lvl1pPr marL="0" indent="0">
              <a:buNone/>
              <a:defRPr sz="975" b="0" i="0">
                <a:ln>
                  <a:noFill/>
                </a:ln>
                <a:solidFill>
                  <a:schemeClr val="bg1">
                    <a:lumMod val="85000"/>
                  </a:schemeClr>
                </a:solidFill>
                <a:latin typeface="Poppins Light" charset="0"/>
                <a:ea typeface="Poppins Light" charset="0"/>
                <a:cs typeface="Poppins Light" charset="0"/>
              </a:defRPr>
            </a:lvl1pPr>
          </a:lstStyle>
          <a:p>
            <a:endParaRPr lang="en-US" dirty="0"/>
          </a:p>
        </p:txBody>
      </p:sp>
      <p:sp>
        <p:nvSpPr>
          <p:cNvPr id="12" name="Picture Placeholder 13"/>
          <p:cNvSpPr>
            <a:spLocks noGrp="1"/>
          </p:cNvSpPr>
          <p:nvPr>
            <p:ph type="pic" sz="quarter" idx="22"/>
          </p:nvPr>
        </p:nvSpPr>
        <p:spPr>
          <a:xfrm>
            <a:off x="4245922" y="1513777"/>
            <a:ext cx="1551628" cy="2935558"/>
          </a:xfrm>
          <a:prstGeom prst="rect">
            <a:avLst/>
          </a:prstGeom>
          <a:effectLst/>
        </p:spPr>
        <p:txBody>
          <a:bodyPr>
            <a:normAutofit/>
          </a:bodyPr>
          <a:lstStyle>
            <a:lvl1pPr marL="0" indent="0">
              <a:buNone/>
              <a:defRPr sz="975" b="0" i="0">
                <a:ln>
                  <a:noFill/>
                </a:ln>
                <a:solidFill>
                  <a:schemeClr val="bg1">
                    <a:lumMod val="85000"/>
                  </a:schemeClr>
                </a:solidFill>
                <a:latin typeface="Poppins Light" charset="0"/>
                <a:ea typeface="Poppins Light" charset="0"/>
                <a:cs typeface="Poppins Light" charset="0"/>
              </a:defRPr>
            </a:lvl1pPr>
          </a:lstStyle>
          <a:p>
            <a:endParaRPr lang="en-US" dirty="0"/>
          </a:p>
        </p:txBody>
      </p:sp>
    </p:spTree>
    <p:extLst>
      <p:ext uri="{BB962C8B-B14F-4D97-AF65-F5344CB8AC3E}">
        <p14:creationId xmlns:p14="http://schemas.microsoft.com/office/powerpoint/2010/main" val="161472462"/>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500151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540000"/>
            <a:ext cx="77040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Playfair Display"/>
              <a:buNone/>
              <a:defRPr sz="3000">
                <a:solidFill>
                  <a:schemeClr val="dk1"/>
                </a:solidFill>
                <a:latin typeface="Playfair Display"/>
                <a:ea typeface="Playfair Display"/>
                <a:cs typeface="Playfair Display"/>
                <a:sym typeface="Playfair Display"/>
              </a:defRPr>
            </a:lvl1pPr>
            <a:lvl2pPr lvl="1">
              <a:spcBef>
                <a:spcPts val="0"/>
              </a:spcBef>
              <a:spcAft>
                <a:spcPts val="0"/>
              </a:spcAft>
              <a:buClr>
                <a:schemeClr val="dk1"/>
              </a:buClr>
              <a:buSzPts val="3600"/>
              <a:buFont typeface="Playfair Display"/>
              <a:buNone/>
              <a:defRPr sz="3600">
                <a:solidFill>
                  <a:schemeClr val="dk1"/>
                </a:solidFill>
                <a:latin typeface="Playfair Display"/>
                <a:ea typeface="Playfair Display"/>
                <a:cs typeface="Playfair Display"/>
                <a:sym typeface="Playfair Display"/>
              </a:defRPr>
            </a:lvl2pPr>
            <a:lvl3pPr lvl="2">
              <a:spcBef>
                <a:spcPts val="0"/>
              </a:spcBef>
              <a:spcAft>
                <a:spcPts val="0"/>
              </a:spcAft>
              <a:buClr>
                <a:schemeClr val="dk1"/>
              </a:buClr>
              <a:buSzPts val="3600"/>
              <a:buFont typeface="Playfair Display"/>
              <a:buNone/>
              <a:defRPr sz="3600">
                <a:solidFill>
                  <a:schemeClr val="dk1"/>
                </a:solidFill>
                <a:latin typeface="Playfair Display"/>
                <a:ea typeface="Playfair Display"/>
                <a:cs typeface="Playfair Display"/>
                <a:sym typeface="Playfair Display"/>
              </a:defRPr>
            </a:lvl3pPr>
            <a:lvl4pPr lvl="3">
              <a:spcBef>
                <a:spcPts val="0"/>
              </a:spcBef>
              <a:spcAft>
                <a:spcPts val="0"/>
              </a:spcAft>
              <a:buClr>
                <a:schemeClr val="dk1"/>
              </a:buClr>
              <a:buSzPts val="3600"/>
              <a:buFont typeface="Playfair Display"/>
              <a:buNone/>
              <a:defRPr sz="3600">
                <a:solidFill>
                  <a:schemeClr val="dk1"/>
                </a:solidFill>
                <a:latin typeface="Playfair Display"/>
                <a:ea typeface="Playfair Display"/>
                <a:cs typeface="Playfair Display"/>
                <a:sym typeface="Playfair Display"/>
              </a:defRPr>
            </a:lvl4pPr>
            <a:lvl5pPr lvl="4">
              <a:spcBef>
                <a:spcPts val="0"/>
              </a:spcBef>
              <a:spcAft>
                <a:spcPts val="0"/>
              </a:spcAft>
              <a:buClr>
                <a:schemeClr val="dk1"/>
              </a:buClr>
              <a:buSzPts val="3600"/>
              <a:buFont typeface="Playfair Display"/>
              <a:buNone/>
              <a:defRPr sz="3600">
                <a:solidFill>
                  <a:schemeClr val="dk1"/>
                </a:solidFill>
                <a:latin typeface="Playfair Display"/>
                <a:ea typeface="Playfair Display"/>
                <a:cs typeface="Playfair Display"/>
                <a:sym typeface="Playfair Display"/>
              </a:defRPr>
            </a:lvl5pPr>
            <a:lvl6pPr lvl="5">
              <a:spcBef>
                <a:spcPts val="0"/>
              </a:spcBef>
              <a:spcAft>
                <a:spcPts val="0"/>
              </a:spcAft>
              <a:buClr>
                <a:schemeClr val="dk1"/>
              </a:buClr>
              <a:buSzPts val="3600"/>
              <a:buFont typeface="Playfair Display"/>
              <a:buNone/>
              <a:defRPr sz="3600">
                <a:solidFill>
                  <a:schemeClr val="dk1"/>
                </a:solidFill>
                <a:latin typeface="Playfair Display"/>
                <a:ea typeface="Playfair Display"/>
                <a:cs typeface="Playfair Display"/>
                <a:sym typeface="Playfair Display"/>
              </a:defRPr>
            </a:lvl6pPr>
            <a:lvl7pPr lvl="6">
              <a:spcBef>
                <a:spcPts val="0"/>
              </a:spcBef>
              <a:spcAft>
                <a:spcPts val="0"/>
              </a:spcAft>
              <a:buClr>
                <a:schemeClr val="dk1"/>
              </a:buClr>
              <a:buSzPts val="3600"/>
              <a:buFont typeface="Playfair Display"/>
              <a:buNone/>
              <a:defRPr sz="3600">
                <a:solidFill>
                  <a:schemeClr val="dk1"/>
                </a:solidFill>
                <a:latin typeface="Playfair Display"/>
                <a:ea typeface="Playfair Display"/>
                <a:cs typeface="Playfair Display"/>
                <a:sym typeface="Playfair Display"/>
              </a:defRPr>
            </a:lvl7pPr>
            <a:lvl8pPr lvl="7">
              <a:spcBef>
                <a:spcPts val="0"/>
              </a:spcBef>
              <a:spcAft>
                <a:spcPts val="0"/>
              </a:spcAft>
              <a:buClr>
                <a:schemeClr val="dk1"/>
              </a:buClr>
              <a:buSzPts val="3600"/>
              <a:buFont typeface="Playfair Display"/>
              <a:buNone/>
              <a:defRPr sz="3600">
                <a:solidFill>
                  <a:schemeClr val="dk1"/>
                </a:solidFill>
                <a:latin typeface="Playfair Display"/>
                <a:ea typeface="Playfair Display"/>
                <a:cs typeface="Playfair Display"/>
                <a:sym typeface="Playfair Display"/>
              </a:defRPr>
            </a:lvl8pPr>
            <a:lvl9pPr lvl="8">
              <a:spcBef>
                <a:spcPts val="0"/>
              </a:spcBef>
              <a:spcAft>
                <a:spcPts val="0"/>
              </a:spcAft>
              <a:buClr>
                <a:schemeClr val="dk1"/>
              </a:buClr>
              <a:buSzPts val="3600"/>
              <a:buFont typeface="Playfair Display"/>
              <a:buNone/>
              <a:defRPr sz="3600">
                <a:solidFill>
                  <a:schemeClr val="dk1"/>
                </a:solidFill>
                <a:latin typeface="Playfair Display"/>
                <a:ea typeface="Playfair Display"/>
                <a:cs typeface="Playfair Display"/>
                <a:sym typeface="Playfair Display"/>
              </a:defRPr>
            </a:lvl9pPr>
          </a:lstStyle>
          <a:p>
            <a:endParaRPr/>
          </a:p>
        </p:txBody>
      </p:sp>
      <p:sp>
        <p:nvSpPr>
          <p:cNvPr id="7" name="Google Shape;7;p1"/>
          <p:cNvSpPr txBox="1">
            <a:spLocks noGrp="1"/>
          </p:cNvSpPr>
          <p:nvPr>
            <p:ph type="body" idx="1"/>
          </p:nvPr>
        </p:nvSpPr>
        <p:spPr>
          <a:xfrm>
            <a:off x="720000" y="1247450"/>
            <a:ext cx="77040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1"/>
              </a:buClr>
              <a:buSzPts val="1800"/>
              <a:buFont typeface="Montserrat"/>
              <a:buChar char="●"/>
              <a:defRPr sz="1800">
                <a:solidFill>
                  <a:schemeClr val="dk1"/>
                </a:solidFill>
                <a:latin typeface="Montserrat"/>
                <a:ea typeface="Montserrat"/>
                <a:cs typeface="Montserrat"/>
                <a:sym typeface="Montserrat"/>
              </a:defRPr>
            </a:lvl1pPr>
            <a:lvl2pPr marL="914400" lvl="1" indent="-330200">
              <a:lnSpc>
                <a:spcPct val="100000"/>
              </a:lnSpc>
              <a:spcBef>
                <a:spcPts val="0"/>
              </a:spcBef>
              <a:spcAft>
                <a:spcPts val="0"/>
              </a:spcAft>
              <a:buClr>
                <a:schemeClr val="dk1"/>
              </a:buClr>
              <a:buSzPts val="1600"/>
              <a:buFont typeface="Montserrat"/>
              <a:buChar char="○"/>
              <a:defRPr sz="1600">
                <a:solidFill>
                  <a:schemeClr val="dk1"/>
                </a:solidFill>
                <a:latin typeface="Montserrat"/>
                <a:ea typeface="Montserrat"/>
                <a:cs typeface="Montserrat"/>
                <a:sym typeface="Montserrat"/>
              </a:defRPr>
            </a:lvl2pPr>
            <a:lvl3pPr marL="1371600" lvl="2" indent="-330200">
              <a:lnSpc>
                <a:spcPct val="100000"/>
              </a:lnSpc>
              <a:spcBef>
                <a:spcPts val="0"/>
              </a:spcBef>
              <a:spcAft>
                <a:spcPts val="0"/>
              </a:spcAft>
              <a:buClr>
                <a:schemeClr val="dk1"/>
              </a:buClr>
              <a:buSzPts val="1600"/>
              <a:buFont typeface="Montserrat"/>
              <a:buChar char="■"/>
              <a:defRPr sz="1600">
                <a:solidFill>
                  <a:schemeClr val="dk1"/>
                </a:solidFill>
                <a:latin typeface="Montserrat"/>
                <a:ea typeface="Montserrat"/>
                <a:cs typeface="Montserrat"/>
                <a:sym typeface="Montserrat"/>
              </a:defRPr>
            </a:lvl3pPr>
            <a:lvl4pPr marL="1828800" lvl="3"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4pPr>
            <a:lvl5pPr marL="2286000" lvl="4"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5pPr>
            <a:lvl6pPr marL="2743200" lvl="5"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6pPr>
            <a:lvl7pPr marL="3200400" lvl="6"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7pPr>
            <a:lvl8pPr marL="3657600" lvl="7"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8pPr>
            <a:lvl9pPr marL="4114800" lvl="8"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 id="2147483654" r:id="rId3"/>
    <p:sldLayoutId id="2147483658" r:id="rId4"/>
    <p:sldLayoutId id="2147483659" r:id="rId5"/>
    <p:sldLayoutId id="2147483665" r:id="rId6"/>
    <p:sldLayoutId id="2147483679" r:id="rId7"/>
    <p:sldLayoutId id="2147483680" r:id="rId8"/>
    <p:sldLayoutId id="2147483681"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20"/>
          <p:cNvSpPr txBox="1">
            <a:spLocks/>
          </p:cNvSpPr>
          <p:nvPr/>
        </p:nvSpPr>
        <p:spPr>
          <a:xfrm>
            <a:off x="3133970" y="3383861"/>
            <a:ext cx="2734322" cy="509488"/>
          </a:xfrm>
          <a:prstGeom prst="rect">
            <a:avLst/>
          </a:prstGeom>
          <a:noFill/>
        </p:spPr>
        <p:txBody>
          <a:bodyPr wrap="square" lIns="0" tIns="72000" rIns="0" bIns="72000"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100" dirty="0">
                <a:solidFill>
                  <a:schemeClr val="accent2"/>
                </a:solidFill>
              </a:rPr>
              <a:t>Prepared and presented by:</a:t>
            </a:r>
          </a:p>
          <a:p>
            <a:pPr algn="ctr"/>
            <a:r>
              <a:rPr lang="en-US" sz="1100" dirty="0">
                <a:solidFill>
                  <a:schemeClr val="accent2"/>
                </a:solidFill>
              </a:rPr>
              <a:t> Shahed N Boshiha</a:t>
            </a:r>
          </a:p>
        </p:txBody>
      </p:sp>
      <p:sp>
        <p:nvSpPr>
          <p:cNvPr id="12" name="Text Placeholder 23"/>
          <p:cNvSpPr txBox="1">
            <a:spLocks/>
          </p:cNvSpPr>
          <p:nvPr/>
        </p:nvSpPr>
        <p:spPr>
          <a:xfrm>
            <a:off x="3062515" y="3929539"/>
            <a:ext cx="3018970" cy="605495"/>
          </a:xfrm>
          <a:prstGeom prst="rect">
            <a:avLst/>
          </a:prstGeom>
        </p:spPr>
        <p:txBody>
          <a:bodyPr lIns="0" tIns="72000" rIns="72000" bIns="72000"/>
          <a:lst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0" indent="0" algn="ctr">
              <a:lnSpc>
                <a:spcPts val="1400"/>
              </a:lnSpc>
              <a:buNone/>
            </a:pPr>
            <a:r>
              <a:rPr lang="en-US" sz="1050" b="1" dirty="0">
                <a:solidFill>
                  <a:schemeClr val="tx1">
                    <a:lumMod val="60000"/>
                    <a:lumOff val="40000"/>
                  </a:schemeClr>
                </a:solidFill>
                <a:latin typeface="Lato" charset="0"/>
                <a:ea typeface="Lato" charset="0"/>
                <a:cs typeface="Lato" charset="0"/>
              </a:rPr>
              <a:t>ID Number : 2354  </a:t>
            </a:r>
          </a:p>
          <a:p>
            <a:pPr marL="0" indent="0" algn="ctr">
              <a:lnSpc>
                <a:spcPts val="1400"/>
              </a:lnSpc>
              <a:buNone/>
            </a:pPr>
            <a:r>
              <a:rPr lang="en-US" sz="1050" dirty="0">
                <a:solidFill>
                  <a:srgbClr val="0070C0"/>
                </a:solidFill>
              </a:rPr>
              <a:t> </a:t>
            </a:r>
            <a:r>
              <a:rPr lang="en-US" sz="1100" b="1" dirty="0">
                <a:solidFill>
                  <a:schemeClr val="accent2"/>
                </a:solidFill>
                <a:latin typeface="Raleway Black" charset="0"/>
              </a:rPr>
              <a:t>Instructor: Mr. Mohammed </a:t>
            </a:r>
            <a:r>
              <a:rPr lang="en-US" sz="1100" b="1" dirty="0" err="1">
                <a:solidFill>
                  <a:schemeClr val="accent2"/>
                </a:solidFill>
                <a:latin typeface="Raleway Black" charset="0"/>
              </a:rPr>
              <a:t>Alzwawi</a:t>
            </a:r>
            <a:endParaRPr lang="en-US" sz="1100" b="1" dirty="0">
              <a:solidFill>
                <a:schemeClr val="accent2"/>
              </a:solidFill>
              <a:latin typeface="Raleway Black" charset="0"/>
            </a:endParaRPr>
          </a:p>
        </p:txBody>
      </p:sp>
      <p:sp>
        <p:nvSpPr>
          <p:cNvPr id="14" name="Text Placeholder 23"/>
          <p:cNvSpPr txBox="1">
            <a:spLocks/>
          </p:cNvSpPr>
          <p:nvPr/>
        </p:nvSpPr>
        <p:spPr>
          <a:xfrm>
            <a:off x="3067279" y="1854383"/>
            <a:ext cx="2888344" cy="334296"/>
          </a:xfrm>
          <a:prstGeom prst="rect">
            <a:avLst/>
          </a:prstGeom>
        </p:spPr>
        <p:txBody>
          <a:bodyPr lIns="0" tIns="72000" rIns="72000" bIns="72000"/>
          <a:lst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0" marR="0" indent="0" algn="ctr" defTabSz="685800" rtl="0" eaLnBrk="1" latinLnBrk="0" hangingPunct="1">
              <a:lnSpc>
                <a:spcPts val="1400"/>
              </a:lnSpc>
              <a:spcBef>
                <a:spcPts val="750"/>
              </a:spcBef>
              <a:spcAft>
                <a:spcPts val="0"/>
              </a:spcAft>
              <a:buClr>
                <a:srgbClr val="000000"/>
              </a:buClr>
              <a:buFont typeface="Arial"/>
              <a:buNone/>
            </a:pPr>
            <a:endParaRPr lang="en-US" sz="1800" b="1" dirty="0">
              <a:solidFill>
                <a:schemeClr val="accent2"/>
              </a:solidFill>
              <a:latin typeface="Poppins SemiBold"/>
              <a:ea typeface="PMingLiU-ExtB" pitchFamily="18" charset="-120"/>
              <a:cs typeface="Lato" charset="0"/>
            </a:endParaRPr>
          </a:p>
        </p:txBody>
      </p:sp>
      <p:sp>
        <p:nvSpPr>
          <p:cNvPr id="16" name="Text Placeholder 20"/>
          <p:cNvSpPr txBox="1">
            <a:spLocks/>
          </p:cNvSpPr>
          <p:nvPr/>
        </p:nvSpPr>
        <p:spPr>
          <a:xfrm>
            <a:off x="1219201" y="2980414"/>
            <a:ext cx="6482584" cy="403447"/>
          </a:xfrm>
          <a:prstGeom prst="rect">
            <a:avLst/>
          </a:prstGeom>
          <a:noFill/>
        </p:spPr>
        <p:txBody>
          <a:bodyPr wrap="square" lIns="0" tIns="72000" rIns="0" bIns="72000"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endParaRPr lang="en-US" sz="3600" dirty="0">
              <a:solidFill>
                <a:schemeClr val="tx1"/>
              </a:solidFill>
              <a:latin typeface="Poppins SemiBold"/>
            </a:endParaRPr>
          </a:p>
        </p:txBody>
      </p:sp>
      <p:sp>
        <p:nvSpPr>
          <p:cNvPr id="17" name="Text Placeholder 20"/>
          <p:cNvSpPr txBox="1">
            <a:spLocks/>
          </p:cNvSpPr>
          <p:nvPr/>
        </p:nvSpPr>
        <p:spPr>
          <a:xfrm>
            <a:off x="1146766" y="2131910"/>
            <a:ext cx="6659565" cy="403447"/>
          </a:xfrm>
          <a:prstGeom prst="rect">
            <a:avLst/>
          </a:prstGeom>
          <a:noFill/>
        </p:spPr>
        <p:txBody>
          <a:bodyPr wrap="square" lIns="0" tIns="72000" rIns="0" bIns="72000"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3800" dirty="0">
                <a:solidFill>
                  <a:schemeClr val="tx1"/>
                </a:solidFill>
                <a:latin typeface="Poppins SemiBold"/>
              </a:rPr>
              <a:t>Business Model of Instagram</a:t>
            </a:r>
          </a:p>
        </p:txBody>
      </p:sp>
      <p:cxnSp>
        <p:nvCxnSpPr>
          <p:cNvPr id="18" name="رابط مستقيم 17"/>
          <p:cNvCxnSpPr/>
          <p:nvPr/>
        </p:nvCxnSpPr>
        <p:spPr>
          <a:xfrm>
            <a:off x="2741155" y="1936895"/>
            <a:ext cx="3362633"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2849310" y="4636174"/>
            <a:ext cx="3254478" cy="0"/>
          </a:xfrm>
          <a:prstGeom prst="line">
            <a:avLst/>
          </a:prstGeom>
          <a:ln w="31750">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Text Placeholder 23"/>
          <p:cNvSpPr txBox="1">
            <a:spLocks/>
          </p:cNvSpPr>
          <p:nvPr/>
        </p:nvSpPr>
        <p:spPr>
          <a:xfrm>
            <a:off x="2836364" y="371937"/>
            <a:ext cx="3303643" cy="563649"/>
          </a:xfrm>
          <a:prstGeom prst="rect">
            <a:avLst/>
          </a:prstGeom>
        </p:spPr>
        <p:txBody>
          <a:bodyPr lIns="0" tIns="72000" rIns="72000" bIns="72000"/>
          <a:lst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0" indent="0" algn="ctr" rtl="1">
              <a:lnSpc>
                <a:spcPts val="1400"/>
              </a:lnSpc>
              <a:buNone/>
            </a:pPr>
            <a:r>
              <a:rPr lang="en-US" sz="1800" dirty="0">
                <a:solidFill>
                  <a:schemeClr val="tx1">
                    <a:lumMod val="75000"/>
                    <a:lumOff val="25000"/>
                  </a:schemeClr>
                </a:solidFill>
                <a:latin typeface="Poppins semobold"/>
                <a:ea typeface="Lato" charset="0"/>
                <a:cs typeface="Lato" charset="0"/>
              </a:rPr>
              <a:t>Libyan International Medical University</a:t>
            </a:r>
          </a:p>
        </p:txBody>
      </p:sp>
      <p:sp>
        <p:nvSpPr>
          <p:cNvPr id="22" name="Text Placeholder 23"/>
          <p:cNvSpPr txBox="1">
            <a:spLocks/>
          </p:cNvSpPr>
          <p:nvPr/>
        </p:nvSpPr>
        <p:spPr>
          <a:xfrm>
            <a:off x="3225330" y="935586"/>
            <a:ext cx="2526196" cy="550607"/>
          </a:xfrm>
          <a:prstGeom prst="rect">
            <a:avLst/>
          </a:prstGeom>
        </p:spPr>
        <p:txBody>
          <a:bodyPr lIns="0" tIns="72000" rIns="72000" bIns="72000"/>
          <a:lst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0" indent="0" algn="ctr" rtl="1">
              <a:lnSpc>
                <a:spcPts val="1400"/>
              </a:lnSpc>
              <a:buNone/>
            </a:pPr>
            <a:r>
              <a:rPr lang="en-US" sz="1400" dirty="0">
                <a:solidFill>
                  <a:schemeClr val="tx1">
                    <a:lumMod val="75000"/>
                    <a:lumOff val="25000"/>
                  </a:schemeClr>
                </a:solidFill>
                <a:latin typeface="Poppins SemiBold"/>
                <a:ea typeface="Lato" charset="0"/>
                <a:cs typeface="Lato" charset="0"/>
              </a:rPr>
              <a:t>Faculty Of Business  Administration</a:t>
            </a:r>
          </a:p>
        </p:txBody>
      </p:sp>
      <p:pic>
        <p:nvPicPr>
          <p:cNvPr id="23" name="صورة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9289" y="371938"/>
            <a:ext cx="1193722" cy="1008705"/>
          </a:xfrm>
          <a:prstGeom prst="rect">
            <a:avLst/>
          </a:prstGeom>
        </p:spPr>
      </p:pic>
      <p:pic>
        <p:nvPicPr>
          <p:cNvPr id="24" name="صورة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6710" y="372546"/>
            <a:ext cx="1195075" cy="1008097"/>
          </a:xfrm>
          <a:prstGeom prst="rect">
            <a:avLst/>
          </a:prstGeom>
        </p:spPr>
      </p:pic>
      <p:sp>
        <p:nvSpPr>
          <p:cNvPr id="2" name="Oval 1">
            <a:extLst>
              <a:ext uri="{FF2B5EF4-FFF2-40B4-BE49-F238E27FC236}">
                <a16:creationId xmlns:a16="http://schemas.microsoft.com/office/drawing/2014/main" id="{AD20383A-EE21-1D47-AC1F-5E66CA9BC270}"/>
              </a:ext>
            </a:extLst>
          </p:cNvPr>
          <p:cNvSpPr/>
          <p:nvPr/>
        </p:nvSpPr>
        <p:spPr>
          <a:xfrm>
            <a:off x="8606118" y="223835"/>
            <a:ext cx="313955" cy="260562"/>
          </a:xfrm>
          <a:prstGeom prst="ellips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ln>
                  <a:solidFill>
                    <a:sysClr val="windowText" lastClr="000000"/>
                  </a:solidFill>
                </a:ln>
                <a:solidFill>
                  <a:schemeClr val="accent2">
                    <a:lumMod val="75000"/>
                  </a:schemeClr>
                </a:solidFill>
              </a:rPr>
              <a:t>1</a:t>
            </a:r>
          </a:p>
        </p:txBody>
      </p:sp>
    </p:spTree>
    <p:extLst>
      <p:ext uri="{BB962C8B-B14F-4D97-AF65-F5344CB8AC3E}">
        <p14:creationId xmlns:p14="http://schemas.microsoft.com/office/powerpoint/2010/main" val="39905497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382" y="1339"/>
            <a:ext cx="7394300" cy="51421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dirty="0"/>
          </a:p>
        </p:txBody>
      </p:sp>
      <p:cxnSp>
        <p:nvCxnSpPr>
          <p:cNvPr id="13" name="Straight Connector 12"/>
          <p:cNvCxnSpPr>
            <a:cxnSpLocks/>
          </p:cNvCxnSpPr>
          <p:nvPr/>
        </p:nvCxnSpPr>
        <p:spPr>
          <a:xfrm>
            <a:off x="6664878" y="3428816"/>
            <a:ext cx="155257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979001" y="1639039"/>
            <a:ext cx="2784094" cy="1546193"/>
          </a:xfrm>
          <a:prstGeom prst="rect">
            <a:avLst/>
          </a:prstGeom>
          <a:noFill/>
          <a:ln>
            <a:solidFill>
              <a:schemeClr val="tx1"/>
            </a:solidFill>
          </a:ln>
        </p:spPr>
        <p:txBody>
          <a:bodyPr wrap="square" rtlCol="0">
            <a:spAutoFit/>
          </a:bodyPr>
          <a:lstStyle/>
          <a:p>
            <a:pPr algn="ctr"/>
            <a:r>
              <a:rPr lang="en-US" sz="3149" b="1" spc="300" dirty="0">
                <a:solidFill>
                  <a:schemeClr val="tx1"/>
                </a:solidFill>
                <a:effectLst>
                  <a:outerShdw blurRad="38100" dist="38100" dir="2700000" algn="tl">
                    <a:srgbClr val="000000">
                      <a:alpha val="43137"/>
                    </a:srgbClr>
                  </a:outerShdw>
                </a:effectLst>
                <a:latin typeface="Playfair Display" pitchFamily="2" charset="77"/>
                <a:ea typeface="Lato Black" charset="0"/>
                <a:cs typeface="Lato Black" charset="0"/>
              </a:rPr>
              <a:t>Objectives </a:t>
            </a:r>
          </a:p>
          <a:p>
            <a:pPr algn="ctr"/>
            <a:r>
              <a:rPr lang="en-US" sz="3149" b="1" spc="300" dirty="0">
                <a:solidFill>
                  <a:schemeClr val="tx1"/>
                </a:solidFill>
                <a:effectLst>
                  <a:outerShdw blurRad="38100" dist="38100" dir="2700000" algn="tl">
                    <a:srgbClr val="000000">
                      <a:alpha val="43137"/>
                    </a:srgbClr>
                  </a:outerShdw>
                </a:effectLst>
                <a:latin typeface="Playfair Display" pitchFamily="2" charset="77"/>
                <a:ea typeface="Lato Black" charset="0"/>
                <a:cs typeface="Lato Black" charset="0"/>
              </a:rPr>
              <a:t>of Instagram</a:t>
            </a:r>
          </a:p>
        </p:txBody>
      </p:sp>
      <p:sp>
        <p:nvSpPr>
          <p:cNvPr id="7" name="TextBox 13"/>
          <p:cNvSpPr txBox="1"/>
          <p:nvPr/>
        </p:nvSpPr>
        <p:spPr>
          <a:xfrm>
            <a:off x="535905" y="590722"/>
            <a:ext cx="4909574" cy="4416594"/>
          </a:xfrm>
          <a:prstGeom prst="rect">
            <a:avLst/>
          </a:prstGeom>
          <a:noFill/>
        </p:spPr>
        <p:txBody>
          <a:bodyPr wrap="square" rtlCol="0">
            <a:spAutoFit/>
          </a:bodyPr>
          <a:lstStyle/>
          <a:p>
            <a:pPr algn="just">
              <a:buClr>
                <a:schemeClr val="accent4"/>
              </a:buClr>
            </a:pPr>
            <a:r>
              <a:rPr lang="en-US" sz="1900" dirty="0">
                <a:solidFill>
                  <a:schemeClr val="accent4"/>
                </a:solidFill>
                <a:latin typeface="Playfair Display" pitchFamily="2" charset="77"/>
              </a:rPr>
              <a:t>Instagram targets and benefits many different areas and people like businesses, art and even regular people, its ultimate goals are to increase product sales and Increasing customer satisfaction as these relate to business sector, driving traffic to your website, attracting top talent, and identifying new artists and establishing relationships with influencers. </a:t>
            </a:r>
          </a:p>
          <a:p>
            <a:pPr algn="just">
              <a:buClr>
                <a:schemeClr val="accent4"/>
              </a:buClr>
            </a:pPr>
            <a:endParaRPr lang="en-US" sz="1900" dirty="0">
              <a:solidFill>
                <a:schemeClr val="accent4"/>
              </a:solidFill>
              <a:latin typeface="Playfair Display" pitchFamily="2" charset="77"/>
            </a:endParaRPr>
          </a:p>
          <a:p>
            <a:pPr algn="just">
              <a:buClr>
                <a:schemeClr val="accent4"/>
              </a:buClr>
            </a:pPr>
            <a:r>
              <a:rPr lang="en-US" sz="1900" dirty="0">
                <a:solidFill>
                  <a:schemeClr val="accent4"/>
                </a:solidFill>
                <a:latin typeface="Playfair Display" pitchFamily="2" charset="77"/>
              </a:rPr>
              <a:t>In addition that it increases brand awareness, and finally create a fun, enjoyable platform and entertain users to get their full satisfaction.</a:t>
            </a:r>
          </a:p>
          <a:p>
            <a:pPr algn="just">
              <a:buClr>
                <a:schemeClr val="accent4"/>
              </a:buClr>
            </a:pPr>
            <a:endParaRPr lang="en-US" sz="1500" dirty="0">
              <a:solidFill>
                <a:schemeClr val="accent4"/>
              </a:solidFill>
            </a:endParaRPr>
          </a:p>
        </p:txBody>
      </p:sp>
      <p:sp>
        <p:nvSpPr>
          <p:cNvPr id="6" name="Oval 5">
            <a:extLst>
              <a:ext uri="{FF2B5EF4-FFF2-40B4-BE49-F238E27FC236}">
                <a16:creationId xmlns:a16="http://schemas.microsoft.com/office/drawing/2014/main" id="{9352B511-94FD-AA9F-8AD7-1AEB6043F7A4}"/>
              </a:ext>
            </a:extLst>
          </p:cNvPr>
          <p:cNvSpPr/>
          <p:nvPr/>
        </p:nvSpPr>
        <p:spPr>
          <a:xfrm>
            <a:off x="8424672" y="223835"/>
            <a:ext cx="495401" cy="260562"/>
          </a:xfrm>
          <a:prstGeom prst="ellips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n>
                  <a:solidFill>
                    <a:sysClr val="windowText" lastClr="000000"/>
                  </a:solidFill>
                </a:ln>
                <a:solidFill>
                  <a:schemeClr val="accent2">
                    <a:lumMod val="75000"/>
                  </a:schemeClr>
                </a:solidFill>
              </a:rPr>
              <a:t>10</a:t>
            </a:r>
            <a:endParaRPr lang="en-LY" sz="1100" dirty="0">
              <a:ln>
                <a:solidFill>
                  <a:sysClr val="windowText" lastClr="000000"/>
                </a:solidFill>
              </a:ln>
              <a:solidFill>
                <a:schemeClr val="accent2">
                  <a:lumMod val="75000"/>
                </a:schemeClr>
              </a:solidFill>
            </a:endParaRPr>
          </a:p>
        </p:txBody>
      </p:sp>
    </p:spTree>
    <p:extLst>
      <p:ext uri="{BB962C8B-B14F-4D97-AF65-F5344CB8AC3E}">
        <p14:creationId xmlns:p14="http://schemas.microsoft.com/office/powerpoint/2010/main" val="42324841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p159:morph option="byObjec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47"/>
          <p:cNvSpPr/>
          <p:nvPr/>
        </p:nvSpPr>
        <p:spPr>
          <a:xfrm>
            <a:off x="398200" y="1761425"/>
            <a:ext cx="3897900" cy="26946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47"/>
          <p:cNvSpPr/>
          <p:nvPr/>
        </p:nvSpPr>
        <p:spPr>
          <a:xfrm>
            <a:off x="550600" y="1913824"/>
            <a:ext cx="3897900" cy="2738999"/>
          </a:xfrm>
          <a:prstGeom prst="rect">
            <a:avLst/>
          </a:prstGeom>
          <a:solidFill>
            <a:schemeClr val="lt1"/>
          </a:solidFill>
          <a:ln>
            <a:noFill/>
          </a:ln>
          <a:effectLst>
            <a:outerShdw blurRad="114300" dist="66675" dir="1980000" algn="bl" rotWithShape="0">
              <a:srgbClr val="000000">
                <a:alpha val="26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 name="Picture 2">
            <a:extLst>
              <a:ext uri="{FF2B5EF4-FFF2-40B4-BE49-F238E27FC236}">
                <a16:creationId xmlns:a16="http://schemas.microsoft.com/office/drawing/2014/main" id="{C49C2B93-39AB-C645-A4A6-6B03EE3A2A85}"/>
              </a:ext>
            </a:extLst>
          </p:cNvPr>
          <p:cNvPicPr>
            <a:picLocks noChangeAspect="1"/>
          </p:cNvPicPr>
          <p:nvPr/>
        </p:nvPicPr>
        <p:blipFill>
          <a:blip r:embed="rId3">
            <a:extLst>
              <a:ext uri="{BEBA8EAE-BF5A-486C-A8C5-ECC9F3942E4B}">
                <a14:imgProps xmlns:a14="http://schemas.microsoft.com/office/drawing/2010/main">
                  <a14:imgLayer r:embed="rId4">
                    <a14:imgEffect>
                      <a14:saturation sat="66000"/>
                    </a14:imgEffect>
                  </a14:imgLayer>
                </a14:imgProps>
              </a:ext>
            </a:extLst>
          </a:blip>
          <a:stretch>
            <a:fillRect/>
          </a:stretch>
        </p:blipFill>
        <p:spPr>
          <a:xfrm>
            <a:off x="748729" y="2099903"/>
            <a:ext cx="3547371" cy="2387841"/>
          </a:xfrm>
          <a:prstGeom prst="rect">
            <a:avLst/>
          </a:prstGeom>
        </p:spPr>
      </p:pic>
      <p:sp>
        <p:nvSpPr>
          <p:cNvPr id="334" name="Google Shape;334;p47"/>
          <p:cNvSpPr/>
          <p:nvPr/>
        </p:nvSpPr>
        <p:spPr>
          <a:xfrm>
            <a:off x="1509700" y="773175"/>
            <a:ext cx="1843200" cy="3531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47"/>
          <p:cNvSpPr txBox="1">
            <a:spLocks noGrp="1"/>
          </p:cNvSpPr>
          <p:nvPr>
            <p:ph type="title"/>
          </p:nvPr>
        </p:nvSpPr>
        <p:spPr>
          <a:xfrm>
            <a:off x="720000" y="540000"/>
            <a:ext cx="3852000" cy="1380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CONCLUSION</a:t>
            </a:r>
            <a:endParaRPr dirty="0"/>
          </a:p>
        </p:txBody>
      </p:sp>
      <p:sp>
        <p:nvSpPr>
          <p:cNvPr id="336" name="Google Shape;336;p47"/>
          <p:cNvSpPr txBox="1">
            <a:spLocks noGrp="1"/>
          </p:cNvSpPr>
          <p:nvPr>
            <p:ph type="subTitle" idx="1"/>
          </p:nvPr>
        </p:nvSpPr>
        <p:spPr>
          <a:xfrm>
            <a:off x="4617900" y="1913823"/>
            <a:ext cx="3897900" cy="2739000"/>
          </a:xfrm>
          <a:prstGeom prst="rect">
            <a:avLst/>
          </a:prstGeom>
        </p:spPr>
        <p:txBody>
          <a:bodyPr spcFirstLastPara="1" wrap="square" lIns="91425" tIns="91425" rIns="91425" bIns="91425" anchor="t" anchorCtr="0">
            <a:noAutofit/>
          </a:bodyPr>
          <a:lstStyle/>
          <a:p>
            <a:pPr indent="-330200" algn="just">
              <a:buSzPts val="1600"/>
            </a:pPr>
            <a:r>
              <a:rPr lang="en-US" dirty="0"/>
              <a:t>In brief, Instagram is the world’s leading videos photos-sharing social media platform, the ultimate purpose of Instagram's business model canvas is to create a baseline for Instagram to make things clear, also to help managers regulate and organize their companies to achieve goals and reach users satisfaction.</a:t>
            </a:r>
            <a:endParaRPr lang="en-LY" dirty="0"/>
          </a:p>
          <a:p>
            <a:pPr lvl="0" indent="-330200" algn="just">
              <a:buSzPts val="1600"/>
            </a:pPr>
            <a:endParaRPr dirty="0"/>
          </a:p>
        </p:txBody>
      </p:sp>
      <p:sp>
        <p:nvSpPr>
          <p:cNvPr id="9" name="Oval 8">
            <a:extLst>
              <a:ext uri="{FF2B5EF4-FFF2-40B4-BE49-F238E27FC236}">
                <a16:creationId xmlns:a16="http://schemas.microsoft.com/office/drawing/2014/main" id="{A058BB3D-A21E-4185-9E2B-E036F62B5CF7}"/>
              </a:ext>
            </a:extLst>
          </p:cNvPr>
          <p:cNvSpPr/>
          <p:nvPr/>
        </p:nvSpPr>
        <p:spPr>
          <a:xfrm>
            <a:off x="8424672" y="223835"/>
            <a:ext cx="495401" cy="260562"/>
          </a:xfrm>
          <a:prstGeom prst="ellips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n>
                  <a:solidFill>
                    <a:sysClr val="windowText" lastClr="000000"/>
                  </a:solidFill>
                </a:ln>
                <a:solidFill>
                  <a:schemeClr val="accent2">
                    <a:lumMod val="75000"/>
                  </a:schemeClr>
                </a:solidFill>
              </a:rPr>
              <a:t>11</a:t>
            </a:r>
            <a:endParaRPr lang="en-LY" sz="1100" dirty="0">
              <a:ln>
                <a:solidFill>
                  <a:sysClr val="windowText" lastClr="000000"/>
                </a:solidFill>
              </a:ln>
              <a:solidFill>
                <a:schemeClr val="accent2">
                  <a:lumMod val="75000"/>
                </a:schemeClr>
              </a:solidFill>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6">
                                            <p:txEl>
                                              <p:pRg st="0" end="0"/>
                                            </p:txEl>
                                          </p:spTgt>
                                        </p:tgtEl>
                                        <p:attrNameLst>
                                          <p:attrName>style.visibility</p:attrName>
                                        </p:attrNameLst>
                                      </p:cBhvr>
                                      <p:to>
                                        <p:strVal val="visible"/>
                                      </p:to>
                                    </p:set>
                                    <p:animEffect transition="in" filter="fade">
                                      <p:cBhvr>
                                        <p:cTn id="7" dur="500"/>
                                        <p:tgtEl>
                                          <p:spTgt spid="3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25"/>
        <p:cNvGrpSpPr/>
        <p:nvPr/>
      </p:nvGrpSpPr>
      <p:grpSpPr>
        <a:xfrm>
          <a:off x="0" y="0"/>
          <a:ext cx="0" cy="0"/>
          <a:chOff x="0" y="0"/>
          <a:chExt cx="0" cy="0"/>
        </a:xfrm>
      </p:grpSpPr>
      <p:sp>
        <p:nvSpPr>
          <p:cNvPr id="826" name="Google Shape;826;p65"/>
          <p:cNvSpPr/>
          <p:nvPr/>
        </p:nvSpPr>
        <p:spPr>
          <a:xfrm>
            <a:off x="3089126" y="555450"/>
            <a:ext cx="3096900" cy="3963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65"/>
          <p:cNvSpPr txBox="1">
            <a:spLocks noGrp="1"/>
          </p:cNvSpPr>
          <p:nvPr>
            <p:ph type="title"/>
          </p:nvPr>
        </p:nvSpPr>
        <p:spPr>
          <a:xfrm>
            <a:off x="785576" y="223835"/>
            <a:ext cx="7704000" cy="520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dirty="0"/>
              <a:t>REFRENCES</a:t>
            </a:r>
            <a:endParaRPr dirty="0"/>
          </a:p>
        </p:txBody>
      </p:sp>
      <p:sp>
        <p:nvSpPr>
          <p:cNvPr id="828" name="Google Shape;828;p65"/>
          <p:cNvSpPr txBox="1">
            <a:spLocks noGrp="1"/>
          </p:cNvSpPr>
          <p:nvPr>
            <p:ph type="body" idx="1"/>
          </p:nvPr>
        </p:nvSpPr>
        <p:spPr>
          <a:xfrm>
            <a:off x="511732" y="1259550"/>
            <a:ext cx="8251688" cy="3328500"/>
          </a:xfrm>
          <a:prstGeom prst="rect">
            <a:avLst/>
          </a:prstGeom>
        </p:spPr>
        <p:txBody>
          <a:bodyPr spcFirstLastPara="1" wrap="square" lIns="91425" tIns="91425" rIns="91425" bIns="91425" anchor="t" anchorCtr="0">
            <a:noAutofit/>
          </a:bodyPr>
          <a:lstStyle/>
          <a:p>
            <a:pPr marL="127000" lvl="0" indent="0">
              <a:buClr>
                <a:schemeClr val="lt2"/>
              </a:buClr>
              <a:buSzPts val="1600"/>
              <a:buNone/>
            </a:pPr>
            <a:endParaRPr lang="en-GB" sz="1200" dirty="0">
              <a:uFill>
                <a:noFill/>
              </a:uFill>
            </a:endParaRPr>
          </a:p>
          <a:p>
            <a:pPr lvl="0" indent="-330200">
              <a:buClr>
                <a:schemeClr val="lt2"/>
              </a:buClr>
              <a:buSzPts val="1600"/>
            </a:pPr>
            <a:r>
              <a:rPr lang="en-GB" sz="1200" dirty="0">
                <a:uFill>
                  <a:noFill/>
                </a:uFill>
              </a:rPr>
              <a:t>Bhasin, Hitesh. “Business Model of Instagram - How Does Instagram Make Money?” Marketing91, 7 Nov. 2019, www.marketing91.com/business-model-of-</a:t>
            </a:r>
            <a:r>
              <a:rPr lang="en-GB" sz="1200" dirty="0" err="1">
                <a:uFill>
                  <a:noFill/>
                </a:uFill>
              </a:rPr>
              <a:t>instagram</a:t>
            </a:r>
            <a:r>
              <a:rPr lang="en-GB" sz="1200" dirty="0">
                <a:uFill>
                  <a:noFill/>
                </a:uFill>
              </a:rPr>
              <a:t>/.</a:t>
            </a:r>
          </a:p>
          <a:p>
            <a:pPr marL="127000" lvl="0" indent="0">
              <a:buClr>
                <a:schemeClr val="lt2"/>
              </a:buClr>
              <a:buSzPts val="1600"/>
              <a:buNone/>
            </a:pPr>
            <a:endParaRPr lang="en-GB" sz="1200" dirty="0">
              <a:uFill>
                <a:noFill/>
              </a:uFill>
            </a:endParaRPr>
          </a:p>
          <a:p>
            <a:pPr lvl="0" indent="-330200">
              <a:buClr>
                <a:schemeClr val="lt2"/>
              </a:buClr>
              <a:buSzPts val="1600"/>
            </a:pPr>
            <a:r>
              <a:rPr lang="en-GB" sz="1200" dirty="0">
                <a:uFill>
                  <a:noFill/>
                </a:uFill>
              </a:rPr>
              <a:t>Black, Stewart, et al. “Business Model Canvas.” </a:t>
            </a:r>
            <a:r>
              <a:rPr lang="en-GB" sz="1200" dirty="0" err="1">
                <a:uFill>
                  <a:noFill/>
                </a:uFill>
              </a:rPr>
              <a:t>Opentextbc.ca</a:t>
            </a:r>
            <a:r>
              <a:rPr lang="en-GB" sz="1200" dirty="0">
                <a:uFill>
                  <a:noFill/>
                </a:uFill>
              </a:rPr>
              <a:t>, OpenStax, 27Feb.2019,opentextbc.ca/</a:t>
            </a:r>
            <a:r>
              <a:rPr lang="en-GB" sz="1200" dirty="0" err="1">
                <a:uFill>
                  <a:noFill/>
                </a:uFill>
              </a:rPr>
              <a:t>organizationalbehavioropenstax</a:t>
            </a:r>
            <a:r>
              <a:rPr lang="en-GB" sz="1200" dirty="0">
                <a:uFill>
                  <a:noFill/>
                </a:uFill>
              </a:rPr>
              <a:t>/chapter/business-model-canvas. </a:t>
            </a:r>
          </a:p>
          <a:p>
            <a:pPr marL="127000" lvl="0" indent="0">
              <a:buClr>
                <a:schemeClr val="lt2"/>
              </a:buClr>
              <a:buSzPts val="1600"/>
              <a:buNone/>
            </a:pPr>
            <a:endParaRPr lang="en-GB" sz="1200" dirty="0">
              <a:uFill>
                <a:noFill/>
              </a:uFill>
            </a:endParaRPr>
          </a:p>
          <a:p>
            <a:pPr lvl="0" indent="-330200">
              <a:buClr>
                <a:schemeClr val="lt2"/>
              </a:buClr>
              <a:buSzPts val="1600"/>
            </a:pPr>
            <a:r>
              <a:rPr lang="en-GB" sz="1200" dirty="0">
                <a:uFill>
                  <a:noFill/>
                </a:uFill>
              </a:rPr>
              <a:t>“Business Model Canvas Explained | Enterprising Oxford.” </a:t>
            </a:r>
            <a:r>
              <a:rPr lang="en-GB" sz="1200" dirty="0" err="1">
                <a:uFill>
                  <a:noFill/>
                </a:uFill>
              </a:rPr>
              <a:t>Eship.ox.ac.uk</a:t>
            </a:r>
            <a:r>
              <a:rPr lang="en-GB" sz="1200" dirty="0">
                <a:uFill>
                  <a:noFill/>
                </a:uFill>
              </a:rPr>
              <a:t>, </a:t>
            </a:r>
            <a:r>
              <a:rPr lang="en-GB" sz="1200" dirty="0" err="1">
                <a:uFill>
                  <a:noFill/>
                </a:uFill>
              </a:rPr>
              <a:t>eship.ox.ac.uk</a:t>
            </a:r>
            <a:r>
              <a:rPr lang="en-GB" sz="1200" dirty="0">
                <a:uFill>
                  <a:noFill/>
                </a:uFill>
              </a:rPr>
              <a:t>/business-model-canvas-explained/#:~:text=The%20Business%20Model%20Canvas%20is. </a:t>
            </a:r>
          </a:p>
          <a:p>
            <a:pPr marL="127000" lvl="0" indent="0">
              <a:buClr>
                <a:schemeClr val="lt2"/>
              </a:buClr>
              <a:buSzPts val="1600"/>
              <a:buNone/>
            </a:pPr>
            <a:r>
              <a:rPr lang="en-GB" sz="1200" dirty="0">
                <a:uFill>
                  <a:noFill/>
                </a:uFill>
              </a:rPr>
              <a:t> </a:t>
            </a:r>
          </a:p>
          <a:p>
            <a:pPr lvl="0" indent="-330200">
              <a:buClr>
                <a:schemeClr val="lt2"/>
              </a:buClr>
              <a:buSzPts val="1600"/>
            </a:pPr>
            <a:r>
              <a:rPr lang="en-GB" sz="1200" dirty="0">
                <a:uFill>
                  <a:noFill/>
                </a:uFill>
              </a:rPr>
              <a:t>Shaw, Ahsan Ali. “SWOT Analysis of Instagram.” SWOT &amp; PESTLE Analysis, 25 Feb. 2021, </a:t>
            </a:r>
            <a:r>
              <a:rPr lang="en-GB" sz="1200" dirty="0" err="1">
                <a:uFill>
                  <a:noFill/>
                </a:uFill>
              </a:rPr>
              <a:t>swotandpestleanalysis.com</a:t>
            </a:r>
            <a:r>
              <a:rPr lang="en-GB" sz="1200" dirty="0">
                <a:uFill>
                  <a:noFill/>
                </a:uFill>
              </a:rPr>
              <a:t>/swot-analysis-of-</a:t>
            </a:r>
            <a:r>
              <a:rPr lang="en-GB" sz="1200" dirty="0" err="1">
                <a:uFill>
                  <a:noFill/>
                </a:uFill>
              </a:rPr>
              <a:t>instagram</a:t>
            </a:r>
            <a:r>
              <a:rPr lang="en-GB" sz="1200" dirty="0">
                <a:uFill>
                  <a:noFill/>
                </a:uFill>
              </a:rPr>
              <a:t>/. </a:t>
            </a:r>
          </a:p>
          <a:p>
            <a:pPr marL="127000" lvl="0" indent="0">
              <a:buClr>
                <a:schemeClr val="lt2"/>
              </a:buClr>
              <a:buSzPts val="1600"/>
              <a:buNone/>
            </a:pPr>
            <a:r>
              <a:rPr lang="en-GB" sz="1200" dirty="0">
                <a:uFill>
                  <a:noFill/>
                </a:uFill>
              </a:rPr>
              <a:t> </a:t>
            </a:r>
          </a:p>
          <a:p>
            <a:pPr lvl="0" indent="-330200">
              <a:buClr>
                <a:schemeClr val="lt2"/>
              </a:buClr>
              <a:buSzPts val="1600"/>
            </a:pPr>
            <a:r>
              <a:rPr lang="en-GB" sz="1200" dirty="0" err="1">
                <a:uFill>
                  <a:noFill/>
                </a:uFill>
              </a:rPr>
              <a:t>DeLane</a:t>
            </a:r>
            <a:r>
              <a:rPr lang="en-GB" sz="1200" dirty="0">
                <a:uFill>
                  <a:noFill/>
                </a:uFill>
              </a:rPr>
              <a:t>, </a:t>
            </a:r>
            <a:r>
              <a:rPr lang="en-GB" sz="1200" dirty="0" err="1">
                <a:uFill>
                  <a:noFill/>
                </a:uFill>
              </a:rPr>
              <a:t>Juntae</a:t>
            </a:r>
            <a:r>
              <a:rPr lang="en-GB" sz="1200" dirty="0">
                <a:uFill>
                  <a:noFill/>
                </a:uFill>
              </a:rPr>
              <a:t>. “Setting Goals for Your Business on Instagram.” Digital Branding Institute, 28 May 2018, </a:t>
            </a:r>
            <a:r>
              <a:rPr lang="en-GB" sz="1200" dirty="0" err="1">
                <a:uFill>
                  <a:noFill/>
                </a:uFill>
              </a:rPr>
              <a:t>digitalbrandinginstitute.com</a:t>
            </a:r>
            <a:r>
              <a:rPr lang="en-GB" sz="1200" dirty="0">
                <a:uFill>
                  <a:noFill/>
                </a:uFill>
              </a:rPr>
              <a:t>/</a:t>
            </a:r>
            <a:r>
              <a:rPr lang="en-GB" sz="1200" dirty="0" err="1">
                <a:uFill>
                  <a:noFill/>
                </a:uFill>
              </a:rPr>
              <a:t>instagram</a:t>
            </a:r>
            <a:r>
              <a:rPr lang="en-GB" sz="1200" dirty="0">
                <a:uFill>
                  <a:noFill/>
                </a:uFill>
              </a:rPr>
              <a:t>-business-goals/.</a:t>
            </a:r>
          </a:p>
          <a:p>
            <a:pPr marL="127000" lvl="0" indent="0">
              <a:buClr>
                <a:schemeClr val="lt2"/>
              </a:buClr>
              <a:buSzPts val="1600"/>
              <a:buNone/>
            </a:pPr>
            <a:endParaRPr lang="en-GB" sz="1200" dirty="0">
              <a:uFill>
                <a:noFill/>
              </a:uFill>
            </a:endParaRPr>
          </a:p>
          <a:p>
            <a:pPr lvl="0" indent="-330200">
              <a:buClr>
                <a:schemeClr val="lt2"/>
              </a:buClr>
              <a:buSzPts val="1600"/>
            </a:pPr>
            <a:r>
              <a:rPr lang="en-GB" sz="1200" dirty="0" err="1">
                <a:uFill>
                  <a:noFill/>
                </a:uFill>
              </a:rPr>
              <a:t>Copadis</a:t>
            </a:r>
            <a:r>
              <a:rPr lang="en-GB" sz="1200" dirty="0">
                <a:uFill>
                  <a:noFill/>
                </a:uFill>
              </a:rPr>
              <a:t>, Amy. “7 Benefits of Instagram Brands Likely Don’t Know | </a:t>
            </a:r>
            <a:r>
              <a:rPr lang="en-GB" sz="1200" dirty="0" err="1">
                <a:uFill>
                  <a:noFill/>
                </a:uFill>
              </a:rPr>
              <a:t>PowerReviews</a:t>
            </a:r>
            <a:r>
              <a:rPr lang="en-GB" sz="1200" dirty="0">
                <a:uFill>
                  <a:noFill/>
                </a:uFill>
              </a:rPr>
              <a:t>.” </a:t>
            </a:r>
            <a:r>
              <a:rPr lang="en-GB" sz="1200" dirty="0" err="1">
                <a:uFill>
                  <a:noFill/>
                </a:uFill>
              </a:rPr>
              <a:t>PowerReviews</a:t>
            </a:r>
            <a:r>
              <a:rPr lang="en-GB" sz="1200" dirty="0">
                <a:uFill>
                  <a:noFill/>
                </a:uFill>
              </a:rPr>
              <a:t>, </a:t>
            </a:r>
            <a:r>
              <a:rPr lang="en-GB" sz="1200" dirty="0" err="1">
                <a:uFill>
                  <a:noFill/>
                </a:uFill>
              </a:rPr>
              <a:t>PowerReviews</a:t>
            </a:r>
            <a:r>
              <a:rPr lang="en-GB" sz="1200" dirty="0">
                <a:uFill>
                  <a:noFill/>
                </a:uFill>
              </a:rPr>
              <a:t>, 28 Feb. 2019, </a:t>
            </a:r>
            <a:r>
              <a:rPr lang="en-GB" sz="1200" dirty="0" err="1">
                <a:uFill>
                  <a:noFill/>
                </a:uFill>
              </a:rPr>
              <a:t>www.powerreviews.com</a:t>
            </a:r>
            <a:r>
              <a:rPr lang="en-GB" sz="1200" dirty="0">
                <a:uFill>
                  <a:noFill/>
                </a:uFill>
              </a:rPr>
              <a:t>/blog/benefits-of-</a:t>
            </a:r>
            <a:r>
              <a:rPr lang="en-GB" sz="1200" dirty="0" err="1">
                <a:uFill>
                  <a:noFill/>
                </a:uFill>
              </a:rPr>
              <a:t>instagram</a:t>
            </a:r>
            <a:r>
              <a:rPr lang="en-GB" sz="1200" dirty="0">
                <a:uFill>
                  <a:noFill/>
                </a:uFill>
              </a:rPr>
              <a:t>/.</a:t>
            </a:r>
          </a:p>
          <a:p>
            <a:pPr lvl="0" indent="-330200">
              <a:buClr>
                <a:schemeClr val="lt2"/>
              </a:buClr>
              <a:buSzPts val="1600"/>
            </a:pPr>
            <a:endParaRPr lang="en-GB" sz="1200" dirty="0">
              <a:uFill>
                <a:noFill/>
              </a:uFill>
            </a:endParaRPr>
          </a:p>
          <a:p>
            <a:pPr lvl="0" indent="-330200">
              <a:buClr>
                <a:schemeClr val="lt2"/>
              </a:buClr>
              <a:buSzPts val="1600"/>
            </a:pPr>
            <a:endParaRPr lang="en-GB" sz="1200" dirty="0">
              <a:uFill>
                <a:noFill/>
              </a:uFill>
            </a:endParaRPr>
          </a:p>
          <a:p>
            <a:pPr marL="0" lvl="0" indent="0" algn="l" rtl="0">
              <a:spcBef>
                <a:spcPts val="0"/>
              </a:spcBef>
              <a:spcAft>
                <a:spcPts val="0"/>
              </a:spcAft>
              <a:buNone/>
            </a:pPr>
            <a:endParaRPr sz="1200" dirty="0"/>
          </a:p>
          <a:p>
            <a:pPr marL="457200" lvl="0" indent="0" algn="l" rtl="0">
              <a:spcBef>
                <a:spcPts val="0"/>
              </a:spcBef>
              <a:spcAft>
                <a:spcPts val="0"/>
              </a:spcAft>
              <a:buNone/>
            </a:pPr>
            <a:endParaRPr sz="1200" dirty="0">
              <a:solidFill>
                <a:schemeClr val="lt2"/>
              </a:solidFill>
            </a:endParaRPr>
          </a:p>
        </p:txBody>
      </p:sp>
      <p:sp>
        <p:nvSpPr>
          <p:cNvPr id="6" name="Oval 5">
            <a:extLst>
              <a:ext uri="{FF2B5EF4-FFF2-40B4-BE49-F238E27FC236}">
                <a16:creationId xmlns:a16="http://schemas.microsoft.com/office/drawing/2014/main" id="{4F3E8A12-7A5C-48DF-B7D5-A549ECB996D7}"/>
              </a:ext>
            </a:extLst>
          </p:cNvPr>
          <p:cNvSpPr/>
          <p:nvPr/>
        </p:nvSpPr>
        <p:spPr>
          <a:xfrm>
            <a:off x="8424672" y="223835"/>
            <a:ext cx="495401" cy="260562"/>
          </a:xfrm>
          <a:prstGeom prst="ellips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n>
                  <a:solidFill>
                    <a:sysClr val="windowText" lastClr="000000"/>
                  </a:solidFill>
                </a:ln>
                <a:solidFill>
                  <a:schemeClr val="accent2">
                    <a:lumMod val="75000"/>
                  </a:schemeClr>
                </a:solidFill>
              </a:rPr>
              <a:t>12</a:t>
            </a:r>
            <a:endParaRPr lang="en-LY" sz="1100" dirty="0">
              <a:ln>
                <a:solidFill>
                  <a:sysClr val="windowText" lastClr="000000"/>
                </a:solidFill>
              </a:ln>
              <a:solidFill>
                <a:schemeClr val="accent2">
                  <a:lumMod val="75000"/>
                </a:schemeClr>
              </a:solidFill>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43"/>
          <p:cNvSpPr/>
          <p:nvPr/>
        </p:nvSpPr>
        <p:spPr>
          <a:xfrm>
            <a:off x="2878950" y="2078825"/>
            <a:ext cx="6400800" cy="782100"/>
          </a:xfrm>
          <a:prstGeom prst="rect">
            <a:avLst/>
          </a:prstGeom>
          <a:solidFill>
            <a:schemeClr val="dk2"/>
          </a:solidFill>
          <a:ln>
            <a:solidFill>
              <a:schemeClr val="tx1">
                <a:lumMod val="20000"/>
                <a:lumOff val="8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43"/>
          <p:cNvSpPr txBox="1">
            <a:spLocks noGrp="1"/>
          </p:cNvSpPr>
          <p:nvPr>
            <p:ph type="title"/>
          </p:nvPr>
        </p:nvSpPr>
        <p:spPr>
          <a:xfrm>
            <a:off x="2646000" y="1627050"/>
            <a:ext cx="3852000" cy="1889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6000" dirty="0"/>
              <a:t>THANK</a:t>
            </a:r>
            <a:br>
              <a:rPr lang="en-GB" sz="6000" dirty="0"/>
            </a:br>
            <a:r>
              <a:rPr lang="en-GB" sz="6000" dirty="0"/>
              <a:t>YOU</a:t>
            </a:r>
            <a:endParaRPr sz="6000" dirty="0"/>
          </a:p>
        </p:txBody>
      </p:sp>
      <p:cxnSp>
        <p:nvCxnSpPr>
          <p:cNvPr id="280" name="Google Shape;280;p43"/>
          <p:cNvCxnSpPr/>
          <p:nvPr/>
        </p:nvCxnSpPr>
        <p:spPr>
          <a:xfrm>
            <a:off x="4239750" y="3516450"/>
            <a:ext cx="664500" cy="0"/>
          </a:xfrm>
          <a:prstGeom prst="straightConnector1">
            <a:avLst/>
          </a:prstGeom>
          <a:noFill/>
          <a:ln w="28575" cap="flat" cmpd="sng">
            <a:solidFill>
              <a:schemeClr val="dk1"/>
            </a:solidFill>
            <a:prstDash val="solid"/>
            <a:round/>
            <a:headEnd type="none" w="med" len="med"/>
            <a:tailEnd type="none" w="med" len="med"/>
          </a:ln>
        </p:spPr>
      </p:cxnSp>
      <p:sp>
        <p:nvSpPr>
          <p:cNvPr id="281" name="Google Shape;281;p43"/>
          <p:cNvSpPr txBox="1">
            <a:spLocks noGrp="1"/>
          </p:cNvSpPr>
          <p:nvPr>
            <p:ph type="subTitle" idx="1"/>
          </p:nvPr>
        </p:nvSpPr>
        <p:spPr>
          <a:xfrm>
            <a:off x="2646000" y="3671600"/>
            <a:ext cx="3852000" cy="587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dirty="0"/>
              <a:t>Shahed N </a:t>
            </a:r>
            <a:r>
              <a:rPr lang="en-US" dirty="0"/>
              <a:t>Boshiha</a:t>
            </a:r>
            <a:endParaRPr dirty="0"/>
          </a:p>
        </p:txBody>
      </p:sp>
      <p:sp>
        <p:nvSpPr>
          <p:cNvPr id="7" name="Oval 6">
            <a:extLst>
              <a:ext uri="{FF2B5EF4-FFF2-40B4-BE49-F238E27FC236}">
                <a16:creationId xmlns:a16="http://schemas.microsoft.com/office/drawing/2014/main" id="{1ED71B7F-311D-4401-9647-12E920D4156A}"/>
              </a:ext>
            </a:extLst>
          </p:cNvPr>
          <p:cNvSpPr/>
          <p:nvPr/>
        </p:nvSpPr>
        <p:spPr>
          <a:xfrm>
            <a:off x="8424672" y="223835"/>
            <a:ext cx="495401" cy="260562"/>
          </a:xfrm>
          <a:prstGeom prst="ellips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n>
                  <a:solidFill>
                    <a:sysClr val="windowText" lastClr="000000"/>
                  </a:solidFill>
                </a:ln>
                <a:solidFill>
                  <a:schemeClr val="accent2">
                    <a:lumMod val="75000"/>
                  </a:schemeClr>
                </a:solidFill>
              </a:rPr>
              <a:t>13</a:t>
            </a:r>
            <a:endParaRPr lang="en-LY" sz="1100" dirty="0">
              <a:ln>
                <a:solidFill>
                  <a:sysClr val="windowText" lastClr="000000"/>
                </a:solidFill>
              </a:ln>
              <a:solidFill>
                <a:schemeClr val="accent2">
                  <a:lumMod val="75000"/>
                </a:schemeClr>
              </a:solidFill>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4"/>
          <p:cNvSpPr/>
          <p:nvPr/>
        </p:nvSpPr>
        <p:spPr>
          <a:xfrm>
            <a:off x="671850" y="587252"/>
            <a:ext cx="4857300" cy="3831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34"/>
          <p:cNvSpPr txBox="1">
            <a:spLocks noGrp="1"/>
          </p:cNvSpPr>
          <p:nvPr>
            <p:ph type="title"/>
          </p:nvPr>
        </p:nvSpPr>
        <p:spPr>
          <a:xfrm>
            <a:off x="720000" y="278102"/>
            <a:ext cx="5778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TABLE OF CONTENTS</a:t>
            </a:r>
            <a:endParaRPr dirty="0"/>
          </a:p>
        </p:txBody>
      </p:sp>
      <p:sp>
        <p:nvSpPr>
          <p:cNvPr id="173" name="Google Shape;173;p34"/>
          <p:cNvSpPr txBox="1">
            <a:spLocks noGrp="1"/>
          </p:cNvSpPr>
          <p:nvPr>
            <p:ph type="title" idx="2"/>
          </p:nvPr>
        </p:nvSpPr>
        <p:spPr>
          <a:xfrm>
            <a:off x="708367" y="1417762"/>
            <a:ext cx="7362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dirty="0"/>
              <a:t>01</a:t>
            </a:r>
            <a:endParaRPr dirty="0"/>
          </a:p>
        </p:txBody>
      </p:sp>
      <p:sp>
        <p:nvSpPr>
          <p:cNvPr id="174" name="Google Shape;174;p34"/>
          <p:cNvSpPr txBox="1">
            <a:spLocks noGrp="1"/>
          </p:cNvSpPr>
          <p:nvPr>
            <p:ph type="subTitle" idx="1"/>
          </p:nvPr>
        </p:nvSpPr>
        <p:spPr>
          <a:xfrm>
            <a:off x="1331850" y="1580146"/>
            <a:ext cx="2379600" cy="456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dirty="0"/>
              <a:t>Introduction.</a:t>
            </a:r>
          </a:p>
        </p:txBody>
      </p:sp>
      <p:sp>
        <p:nvSpPr>
          <p:cNvPr id="176" name="Google Shape;176;p34"/>
          <p:cNvSpPr txBox="1">
            <a:spLocks noGrp="1"/>
          </p:cNvSpPr>
          <p:nvPr>
            <p:ph type="title" idx="4"/>
          </p:nvPr>
        </p:nvSpPr>
        <p:spPr>
          <a:xfrm>
            <a:off x="671850" y="2204514"/>
            <a:ext cx="7362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dirty="0"/>
              <a:t>03</a:t>
            </a:r>
            <a:endParaRPr dirty="0"/>
          </a:p>
        </p:txBody>
      </p:sp>
      <p:sp>
        <p:nvSpPr>
          <p:cNvPr id="177" name="Google Shape;177;p34"/>
          <p:cNvSpPr txBox="1">
            <a:spLocks noGrp="1"/>
          </p:cNvSpPr>
          <p:nvPr>
            <p:ph type="subTitle" idx="5"/>
          </p:nvPr>
        </p:nvSpPr>
        <p:spPr>
          <a:xfrm>
            <a:off x="1331850" y="2578913"/>
            <a:ext cx="3092883" cy="383100"/>
          </a:xfrm>
          <a:prstGeom prst="rect">
            <a:avLst/>
          </a:prstGeom>
        </p:spPr>
        <p:txBody>
          <a:bodyPr spcFirstLastPara="1" wrap="square" lIns="91425" tIns="91425" rIns="91425" bIns="91425" anchor="ctr" anchorCtr="0">
            <a:noAutofit/>
          </a:bodyPr>
          <a:lstStyle/>
          <a:p>
            <a:pPr marL="0" indent="0"/>
            <a:r>
              <a:rPr lang="en-GB" dirty="0"/>
              <a:t>Business model canvas</a:t>
            </a:r>
          </a:p>
          <a:p>
            <a:pPr marL="0" indent="0"/>
            <a:r>
              <a:rPr lang="en-GB" dirty="0"/>
              <a:t>of Instagram</a:t>
            </a:r>
          </a:p>
          <a:p>
            <a:pPr marL="0" lvl="0" indent="0"/>
            <a:endParaRPr lang="en-GB" dirty="0"/>
          </a:p>
        </p:txBody>
      </p:sp>
      <p:sp>
        <p:nvSpPr>
          <p:cNvPr id="179" name="Google Shape;179;p34"/>
          <p:cNvSpPr txBox="1">
            <a:spLocks noGrp="1"/>
          </p:cNvSpPr>
          <p:nvPr>
            <p:ph type="subTitle" idx="8"/>
          </p:nvPr>
        </p:nvSpPr>
        <p:spPr>
          <a:xfrm>
            <a:off x="5718450" y="1567022"/>
            <a:ext cx="2991874" cy="456900"/>
          </a:xfrm>
          <a:prstGeom prst="rect">
            <a:avLst/>
          </a:prstGeom>
        </p:spPr>
        <p:txBody>
          <a:bodyPr spcFirstLastPara="1" wrap="square" lIns="91425" tIns="91425" rIns="91425" bIns="91425" anchor="ctr" anchorCtr="0">
            <a:noAutofit/>
          </a:bodyPr>
          <a:lstStyle/>
          <a:p>
            <a:pPr marL="0" indent="0"/>
            <a:r>
              <a:rPr lang="en-US" dirty="0"/>
              <a:t>SWOT analysis of Instagram</a:t>
            </a:r>
            <a:endParaRPr lang="en-LY" dirty="0"/>
          </a:p>
        </p:txBody>
      </p:sp>
      <p:sp>
        <p:nvSpPr>
          <p:cNvPr id="181" name="Google Shape;181;p34"/>
          <p:cNvSpPr txBox="1">
            <a:spLocks noGrp="1"/>
          </p:cNvSpPr>
          <p:nvPr>
            <p:ph type="subTitle" idx="14"/>
          </p:nvPr>
        </p:nvSpPr>
        <p:spPr>
          <a:xfrm>
            <a:off x="5718450" y="2425845"/>
            <a:ext cx="2379600" cy="383100"/>
          </a:xfrm>
          <a:prstGeom prst="rect">
            <a:avLst/>
          </a:prstGeom>
        </p:spPr>
        <p:txBody>
          <a:bodyPr spcFirstLastPara="1" wrap="square" lIns="91425" tIns="91425" rIns="91425" bIns="91425" anchor="ctr" anchorCtr="0">
            <a:noAutofit/>
          </a:bodyPr>
          <a:lstStyle/>
          <a:p>
            <a:pPr marL="0" indent="0"/>
            <a:r>
              <a:rPr lang="en-GB" dirty="0"/>
              <a:t>Benefits of Instagram</a:t>
            </a:r>
          </a:p>
        </p:txBody>
      </p:sp>
      <p:sp>
        <p:nvSpPr>
          <p:cNvPr id="183" name="Google Shape;183;p34"/>
          <p:cNvSpPr txBox="1">
            <a:spLocks noGrp="1"/>
          </p:cNvSpPr>
          <p:nvPr>
            <p:ph type="title" idx="7"/>
          </p:nvPr>
        </p:nvSpPr>
        <p:spPr>
          <a:xfrm>
            <a:off x="4982250" y="1383990"/>
            <a:ext cx="7362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dirty="0"/>
              <a:t>02</a:t>
            </a:r>
            <a:endParaRPr dirty="0"/>
          </a:p>
        </p:txBody>
      </p:sp>
      <p:sp>
        <p:nvSpPr>
          <p:cNvPr id="184" name="Google Shape;184;p34"/>
          <p:cNvSpPr txBox="1">
            <a:spLocks noGrp="1"/>
          </p:cNvSpPr>
          <p:nvPr>
            <p:ph type="title" idx="13"/>
          </p:nvPr>
        </p:nvSpPr>
        <p:spPr>
          <a:xfrm>
            <a:off x="4982250" y="2181721"/>
            <a:ext cx="7362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dirty="0"/>
              <a:t>04</a:t>
            </a:r>
            <a:endParaRPr dirty="0"/>
          </a:p>
        </p:txBody>
      </p:sp>
      <p:cxnSp>
        <p:nvCxnSpPr>
          <p:cNvPr id="185" name="Google Shape;185;p34"/>
          <p:cNvCxnSpPr/>
          <p:nvPr/>
        </p:nvCxnSpPr>
        <p:spPr>
          <a:xfrm>
            <a:off x="798375" y="1990462"/>
            <a:ext cx="375000" cy="0"/>
          </a:xfrm>
          <a:prstGeom prst="straightConnector1">
            <a:avLst/>
          </a:prstGeom>
          <a:noFill/>
          <a:ln w="28575" cap="flat" cmpd="sng">
            <a:solidFill>
              <a:schemeClr val="dk1"/>
            </a:solidFill>
            <a:prstDash val="solid"/>
            <a:round/>
            <a:headEnd type="none" w="med" len="med"/>
            <a:tailEnd type="none" w="med" len="med"/>
          </a:ln>
        </p:spPr>
      </p:cxnSp>
      <p:cxnSp>
        <p:nvCxnSpPr>
          <p:cNvPr id="186" name="Google Shape;186;p34"/>
          <p:cNvCxnSpPr/>
          <p:nvPr/>
        </p:nvCxnSpPr>
        <p:spPr>
          <a:xfrm>
            <a:off x="798375" y="2820086"/>
            <a:ext cx="375000" cy="0"/>
          </a:xfrm>
          <a:prstGeom prst="straightConnector1">
            <a:avLst/>
          </a:prstGeom>
          <a:noFill/>
          <a:ln w="28575" cap="flat" cmpd="sng">
            <a:solidFill>
              <a:schemeClr val="dk1"/>
            </a:solidFill>
            <a:prstDash val="solid"/>
            <a:round/>
            <a:headEnd type="none" w="med" len="med"/>
            <a:tailEnd type="none" w="med" len="med"/>
          </a:ln>
        </p:spPr>
      </p:cxnSp>
      <p:cxnSp>
        <p:nvCxnSpPr>
          <p:cNvPr id="187" name="Google Shape;187;p34"/>
          <p:cNvCxnSpPr/>
          <p:nvPr/>
        </p:nvCxnSpPr>
        <p:spPr>
          <a:xfrm>
            <a:off x="5106000" y="1973790"/>
            <a:ext cx="375000" cy="0"/>
          </a:xfrm>
          <a:prstGeom prst="straightConnector1">
            <a:avLst/>
          </a:prstGeom>
          <a:noFill/>
          <a:ln w="28575" cap="flat" cmpd="sng">
            <a:solidFill>
              <a:schemeClr val="dk1"/>
            </a:solidFill>
            <a:prstDash val="solid"/>
            <a:round/>
            <a:headEnd type="none" w="med" len="med"/>
            <a:tailEnd type="none" w="med" len="med"/>
          </a:ln>
        </p:spPr>
      </p:cxnSp>
      <p:cxnSp>
        <p:nvCxnSpPr>
          <p:cNvPr id="188" name="Google Shape;188;p34"/>
          <p:cNvCxnSpPr/>
          <p:nvPr/>
        </p:nvCxnSpPr>
        <p:spPr>
          <a:xfrm>
            <a:off x="5106000" y="2797296"/>
            <a:ext cx="375000" cy="0"/>
          </a:xfrm>
          <a:prstGeom prst="straightConnector1">
            <a:avLst/>
          </a:prstGeom>
          <a:noFill/>
          <a:ln w="28575" cap="flat" cmpd="sng">
            <a:solidFill>
              <a:schemeClr val="dk1"/>
            </a:solidFill>
            <a:prstDash val="solid"/>
            <a:round/>
            <a:headEnd type="none" w="med" len="med"/>
            <a:tailEnd type="none" w="med" len="med"/>
          </a:ln>
        </p:spPr>
      </p:cxnSp>
      <p:sp>
        <p:nvSpPr>
          <p:cNvPr id="24" name="Google Shape;176;p34">
            <a:extLst>
              <a:ext uri="{FF2B5EF4-FFF2-40B4-BE49-F238E27FC236}">
                <a16:creationId xmlns:a16="http://schemas.microsoft.com/office/drawing/2014/main" id="{8302D25C-E6A3-2A41-8689-12B97BFEAF87}"/>
              </a:ext>
            </a:extLst>
          </p:cNvPr>
          <p:cNvSpPr txBox="1">
            <a:spLocks/>
          </p:cNvSpPr>
          <p:nvPr/>
        </p:nvSpPr>
        <p:spPr>
          <a:xfrm>
            <a:off x="689567" y="3043208"/>
            <a:ext cx="736200" cy="572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2"/>
              </a:buClr>
              <a:buSzPts val="3600"/>
              <a:buFont typeface="Playfair Display"/>
              <a:buNone/>
              <a:defRPr sz="3000" b="0" i="0" u="none" strike="noStrike" cap="none">
                <a:solidFill>
                  <a:schemeClr val="accent2"/>
                </a:solidFill>
                <a:latin typeface="Playfair Display"/>
                <a:ea typeface="Playfair Display"/>
                <a:cs typeface="Playfair Display"/>
                <a:sym typeface="Playfair Display"/>
              </a:defRPr>
            </a:lvl1pPr>
            <a:lvl2pPr marR="0" lvl="1"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2pPr>
            <a:lvl3pPr marR="0" lvl="2"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3pPr>
            <a:lvl4pPr marR="0" lvl="3"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4pPr>
            <a:lvl5pPr marR="0" lvl="4"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5pPr>
            <a:lvl6pPr marR="0" lvl="5"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6pPr>
            <a:lvl7pPr marR="0" lvl="6"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7pPr>
            <a:lvl8pPr marR="0" lvl="7"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8pPr>
            <a:lvl9pPr marR="0" lvl="8"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9pPr>
          </a:lstStyle>
          <a:p>
            <a:r>
              <a:rPr lang="en-GB" dirty="0"/>
              <a:t>05</a:t>
            </a:r>
          </a:p>
        </p:txBody>
      </p:sp>
      <p:sp>
        <p:nvSpPr>
          <p:cNvPr id="25" name="Google Shape;177;p34">
            <a:extLst>
              <a:ext uri="{FF2B5EF4-FFF2-40B4-BE49-F238E27FC236}">
                <a16:creationId xmlns:a16="http://schemas.microsoft.com/office/drawing/2014/main" id="{BE470BC0-912C-BF4C-B0AF-667BE4410D50}"/>
              </a:ext>
            </a:extLst>
          </p:cNvPr>
          <p:cNvSpPr txBox="1">
            <a:spLocks/>
          </p:cNvSpPr>
          <p:nvPr/>
        </p:nvSpPr>
        <p:spPr>
          <a:xfrm>
            <a:off x="1331850" y="3286317"/>
            <a:ext cx="3493647" cy="383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dk1"/>
              </a:buClr>
              <a:buSzPts val="1800"/>
              <a:buFont typeface="Montserrat"/>
              <a:buNone/>
              <a:defRPr sz="2000" b="0" i="0" u="none" strike="noStrike" cap="none">
                <a:solidFill>
                  <a:schemeClr val="dk1"/>
                </a:solidFill>
                <a:latin typeface="Playfair Display Regular"/>
                <a:ea typeface="Playfair Display Regular"/>
                <a:cs typeface="Playfair Display Regular"/>
                <a:sym typeface="Playfair Display Regular"/>
              </a:defRPr>
            </a:lvl1pPr>
            <a:lvl2pPr marL="914400" marR="0" lvl="1" indent="-330200" algn="l" rtl="0">
              <a:lnSpc>
                <a:spcPct val="100000"/>
              </a:lnSpc>
              <a:spcBef>
                <a:spcPts val="0"/>
              </a:spcBef>
              <a:spcAft>
                <a:spcPts val="0"/>
              </a:spcAft>
              <a:buClr>
                <a:schemeClr val="dk1"/>
              </a:buClr>
              <a:buSzPts val="1600"/>
              <a:buFont typeface="Montserrat"/>
              <a:buNone/>
              <a:defRPr sz="1600" b="0" i="0" u="none" strike="noStrike" cap="none">
                <a:solidFill>
                  <a:schemeClr val="dk1"/>
                </a:solidFill>
                <a:latin typeface="Montserrat"/>
                <a:ea typeface="Montserrat"/>
                <a:cs typeface="Montserrat"/>
                <a:sym typeface="Montserrat"/>
              </a:defRPr>
            </a:lvl2pPr>
            <a:lvl3pPr marL="1371600" marR="0" lvl="2" indent="-330200" algn="l" rtl="0">
              <a:lnSpc>
                <a:spcPct val="100000"/>
              </a:lnSpc>
              <a:spcBef>
                <a:spcPts val="0"/>
              </a:spcBef>
              <a:spcAft>
                <a:spcPts val="0"/>
              </a:spcAft>
              <a:buClr>
                <a:schemeClr val="dk1"/>
              </a:buClr>
              <a:buSzPts val="1600"/>
              <a:buFont typeface="Montserrat"/>
              <a:buNone/>
              <a:defRPr sz="1600" b="0" i="0" u="none" strike="noStrike" cap="none">
                <a:solidFill>
                  <a:schemeClr val="dk1"/>
                </a:solidFill>
                <a:latin typeface="Montserrat"/>
                <a:ea typeface="Montserrat"/>
                <a:cs typeface="Montserrat"/>
                <a:sym typeface="Montserrat"/>
              </a:defRPr>
            </a:lvl3pPr>
            <a:lvl4pPr marL="1828800" marR="0" lvl="3"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4pPr>
            <a:lvl5pPr marL="2286000" marR="0" lvl="4"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5pPr>
            <a:lvl6pPr marL="2743200" marR="0" lvl="5"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6pPr>
            <a:lvl7pPr marL="3200400" marR="0" lvl="6"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7pPr>
            <a:lvl8pPr marL="3657600" marR="0" lvl="7"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8pPr>
            <a:lvl9pPr marL="4114800" marR="0" lvl="8"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9pPr>
          </a:lstStyle>
          <a:p>
            <a:pPr marL="0" indent="0"/>
            <a:r>
              <a:rPr lang="en-GB" dirty="0"/>
              <a:t>Instagram's targeting system</a:t>
            </a:r>
          </a:p>
        </p:txBody>
      </p:sp>
      <p:cxnSp>
        <p:nvCxnSpPr>
          <p:cNvPr id="26" name="Google Shape;186;p34">
            <a:extLst>
              <a:ext uri="{FF2B5EF4-FFF2-40B4-BE49-F238E27FC236}">
                <a16:creationId xmlns:a16="http://schemas.microsoft.com/office/drawing/2014/main" id="{613B23C8-ACD4-634D-8047-F9D4F898513B}"/>
              </a:ext>
            </a:extLst>
          </p:cNvPr>
          <p:cNvCxnSpPr/>
          <p:nvPr/>
        </p:nvCxnSpPr>
        <p:spPr>
          <a:xfrm>
            <a:off x="816092" y="3658780"/>
            <a:ext cx="375000" cy="0"/>
          </a:xfrm>
          <a:prstGeom prst="straightConnector1">
            <a:avLst/>
          </a:prstGeom>
          <a:noFill/>
          <a:ln w="28575" cap="flat" cmpd="sng">
            <a:solidFill>
              <a:schemeClr val="dk1"/>
            </a:solidFill>
            <a:prstDash val="solid"/>
            <a:round/>
            <a:headEnd type="none" w="med" len="med"/>
            <a:tailEnd type="none" w="med" len="med"/>
          </a:ln>
        </p:spPr>
      </p:cxnSp>
      <p:sp>
        <p:nvSpPr>
          <p:cNvPr id="28" name="Google Shape;177;p34">
            <a:extLst>
              <a:ext uri="{FF2B5EF4-FFF2-40B4-BE49-F238E27FC236}">
                <a16:creationId xmlns:a16="http://schemas.microsoft.com/office/drawing/2014/main" id="{5BAF92CF-6309-BE4B-A8EA-A05A85F18599}"/>
              </a:ext>
            </a:extLst>
          </p:cNvPr>
          <p:cNvSpPr txBox="1">
            <a:spLocks/>
          </p:cNvSpPr>
          <p:nvPr/>
        </p:nvSpPr>
        <p:spPr>
          <a:xfrm>
            <a:off x="1331850" y="4163756"/>
            <a:ext cx="2379600" cy="383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dk1"/>
              </a:buClr>
              <a:buSzPts val="1800"/>
              <a:buFont typeface="Montserrat"/>
              <a:buNone/>
              <a:defRPr sz="2000" b="0" i="0" u="none" strike="noStrike" cap="none">
                <a:solidFill>
                  <a:schemeClr val="dk1"/>
                </a:solidFill>
                <a:latin typeface="Playfair Display Regular"/>
                <a:ea typeface="Playfair Display Regular"/>
                <a:cs typeface="Playfair Display Regular"/>
                <a:sym typeface="Playfair Display Regular"/>
              </a:defRPr>
            </a:lvl1pPr>
            <a:lvl2pPr marL="914400" marR="0" lvl="1" indent="-330200" algn="l" rtl="0">
              <a:lnSpc>
                <a:spcPct val="100000"/>
              </a:lnSpc>
              <a:spcBef>
                <a:spcPts val="0"/>
              </a:spcBef>
              <a:spcAft>
                <a:spcPts val="0"/>
              </a:spcAft>
              <a:buClr>
                <a:schemeClr val="dk1"/>
              </a:buClr>
              <a:buSzPts val="1600"/>
              <a:buFont typeface="Montserrat"/>
              <a:buNone/>
              <a:defRPr sz="1600" b="0" i="0" u="none" strike="noStrike" cap="none">
                <a:solidFill>
                  <a:schemeClr val="dk1"/>
                </a:solidFill>
                <a:latin typeface="Montserrat"/>
                <a:ea typeface="Montserrat"/>
                <a:cs typeface="Montserrat"/>
                <a:sym typeface="Montserrat"/>
              </a:defRPr>
            </a:lvl2pPr>
            <a:lvl3pPr marL="1371600" marR="0" lvl="2" indent="-330200" algn="l" rtl="0">
              <a:lnSpc>
                <a:spcPct val="100000"/>
              </a:lnSpc>
              <a:spcBef>
                <a:spcPts val="0"/>
              </a:spcBef>
              <a:spcAft>
                <a:spcPts val="0"/>
              </a:spcAft>
              <a:buClr>
                <a:schemeClr val="dk1"/>
              </a:buClr>
              <a:buSzPts val="1600"/>
              <a:buFont typeface="Montserrat"/>
              <a:buNone/>
              <a:defRPr sz="1600" b="0" i="0" u="none" strike="noStrike" cap="none">
                <a:solidFill>
                  <a:schemeClr val="dk1"/>
                </a:solidFill>
                <a:latin typeface="Montserrat"/>
                <a:ea typeface="Montserrat"/>
                <a:cs typeface="Montserrat"/>
                <a:sym typeface="Montserrat"/>
              </a:defRPr>
            </a:lvl3pPr>
            <a:lvl4pPr marL="1828800" marR="0" lvl="3"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4pPr>
            <a:lvl5pPr marL="2286000" marR="0" lvl="4"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5pPr>
            <a:lvl6pPr marL="2743200" marR="0" lvl="5"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6pPr>
            <a:lvl7pPr marL="3200400" marR="0" lvl="6"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7pPr>
            <a:lvl8pPr marL="3657600" marR="0" lvl="7"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8pPr>
            <a:lvl9pPr marL="4114800" marR="0" lvl="8"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9pPr>
          </a:lstStyle>
          <a:p>
            <a:pPr marL="0" indent="0"/>
            <a:r>
              <a:rPr lang="en-GB" dirty="0"/>
              <a:t>Conclusion</a:t>
            </a:r>
          </a:p>
          <a:p>
            <a:pPr marL="0" indent="0"/>
            <a:endParaRPr lang="en-GB" dirty="0"/>
          </a:p>
        </p:txBody>
      </p:sp>
      <p:sp>
        <p:nvSpPr>
          <p:cNvPr id="34" name="Google Shape;181;p34">
            <a:extLst>
              <a:ext uri="{FF2B5EF4-FFF2-40B4-BE49-F238E27FC236}">
                <a16:creationId xmlns:a16="http://schemas.microsoft.com/office/drawing/2014/main" id="{B898237F-8D4F-3541-87C0-E529C010F40C}"/>
              </a:ext>
            </a:extLst>
          </p:cNvPr>
          <p:cNvSpPr txBox="1">
            <a:spLocks/>
          </p:cNvSpPr>
          <p:nvPr/>
        </p:nvSpPr>
        <p:spPr>
          <a:xfrm>
            <a:off x="5718450" y="3280433"/>
            <a:ext cx="2379600" cy="383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dk1"/>
              </a:buClr>
              <a:buSzPts val="1800"/>
              <a:buFont typeface="Montserrat"/>
              <a:buNone/>
              <a:defRPr sz="2000" b="0" i="0" u="none" strike="noStrike" cap="none">
                <a:solidFill>
                  <a:schemeClr val="dk1"/>
                </a:solidFill>
                <a:latin typeface="Playfair Display Regular"/>
                <a:ea typeface="Playfair Display Regular"/>
                <a:cs typeface="Playfair Display Regular"/>
                <a:sym typeface="Playfair Display Regular"/>
              </a:defRPr>
            </a:lvl1pPr>
            <a:lvl2pPr marL="914400" marR="0" lvl="1" indent="-330200" algn="l" rtl="0">
              <a:lnSpc>
                <a:spcPct val="100000"/>
              </a:lnSpc>
              <a:spcBef>
                <a:spcPts val="0"/>
              </a:spcBef>
              <a:spcAft>
                <a:spcPts val="0"/>
              </a:spcAft>
              <a:buClr>
                <a:schemeClr val="dk1"/>
              </a:buClr>
              <a:buSzPts val="1600"/>
              <a:buFont typeface="Montserrat"/>
              <a:buNone/>
              <a:defRPr sz="1600" b="0" i="0" u="none" strike="noStrike" cap="none">
                <a:solidFill>
                  <a:schemeClr val="dk1"/>
                </a:solidFill>
                <a:latin typeface="Montserrat"/>
                <a:ea typeface="Montserrat"/>
                <a:cs typeface="Montserrat"/>
                <a:sym typeface="Montserrat"/>
              </a:defRPr>
            </a:lvl2pPr>
            <a:lvl3pPr marL="1371600" marR="0" lvl="2" indent="-330200" algn="l" rtl="0">
              <a:lnSpc>
                <a:spcPct val="100000"/>
              </a:lnSpc>
              <a:spcBef>
                <a:spcPts val="0"/>
              </a:spcBef>
              <a:spcAft>
                <a:spcPts val="0"/>
              </a:spcAft>
              <a:buClr>
                <a:schemeClr val="dk1"/>
              </a:buClr>
              <a:buSzPts val="1600"/>
              <a:buFont typeface="Montserrat"/>
              <a:buNone/>
              <a:defRPr sz="1600" b="0" i="0" u="none" strike="noStrike" cap="none">
                <a:solidFill>
                  <a:schemeClr val="dk1"/>
                </a:solidFill>
                <a:latin typeface="Montserrat"/>
                <a:ea typeface="Montserrat"/>
                <a:cs typeface="Montserrat"/>
                <a:sym typeface="Montserrat"/>
              </a:defRPr>
            </a:lvl3pPr>
            <a:lvl4pPr marL="1828800" marR="0" lvl="3"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4pPr>
            <a:lvl5pPr marL="2286000" marR="0" lvl="4"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5pPr>
            <a:lvl6pPr marL="2743200" marR="0" lvl="5"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6pPr>
            <a:lvl7pPr marL="3200400" marR="0" lvl="6"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7pPr>
            <a:lvl8pPr marL="3657600" marR="0" lvl="7"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8pPr>
            <a:lvl9pPr marL="4114800" marR="0" lvl="8"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9pPr>
          </a:lstStyle>
          <a:p>
            <a:pPr marL="0" indent="0"/>
            <a:r>
              <a:rPr lang="en-GB" dirty="0"/>
              <a:t>Objectives of Instagram </a:t>
            </a:r>
          </a:p>
        </p:txBody>
      </p:sp>
      <p:sp>
        <p:nvSpPr>
          <p:cNvPr id="35" name="Google Shape;184;p34">
            <a:extLst>
              <a:ext uri="{FF2B5EF4-FFF2-40B4-BE49-F238E27FC236}">
                <a16:creationId xmlns:a16="http://schemas.microsoft.com/office/drawing/2014/main" id="{82E03C39-EA6B-B049-AFD9-1596775EEE2A}"/>
              </a:ext>
            </a:extLst>
          </p:cNvPr>
          <p:cNvSpPr txBox="1">
            <a:spLocks/>
          </p:cNvSpPr>
          <p:nvPr/>
        </p:nvSpPr>
        <p:spPr>
          <a:xfrm>
            <a:off x="4982250" y="3061904"/>
            <a:ext cx="736200" cy="572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2"/>
              </a:buClr>
              <a:buSzPts val="3600"/>
              <a:buFont typeface="Playfair Display"/>
              <a:buNone/>
              <a:defRPr sz="3000" b="0" i="0" u="none" strike="noStrike" cap="none">
                <a:solidFill>
                  <a:schemeClr val="accent2"/>
                </a:solidFill>
                <a:latin typeface="Playfair Display"/>
                <a:ea typeface="Playfair Display"/>
                <a:cs typeface="Playfair Display"/>
                <a:sym typeface="Playfair Display"/>
              </a:defRPr>
            </a:lvl1pPr>
            <a:lvl2pPr marR="0" lvl="1"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2pPr>
            <a:lvl3pPr marR="0" lvl="2"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3pPr>
            <a:lvl4pPr marR="0" lvl="3"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4pPr>
            <a:lvl5pPr marR="0" lvl="4"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5pPr>
            <a:lvl6pPr marR="0" lvl="5"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6pPr>
            <a:lvl7pPr marR="0" lvl="6"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7pPr>
            <a:lvl8pPr marR="0" lvl="7"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8pPr>
            <a:lvl9pPr marR="0" lvl="8"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9pPr>
          </a:lstStyle>
          <a:p>
            <a:r>
              <a:rPr lang="en-GB" dirty="0"/>
              <a:t>06</a:t>
            </a:r>
          </a:p>
        </p:txBody>
      </p:sp>
      <p:cxnSp>
        <p:nvCxnSpPr>
          <p:cNvPr id="36" name="Google Shape;188;p34">
            <a:extLst>
              <a:ext uri="{FF2B5EF4-FFF2-40B4-BE49-F238E27FC236}">
                <a16:creationId xmlns:a16="http://schemas.microsoft.com/office/drawing/2014/main" id="{FDD9D9AD-3110-9944-8E04-B1AE8766208A}"/>
              </a:ext>
            </a:extLst>
          </p:cNvPr>
          <p:cNvCxnSpPr/>
          <p:nvPr/>
        </p:nvCxnSpPr>
        <p:spPr>
          <a:xfrm>
            <a:off x="5106000" y="3634604"/>
            <a:ext cx="375000" cy="0"/>
          </a:xfrm>
          <a:prstGeom prst="straightConnector1">
            <a:avLst/>
          </a:prstGeom>
          <a:noFill/>
          <a:ln w="28575" cap="flat" cmpd="sng">
            <a:solidFill>
              <a:schemeClr val="dk1"/>
            </a:solidFill>
            <a:prstDash val="solid"/>
            <a:round/>
            <a:headEnd type="none" w="med" len="med"/>
            <a:tailEnd type="none" w="med" len="med"/>
          </a:ln>
        </p:spPr>
      </p:cxnSp>
      <p:sp>
        <p:nvSpPr>
          <p:cNvPr id="37" name="Google Shape;181;p34">
            <a:extLst>
              <a:ext uri="{FF2B5EF4-FFF2-40B4-BE49-F238E27FC236}">
                <a16:creationId xmlns:a16="http://schemas.microsoft.com/office/drawing/2014/main" id="{71EA7C80-3974-0841-AD3E-7D6FE91E1BE1}"/>
              </a:ext>
            </a:extLst>
          </p:cNvPr>
          <p:cNvSpPr txBox="1">
            <a:spLocks/>
          </p:cNvSpPr>
          <p:nvPr/>
        </p:nvSpPr>
        <p:spPr>
          <a:xfrm>
            <a:off x="5718450" y="4027026"/>
            <a:ext cx="2379600" cy="383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dk1"/>
              </a:buClr>
              <a:buSzPts val="1800"/>
              <a:buFont typeface="Montserrat"/>
              <a:buNone/>
              <a:defRPr sz="2000" b="0" i="0" u="none" strike="noStrike" cap="none">
                <a:solidFill>
                  <a:schemeClr val="dk1"/>
                </a:solidFill>
                <a:latin typeface="Playfair Display Regular"/>
                <a:ea typeface="Playfair Display Regular"/>
                <a:cs typeface="Playfair Display Regular"/>
                <a:sym typeface="Playfair Display Regular"/>
              </a:defRPr>
            </a:lvl1pPr>
            <a:lvl2pPr marL="914400" marR="0" lvl="1" indent="-330200" algn="l" rtl="0">
              <a:lnSpc>
                <a:spcPct val="100000"/>
              </a:lnSpc>
              <a:spcBef>
                <a:spcPts val="0"/>
              </a:spcBef>
              <a:spcAft>
                <a:spcPts val="0"/>
              </a:spcAft>
              <a:buClr>
                <a:schemeClr val="dk1"/>
              </a:buClr>
              <a:buSzPts val="1600"/>
              <a:buFont typeface="Montserrat"/>
              <a:buNone/>
              <a:defRPr sz="1600" b="0" i="0" u="none" strike="noStrike" cap="none">
                <a:solidFill>
                  <a:schemeClr val="dk1"/>
                </a:solidFill>
                <a:latin typeface="Montserrat"/>
                <a:ea typeface="Montserrat"/>
                <a:cs typeface="Montserrat"/>
                <a:sym typeface="Montserrat"/>
              </a:defRPr>
            </a:lvl2pPr>
            <a:lvl3pPr marL="1371600" marR="0" lvl="2" indent="-330200" algn="l" rtl="0">
              <a:lnSpc>
                <a:spcPct val="100000"/>
              </a:lnSpc>
              <a:spcBef>
                <a:spcPts val="0"/>
              </a:spcBef>
              <a:spcAft>
                <a:spcPts val="0"/>
              </a:spcAft>
              <a:buClr>
                <a:schemeClr val="dk1"/>
              </a:buClr>
              <a:buSzPts val="1600"/>
              <a:buFont typeface="Montserrat"/>
              <a:buNone/>
              <a:defRPr sz="1600" b="0" i="0" u="none" strike="noStrike" cap="none">
                <a:solidFill>
                  <a:schemeClr val="dk1"/>
                </a:solidFill>
                <a:latin typeface="Montserrat"/>
                <a:ea typeface="Montserrat"/>
                <a:cs typeface="Montserrat"/>
                <a:sym typeface="Montserrat"/>
              </a:defRPr>
            </a:lvl3pPr>
            <a:lvl4pPr marL="1828800" marR="0" lvl="3"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4pPr>
            <a:lvl5pPr marL="2286000" marR="0" lvl="4"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5pPr>
            <a:lvl6pPr marL="2743200" marR="0" lvl="5"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6pPr>
            <a:lvl7pPr marL="3200400" marR="0" lvl="6"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7pPr>
            <a:lvl8pPr marL="3657600" marR="0" lvl="7"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8pPr>
            <a:lvl9pPr marL="4114800" marR="0" lvl="8" indent="-317500" algn="l" rtl="0">
              <a:lnSpc>
                <a:spcPct val="100000"/>
              </a:lnSpc>
              <a:spcBef>
                <a:spcPts val="0"/>
              </a:spcBef>
              <a:spcAft>
                <a:spcPts val="0"/>
              </a:spcAft>
              <a:buClr>
                <a:schemeClr val="dk1"/>
              </a:buClr>
              <a:buSzPts val="1400"/>
              <a:buFont typeface="Montserrat"/>
              <a:buNone/>
              <a:defRPr sz="1400" b="0" i="0" u="none" strike="noStrike" cap="none">
                <a:solidFill>
                  <a:schemeClr val="dk1"/>
                </a:solidFill>
                <a:latin typeface="Montserrat"/>
                <a:ea typeface="Montserrat"/>
                <a:cs typeface="Montserrat"/>
                <a:sym typeface="Montserrat"/>
              </a:defRPr>
            </a:lvl9pPr>
          </a:lstStyle>
          <a:p>
            <a:pPr marL="0" indent="0"/>
            <a:r>
              <a:rPr lang="en-GB" dirty="0"/>
              <a:t>References.</a:t>
            </a:r>
          </a:p>
        </p:txBody>
      </p:sp>
      <p:sp>
        <p:nvSpPr>
          <p:cNvPr id="40" name="Oval 39">
            <a:extLst>
              <a:ext uri="{FF2B5EF4-FFF2-40B4-BE49-F238E27FC236}">
                <a16:creationId xmlns:a16="http://schemas.microsoft.com/office/drawing/2014/main" id="{A5FE502C-BC63-D94C-B115-38131CEE09EC}"/>
              </a:ext>
            </a:extLst>
          </p:cNvPr>
          <p:cNvSpPr/>
          <p:nvPr/>
        </p:nvSpPr>
        <p:spPr>
          <a:xfrm>
            <a:off x="8606118" y="223835"/>
            <a:ext cx="313955" cy="260562"/>
          </a:xfrm>
          <a:prstGeom prst="ellips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ln>
                  <a:solidFill>
                    <a:sysClr val="windowText" lastClr="000000"/>
                  </a:solidFill>
                </a:ln>
                <a:solidFill>
                  <a:schemeClr val="accent2">
                    <a:lumMod val="75000"/>
                  </a:schemeClr>
                </a:solidFill>
              </a:rPr>
              <a:t>2</a:t>
            </a:r>
          </a:p>
        </p:txBody>
      </p:sp>
      <p:sp>
        <p:nvSpPr>
          <p:cNvPr id="30" name="Google Shape;176;p34">
            <a:extLst>
              <a:ext uri="{FF2B5EF4-FFF2-40B4-BE49-F238E27FC236}">
                <a16:creationId xmlns:a16="http://schemas.microsoft.com/office/drawing/2014/main" id="{DA28AE4C-871C-8752-D5F4-F0A8F6D023A3}"/>
              </a:ext>
            </a:extLst>
          </p:cNvPr>
          <p:cNvSpPr txBox="1">
            <a:spLocks/>
          </p:cNvSpPr>
          <p:nvPr/>
        </p:nvSpPr>
        <p:spPr>
          <a:xfrm>
            <a:off x="671850" y="3800707"/>
            <a:ext cx="736200" cy="572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2"/>
              </a:buClr>
              <a:buSzPts val="3600"/>
              <a:buFont typeface="Playfair Display"/>
              <a:buNone/>
              <a:defRPr sz="3000" b="0" i="0" u="none" strike="noStrike" cap="none">
                <a:solidFill>
                  <a:schemeClr val="accent2"/>
                </a:solidFill>
                <a:latin typeface="Playfair Display"/>
                <a:ea typeface="Playfair Display"/>
                <a:cs typeface="Playfair Display"/>
                <a:sym typeface="Playfair Display"/>
              </a:defRPr>
            </a:lvl1pPr>
            <a:lvl2pPr marR="0" lvl="1"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2pPr>
            <a:lvl3pPr marR="0" lvl="2"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3pPr>
            <a:lvl4pPr marR="0" lvl="3"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4pPr>
            <a:lvl5pPr marR="0" lvl="4"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5pPr>
            <a:lvl6pPr marR="0" lvl="5"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6pPr>
            <a:lvl7pPr marR="0" lvl="6"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7pPr>
            <a:lvl8pPr marR="0" lvl="7"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8pPr>
            <a:lvl9pPr marR="0" lvl="8"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9pPr>
          </a:lstStyle>
          <a:p>
            <a:r>
              <a:rPr lang="en-GB" dirty="0"/>
              <a:t>07</a:t>
            </a:r>
          </a:p>
        </p:txBody>
      </p:sp>
      <p:cxnSp>
        <p:nvCxnSpPr>
          <p:cNvPr id="32" name="Google Shape;186;p34">
            <a:extLst>
              <a:ext uri="{FF2B5EF4-FFF2-40B4-BE49-F238E27FC236}">
                <a16:creationId xmlns:a16="http://schemas.microsoft.com/office/drawing/2014/main" id="{3C0670D1-C567-0411-F788-B5BBAEC3655B}"/>
              </a:ext>
            </a:extLst>
          </p:cNvPr>
          <p:cNvCxnSpPr/>
          <p:nvPr/>
        </p:nvCxnSpPr>
        <p:spPr>
          <a:xfrm>
            <a:off x="798375" y="4416279"/>
            <a:ext cx="375000" cy="0"/>
          </a:xfrm>
          <a:prstGeom prst="straightConnector1">
            <a:avLst/>
          </a:prstGeom>
          <a:noFill/>
          <a:ln w="28575" cap="flat" cmpd="sng">
            <a:solidFill>
              <a:schemeClr val="dk1"/>
            </a:solidFill>
            <a:prstDash val="solid"/>
            <a:round/>
            <a:headEnd type="none" w="med" len="med"/>
            <a:tailEnd type="none" w="med" len="med"/>
          </a:ln>
        </p:spPr>
      </p:cxnSp>
      <p:sp>
        <p:nvSpPr>
          <p:cNvPr id="41" name="Google Shape;184;p34">
            <a:extLst>
              <a:ext uri="{FF2B5EF4-FFF2-40B4-BE49-F238E27FC236}">
                <a16:creationId xmlns:a16="http://schemas.microsoft.com/office/drawing/2014/main" id="{B91FD087-9EC4-2033-5CF4-E4BB003D18C5}"/>
              </a:ext>
            </a:extLst>
          </p:cNvPr>
          <p:cNvSpPr txBox="1">
            <a:spLocks/>
          </p:cNvSpPr>
          <p:nvPr/>
        </p:nvSpPr>
        <p:spPr>
          <a:xfrm>
            <a:off x="4982250" y="3837427"/>
            <a:ext cx="736200" cy="572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2"/>
              </a:buClr>
              <a:buSzPts val="3600"/>
              <a:buFont typeface="Playfair Display"/>
              <a:buNone/>
              <a:defRPr sz="3000" b="0" i="0" u="none" strike="noStrike" cap="none">
                <a:solidFill>
                  <a:schemeClr val="accent2"/>
                </a:solidFill>
                <a:latin typeface="Playfair Display"/>
                <a:ea typeface="Playfair Display"/>
                <a:cs typeface="Playfair Display"/>
                <a:sym typeface="Playfair Display"/>
              </a:defRPr>
            </a:lvl1pPr>
            <a:lvl2pPr marR="0" lvl="1"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2pPr>
            <a:lvl3pPr marR="0" lvl="2"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3pPr>
            <a:lvl4pPr marR="0" lvl="3"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4pPr>
            <a:lvl5pPr marR="0" lvl="4"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5pPr>
            <a:lvl6pPr marR="0" lvl="5"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6pPr>
            <a:lvl7pPr marR="0" lvl="6"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7pPr>
            <a:lvl8pPr marR="0" lvl="7"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8pPr>
            <a:lvl9pPr marR="0" lvl="8"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9pPr>
          </a:lstStyle>
          <a:p>
            <a:r>
              <a:rPr lang="en-GB" dirty="0"/>
              <a:t>08</a:t>
            </a:r>
          </a:p>
        </p:txBody>
      </p:sp>
      <p:cxnSp>
        <p:nvCxnSpPr>
          <p:cNvPr id="42" name="Google Shape;188;p34">
            <a:extLst>
              <a:ext uri="{FF2B5EF4-FFF2-40B4-BE49-F238E27FC236}">
                <a16:creationId xmlns:a16="http://schemas.microsoft.com/office/drawing/2014/main" id="{4EB76454-D426-CC70-7EF3-BE3B9A1EE744}"/>
              </a:ext>
            </a:extLst>
          </p:cNvPr>
          <p:cNvCxnSpPr/>
          <p:nvPr/>
        </p:nvCxnSpPr>
        <p:spPr>
          <a:xfrm>
            <a:off x="5106000" y="4410126"/>
            <a:ext cx="375000" cy="0"/>
          </a:xfrm>
          <a:prstGeom prst="straightConnector1">
            <a:avLst/>
          </a:prstGeom>
          <a:noFill/>
          <a:ln w="28575" cap="flat" cmpd="sng">
            <a:solidFill>
              <a:schemeClr val="dk1"/>
            </a:solidFill>
            <a:prstDash val="solid"/>
            <a:round/>
            <a:headEnd type="none" w="med" len="med"/>
            <a:tailEnd type="none" w="med" len="med"/>
          </a:ln>
        </p:spPr>
      </p:cxn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5"/>
                                        </p:tgtEl>
                                        <p:attrNameLst>
                                          <p:attrName>style.visibility</p:attrName>
                                        </p:attrNameLst>
                                      </p:cBhvr>
                                      <p:to>
                                        <p:strVal val="visible"/>
                                      </p:to>
                                    </p:set>
                                    <p:animEffect transition="in" filter="fade">
                                      <p:cBhvr>
                                        <p:cTn id="7" dur="500"/>
                                        <p:tgtEl>
                                          <p:spTgt spid="18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3"/>
                                        </p:tgtEl>
                                        <p:attrNameLst>
                                          <p:attrName>style.visibility</p:attrName>
                                        </p:attrNameLst>
                                      </p:cBhvr>
                                      <p:to>
                                        <p:strVal val="visible"/>
                                      </p:to>
                                    </p:set>
                                    <p:animEffect transition="in" filter="fade">
                                      <p:cBhvr>
                                        <p:cTn id="10" dur="500"/>
                                        <p:tgtEl>
                                          <p:spTgt spid="17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4">
                                            <p:txEl>
                                              <p:pRg st="0" end="0"/>
                                            </p:txEl>
                                          </p:spTgt>
                                        </p:tgtEl>
                                        <p:attrNameLst>
                                          <p:attrName>style.visibility</p:attrName>
                                        </p:attrNameLst>
                                      </p:cBhvr>
                                      <p:to>
                                        <p:strVal val="visible"/>
                                      </p:to>
                                    </p:set>
                                    <p:animEffect transition="in" filter="fade">
                                      <p:cBhvr>
                                        <p:cTn id="13" dur="500"/>
                                        <p:tgtEl>
                                          <p:spTgt spid="174">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79">
                                            <p:txEl>
                                              <p:pRg st="0" end="0"/>
                                            </p:txEl>
                                          </p:spTgt>
                                        </p:tgtEl>
                                        <p:attrNameLst>
                                          <p:attrName>style.visibility</p:attrName>
                                        </p:attrNameLst>
                                      </p:cBhvr>
                                      <p:to>
                                        <p:strVal val="visible"/>
                                      </p:to>
                                    </p:set>
                                    <p:animEffect transition="in" filter="fade">
                                      <p:cBhvr>
                                        <p:cTn id="18" dur="500"/>
                                        <p:tgtEl>
                                          <p:spTgt spid="179">
                                            <p:txEl>
                                              <p:pRg st="0" end="0"/>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87"/>
                                        </p:tgtEl>
                                        <p:attrNameLst>
                                          <p:attrName>style.visibility</p:attrName>
                                        </p:attrNameLst>
                                      </p:cBhvr>
                                      <p:to>
                                        <p:strVal val="visible"/>
                                      </p:to>
                                    </p:set>
                                    <p:animEffect transition="in" filter="fade">
                                      <p:cBhvr>
                                        <p:cTn id="21" dur="500"/>
                                        <p:tgtEl>
                                          <p:spTgt spid="18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83"/>
                                        </p:tgtEl>
                                        <p:attrNameLst>
                                          <p:attrName>style.visibility</p:attrName>
                                        </p:attrNameLst>
                                      </p:cBhvr>
                                      <p:to>
                                        <p:strVal val="visible"/>
                                      </p:to>
                                    </p:set>
                                    <p:animEffect transition="in" filter="fade">
                                      <p:cBhvr>
                                        <p:cTn id="24" dur="500"/>
                                        <p:tgtEl>
                                          <p:spTgt spid="18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76"/>
                                        </p:tgtEl>
                                        <p:attrNameLst>
                                          <p:attrName>style.visibility</p:attrName>
                                        </p:attrNameLst>
                                      </p:cBhvr>
                                      <p:to>
                                        <p:strVal val="visible"/>
                                      </p:to>
                                    </p:set>
                                    <p:animEffect transition="in" filter="fade">
                                      <p:cBhvr>
                                        <p:cTn id="29" dur="500"/>
                                        <p:tgtEl>
                                          <p:spTgt spid="176"/>
                                        </p:tgtEl>
                                      </p:cBhvr>
                                    </p:animEffect>
                                  </p:childTnLst>
                                </p:cTn>
                              </p:par>
                              <p:par>
                                <p:cTn id="30" presetID="10" presetClass="entr" presetSubtype="0" fill="hold" nodeType="withEffect">
                                  <p:stCondLst>
                                    <p:cond delay="0"/>
                                  </p:stCondLst>
                                  <p:childTnLst>
                                    <p:set>
                                      <p:cBhvr>
                                        <p:cTn id="31" dur="1" fill="hold">
                                          <p:stCondLst>
                                            <p:cond delay="0"/>
                                          </p:stCondLst>
                                        </p:cTn>
                                        <p:tgtEl>
                                          <p:spTgt spid="186"/>
                                        </p:tgtEl>
                                        <p:attrNameLst>
                                          <p:attrName>style.visibility</p:attrName>
                                        </p:attrNameLst>
                                      </p:cBhvr>
                                      <p:to>
                                        <p:strVal val="visible"/>
                                      </p:to>
                                    </p:set>
                                    <p:animEffect transition="in" filter="fade">
                                      <p:cBhvr>
                                        <p:cTn id="32" dur="500"/>
                                        <p:tgtEl>
                                          <p:spTgt spid="18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77">
                                            <p:txEl>
                                              <p:pRg st="0" end="0"/>
                                            </p:txEl>
                                          </p:spTgt>
                                        </p:tgtEl>
                                        <p:attrNameLst>
                                          <p:attrName>style.visibility</p:attrName>
                                        </p:attrNameLst>
                                      </p:cBhvr>
                                      <p:to>
                                        <p:strVal val="visible"/>
                                      </p:to>
                                    </p:set>
                                    <p:animEffect transition="in" filter="fade">
                                      <p:cBhvr>
                                        <p:cTn id="35" dur="500"/>
                                        <p:tgtEl>
                                          <p:spTgt spid="177">
                                            <p:txEl>
                                              <p:pRg st="0" end="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77">
                                            <p:txEl>
                                              <p:pRg st="1" end="1"/>
                                            </p:txEl>
                                          </p:spTgt>
                                        </p:tgtEl>
                                        <p:attrNameLst>
                                          <p:attrName>style.visibility</p:attrName>
                                        </p:attrNameLst>
                                      </p:cBhvr>
                                      <p:to>
                                        <p:strVal val="visible"/>
                                      </p:to>
                                    </p:set>
                                    <p:animEffect transition="in" filter="fade">
                                      <p:cBhvr>
                                        <p:cTn id="38" dur="500"/>
                                        <p:tgtEl>
                                          <p:spTgt spid="177">
                                            <p:txEl>
                                              <p:pRg st="1" end="1"/>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84"/>
                                        </p:tgtEl>
                                        <p:attrNameLst>
                                          <p:attrName>style.visibility</p:attrName>
                                        </p:attrNameLst>
                                      </p:cBhvr>
                                      <p:to>
                                        <p:strVal val="visible"/>
                                      </p:to>
                                    </p:set>
                                    <p:animEffect transition="in" filter="fade">
                                      <p:cBhvr>
                                        <p:cTn id="43" dur="500"/>
                                        <p:tgtEl>
                                          <p:spTgt spid="184"/>
                                        </p:tgtEl>
                                      </p:cBhvr>
                                    </p:animEffect>
                                  </p:childTnLst>
                                </p:cTn>
                              </p:par>
                              <p:par>
                                <p:cTn id="44" presetID="10" presetClass="entr" presetSubtype="0" fill="hold" nodeType="withEffect">
                                  <p:stCondLst>
                                    <p:cond delay="0"/>
                                  </p:stCondLst>
                                  <p:childTnLst>
                                    <p:set>
                                      <p:cBhvr>
                                        <p:cTn id="45" dur="1" fill="hold">
                                          <p:stCondLst>
                                            <p:cond delay="0"/>
                                          </p:stCondLst>
                                        </p:cTn>
                                        <p:tgtEl>
                                          <p:spTgt spid="188"/>
                                        </p:tgtEl>
                                        <p:attrNameLst>
                                          <p:attrName>style.visibility</p:attrName>
                                        </p:attrNameLst>
                                      </p:cBhvr>
                                      <p:to>
                                        <p:strVal val="visible"/>
                                      </p:to>
                                    </p:set>
                                    <p:animEffect transition="in" filter="fade">
                                      <p:cBhvr>
                                        <p:cTn id="46" dur="500"/>
                                        <p:tgtEl>
                                          <p:spTgt spid="18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81">
                                            <p:txEl>
                                              <p:pRg st="0" end="0"/>
                                            </p:txEl>
                                          </p:spTgt>
                                        </p:tgtEl>
                                        <p:attrNameLst>
                                          <p:attrName>style.visibility</p:attrName>
                                        </p:attrNameLst>
                                      </p:cBhvr>
                                      <p:to>
                                        <p:strVal val="visible"/>
                                      </p:to>
                                    </p:set>
                                    <p:animEffect transition="in" filter="fade">
                                      <p:cBhvr>
                                        <p:cTn id="49" dur="500"/>
                                        <p:tgtEl>
                                          <p:spTgt spid="181">
                                            <p:txEl>
                                              <p:pRg st="0" end="0"/>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fade">
                                      <p:cBhvr>
                                        <p:cTn id="54" dur="500"/>
                                        <p:tgtEl>
                                          <p:spTgt spid="26"/>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500"/>
                                        <p:tgtEl>
                                          <p:spTgt spid="24"/>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500"/>
                                        <p:tgtEl>
                                          <p:spTgt spid="25"/>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fade">
                                      <p:cBhvr>
                                        <p:cTn id="68" dur="500"/>
                                        <p:tgtEl>
                                          <p:spTgt spid="35"/>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fade">
                                      <p:cBhvr>
                                        <p:cTn id="71" dur="500"/>
                                        <p:tgtEl>
                                          <p:spTgt spid="34"/>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fade">
                                      <p:cBhvr>
                                        <p:cTn id="76" dur="500"/>
                                        <p:tgtEl>
                                          <p:spTgt spid="3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fade">
                                      <p:cBhvr>
                                        <p:cTn id="79" dur="500"/>
                                        <p:tgtEl>
                                          <p:spTgt spid="30"/>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42"/>
                                        </p:tgtEl>
                                        <p:attrNameLst>
                                          <p:attrName>style.visibility</p:attrName>
                                        </p:attrNameLst>
                                      </p:cBhvr>
                                      <p:to>
                                        <p:strVal val="visible"/>
                                      </p:to>
                                    </p:set>
                                    <p:animEffect transition="in" filter="fade">
                                      <p:cBhvr>
                                        <p:cTn id="87" dur="500"/>
                                        <p:tgtEl>
                                          <p:spTgt spid="42"/>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41"/>
                                        </p:tgtEl>
                                        <p:attrNameLst>
                                          <p:attrName>style.visibility</p:attrName>
                                        </p:attrNameLst>
                                      </p:cBhvr>
                                      <p:to>
                                        <p:strVal val="visible"/>
                                      </p:to>
                                    </p:set>
                                    <p:animEffect transition="in" filter="fade">
                                      <p:cBhvr>
                                        <p:cTn id="90" dur="500"/>
                                        <p:tgtEl>
                                          <p:spTgt spid="41"/>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fade">
                                      <p:cBhvr>
                                        <p:cTn id="9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 grpId="0"/>
      <p:bldP spid="174" grpId="0" build="p"/>
      <p:bldP spid="176" grpId="0"/>
      <p:bldP spid="177" grpId="0" build="p"/>
      <p:bldP spid="179" grpId="0" build="p"/>
      <p:bldP spid="181" grpId="0" build="p"/>
      <p:bldP spid="183" grpId="0"/>
      <p:bldP spid="184" grpId="0"/>
      <p:bldP spid="24" grpId="0"/>
      <p:bldP spid="25" grpId="0"/>
      <p:bldP spid="28" grpId="0"/>
      <p:bldP spid="34" grpId="0"/>
      <p:bldP spid="35" grpId="0"/>
      <p:bldP spid="37" grpId="0"/>
      <p:bldP spid="30" grpId="0"/>
      <p:bldP spid="4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pic>
        <p:nvPicPr>
          <p:cNvPr id="3" name="Picture 2">
            <a:extLst>
              <a:ext uri="{FF2B5EF4-FFF2-40B4-BE49-F238E27FC236}">
                <a16:creationId xmlns:a16="http://schemas.microsoft.com/office/drawing/2014/main" id="{5EE31A16-710D-4795-C521-635088F9B202}"/>
              </a:ext>
            </a:extLst>
          </p:cNvPr>
          <p:cNvPicPr>
            <a:picLocks noChangeAspect="1"/>
          </p:cNvPicPr>
          <p:nvPr/>
        </p:nvPicPr>
        <p:blipFill>
          <a:blip r:embed="rId3">
            <a:extLst>
              <a:ext uri="{BEBA8EAE-BF5A-486C-A8C5-ECC9F3942E4B}">
                <a14:imgProps xmlns:a14="http://schemas.microsoft.com/office/drawing/2010/main">
                  <a14:imgLayer r:embed="rId4">
                    <a14:imgEffect>
                      <a14:saturation sat="66000"/>
                    </a14:imgEffect>
                  </a14:imgLayer>
                </a14:imgProps>
              </a:ext>
            </a:extLst>
          </a:blip>
          <a:stretch>
            <a:fillRect/>
          </a:stretch>
        </p:blipFill>
        <p:spPr>
          <a:xfrm>
            <a:off x="4805458" y="1414773"/>
            <a:ext cx="3953317" cy="3401670"/>
          </a:xfrm>
          <a:prstGeom prst="rect">
            <a:avLst/>
          </a:prstGeom>
        </p:spPr>
      </p:pic>
      <p:sp>
        <p:nvSpPr>
          <p:cNvPr id="223" name="Google Shape;223;p38"/>
          <p:cNvSpPr/>
          <p:nvPr/>
        </p:nvSpPr>
        <p:spPr>
          <a:xfrm>
            <a:off x="2519083" y="227921"/>
            <a:ext cx="4105835" cy="385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38"/>
          <p:cNvSpPr/>
          <p:nvPr/>
        </p:nvSpPr>
        <p:spPr>
          <a:xfrm>
            <a:off x="538947" y="1414773"/>
            <a:ext cx="4077020" cy="3401671"/>
          </a:xfrm>
          <a:prstGeom prst="rect">
            <a:avLst/>
          </a:prstGeom>
          <a:solidFill>
            <a:schemeClr val="lt1"/>
          </a:solidFill>
          <a:ln>
            <a:noFill/>
          </a:ln>
          <a:effectLst>
            <a:outerShdw blurRad="114300" dist="95250" dir="3420000" algn="bl" rotWithShape="0">
              <a:srgbClr val="000000">
                <a:alpha val="2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300" dirty="0"/>
          </a:p>
        </p:txBody>
      </p:sp>
      <p:sp>
        <p:nvSpPr>
          <p:cNvPr id="225" name="Google Shape;225;p38"/>
          <p:cNvSpPr txBox="1">
            <a:spLocks noGrp="1"/>
          </p:cNvSpPr>
          <p:nvPr>
            <p:ph type="title"/>
          </p:nvPr>
        </p:nvSpPr>
        <p:spPr>
          <a:xfrm>
            <a:off x="3036233" y="182207"/>
            <a:ext cx="3071533" cy="70085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800" dirty="0"/>
              <a:t>Introduction</a:t>
            </a:r>
            <a:endParaRPr sz="3800" dirty="0"/>
          </a:p>
        </p:txBody>
      </p:sp>
      <p:sp>
        <p:nvSpPr>
          <p:cNvPr id="226" name="Google Shape;226;p38"/>
          <p:cNvSpPr txBox="1">
            <a:spLocks noGrp="1"/>
          </p:cNvSpPr>
          <p:nvPr>
            <p:ph type="subTitle" idx="1"/>
          </p:nvPr>
        </p:nvSpPr>
        <p:spPr>
          <a:xfrm>
            <a:off x="790811" y="1762943"/>
            <a:ext cx="3573292" cy="2669118"/>
          </a:xfrm>
          <a:prstGeom prst="rect">
            <a:avLst/>
          </a:prstGeom>
        </p:spPr>
        <p:txBody>
          <a:bodyPr spcFirstLastPara="1" wrap="square" lIns="91425" tIns="91425" rIns="91425" bIns="91425" anchor="t" anchorCtr="0">
            <a:noAutofit/>
          </a:bodyPr>
          <a:lstStyle/>
          <a:p>
            <a:pPr marL="0" lvl="0" indent="0" algn="just"/>
            <a:r>
              <a:rPr lang="en-US" sz="1400" dirty="0"/>
              <a:t>Instagram is an online social networking company that was first founded and created by Kevin Systrom, as they introduced the first Business Model of Instagram.</a:t>
            </a:r>
            <a:r>
              <a:rPr lang="en-LY" sz="1400" dirty="0"/>
              <a:t> </a:t>
            </a:r>
            <a:endParaRPr lang="en-US" sz="1400" dirty="0"/>
          </a:p>
          <a:p>
            <a:pPr marL="0" lvl="0" indent="0" algn="just"/>
            <a:endParaRPr lang="en-US" sz="1400" dirty="0"/>
          </a:p>
          <a:p>
            <a:pPr marL="0" indent="0" algn="just"/>
            <a:r>
              <a:rPr lang="en-US" sz="1400" dirty="0"/>
              <a:t>When it first began, it had no goal of becoming a giant, and now it is the go-to app for over 1 billion people for not only sharing videos and pictures, but also for marketers to promote and advertise their products and services. ( Bhasin, 2021 )</a:t>
            </a:r>
            <a:r>
              <a:rPr lang="en-LY" sz="1400" dirty="0"/>
              <a:t> </a:t>
            </a:r>
            <a:endParaRPr sz="1400" dirty="0"/>
          </a:p>
        </p:txBody>
      </p:sp>
      <p:sp>
        <p:nvSpPr>
          <p:cNvPr id="9" name="Rectangle 30">
            <a:extLst>
              <a:ext uri="{FF2B5EF4-FFF2-40B4-BE49-F238E27FC236}">
                <a16:creationId xmlns:a16="http://schemas.microsoft.com/office/drawing/2014/main" id="{0889DEE5-DBAA-2546-A6BF-5B014F0FBEFD}"/>
              </a:ext>
            </a:extLst>
          </p:cNvPr>
          <p:cNvSpPr/>
          <p:nvPr/>
        </p:nvSpPr>
        <p:spPr>
          <a:xfrm>
            <a:off x="-1" y="1155863"/>
            <a:ext cx="3953317" cy="471857"/>
          </a:xfrm>
          <a:prstGeom prst="rect">
            <a:avLst/>
          </a:prstGeom>
          <a:solidFill>
            <a:schemeClr val="accent6"/>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dirty="0"/>
          </a:p>
        </p:txBody>
      </p:sp>
      <p:sp>
        <p:nvSpPr>
          <p:cNvPr id="10" name="TextBox 31">
            <a:extLst>
              <a:ext uri="{FF2B5EF4-FFF2-40B4-BE49-F238E27FC236}">
                <a16:creationId xmlns:a16="http://schemas.microsoft.com/office/drawing/2014/main" id="{04537A30-0452-6441-9CD5-57FDF02280F3}"/>
              </a:ext>
            </a:extLst>
          </p:cNvPr>
          <p:cNvSpPr txBox="1"/>
          <p:nvPr/>
        </p:nvSpPr>
        <p:spPr>
          <a:xfrm>
            <a:off x="0" y="1214718"/>
            <a:ext cx="4077021" cy="400110"/>
          </a:xfrm>
          <a:prstGeom prst="rect">
            <a:avLst/>
          </a:prstGeom>
          <a:noFill/>
        </p:spPr>
        <p:txBody>
          <a:bodyPr wrap="square" rtlCol="0" anchor="ctr" anchorCtr="0">
            <a:spAutoFit/>
          </a:bodyPr>
          <a:lstStyle/>
          <a:p>
            <a:r>
              <a:rPr lang="en-US" sz="2000" dirty="0">
                <a:solidFill>
                  <a:schemeClr val="tx1"/>
                </a:solidFill>
                <a:latin typeface="Poppins SemiBold"/>
              </a:rPr>
              <a:t>Business Model of Instagram</a:t>
            </a:r>
          </a:p>
        </p:txBody>
      </p:sp>
      <p:sp>
        <p:nvSpPr>
          <p:cNvPr id="13" name="Oval 12">
            <a:extLst>
              <a:ext uri="{FF2B5EF4-FFF2-40B4-BE49-F238E27FC236}">
                <a16:creationId xmlns:a16="http://schemas.microsoft.com/office/drawing/2014/main" id="{3A29058D-1D7B-0547-BDE6-6564CA611E4A}"/>
              </a:ext>
            </a:extLst>
          </p:cNvPr>
          <p:cNvSpPr/>
          <p:nvPr/>
        </p:nvSpPr>
        <p:spPr>
          <a:xfrm>
            <a:off x="8606118" y="223835"/>
            <a:ext cx="313955" cy="260562"/>
          </a:xfrm>
          <a:prstGeom prst="ellips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ln>
                  <a:solidFill>
                    <a:sysClr val="windowText" lastClr="000000"/>
                  </a:solidFill>
                </a:ln>
                <a:solidFill>
                  <a:schemeClr val="accent2">
                    <a:lumMod val="75000"/>
                  </a:schemeClr>
                </a:solidFill>
              </a:rPr>
              <a:t>3</a:t>
            </a:r>
          </a:p>
        </p:txBody>
      </p:sp>
    </p:spTree>
    <p:extLst>
      <p:ext uri="{BB962C8B-B14F-4D97-AF65-F5344CB8AC3E}">
        <p14:creationId xmlns:p14="http://schemas.microsoft.com/office/powerpoint/2010/main" val="20680802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6">
                                            <p:txEl>
                                              <p:pRg st="0" end="0"/>
                                            </p:txEl>
                                          </p:spTgt>
                                        </p:tgtEl>
                                        <p:attrNameLst>
                                          <p:attrName>style.visibility</p:attrName>
                                        </p:attrNameLst>
                                      </p:cBhvr>
                                      <p:to>
                                        <p:strVal val="visible"/>
                                      </p:to>
                                    </p:set>
                                    <p:animEffect transition="in" filter="fade">
                                      <p:cBhvr>
                                        <p:cTn id="7" dur="500"/>
                                        <p:tgtEl>
                                          <p:spTgt spid="22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6">
                                            <p:txEl>
                                              <p:pRg st="2" end="2"/>
                                            </p:txEl>
                                          </p:spTgt>
                                        </p:tgtEl>
                                        <p:attrNameLst>
                                          <p:attrName>style.visibility</p:attrName>
                                        </p:attrNameLst>
                                      </p:cBhvr>
                                      <p:to>
                                        <p:strVal val="visible"/>
                                      </p:to>
                                    </p:set>
                                    <p:animEffect transition="in" filter="fade">
                                      <p:cBhvr>
                                        <p:cTn id="12" dur="500"/>
                                        <p:tgtEl>
                                          <p:spTgt spid="22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3" name="Google Shape;223;p38"/>
          <p:cNvSpPr/>
          <p:nvPr/>
        </p:nvSpPr>
        <p:spPr>
          <a:xfrm>
            <a:off x="2519083" y="227921"/>
            <a:ext cx="4105835" cy="385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38"/>
          <p:cNvSpPr/>
          <p:nvPr/>
        </p:nvSpPr>
        <p:spPr>
          <a:xfrm>
            <a:off x="1281332" y="1387613"/>
            <a:ext cx="6785305" cy="3401671"/>
          </a:xfrm>
          <a:prstGeom prst="rect">
            <a:avLst/>
          </a:prstGeom>
          <a:solidFill>
            <a:schemeClr val="lt1"/>
          </a:solidFill>
          <a:ln>
            <a:noFill/>
          </a:ln>
          <a:effectLst>
            <a:outerShdw blurRad="114300" dist="95250" dir="3420000" algn="bl" rotWithShape="0">
              <a:srgbClr val="000000">
                <a:alpha val="2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300" dirty="0"/>
          </a:p>
        </p:txBody>
      </p:sp>
      <p:sp>
        <p:nvSpPr>
          <p:cNvPr id="225" name="Google Shape;225;p38"/>
          <p:cNvSpPr txBox="1">
            <a:spLocks noGrp="1"/>
          </p:cNvSpPr>
          <p:nvPr>
            <p:ph type="title"/>
          </p:nvPr>
        </p:nvSpPr>
        <p:spPr>
          <a:xfrm>
            <a:off x="2519083" y="179532"/>
            <a:ext cx="4306127" cy="70085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800" dirty="0"/>
              <a:t>Introduction Cont.</a:t>
            </a:r>
            <a:endParaRPr sz="3800" dirty="0"/>
          </a:p>
        </p:txBody>
      </p:sp>
      <p:sp>
        <p:nvSpPr>
          <p:cNvPr id="226" name="Google Shape;226;p38"/>
          <p:cNvSpPr txBox="1">
            <a:spLocks noGrp="1"/>
          </p:cNvSpPr>
          <p:nvPr>
            <p:ph type="subTitle" idx="1"/>
          </p:nvPr>
        </p:nvSpPr>
        <p:spPr>
          <a:xfrm>
            <a:off x="1463437" y="1934281"/>
            <a:ext cx="6090377" cy="2669118"/>
          </a:xfrm>
          <a:prstGeom prst="rect">
            <a:avLst/>
          </a:prstGeom>
        </p:spPr>
        <p:txBody>
          <a:bodyPr spcFirstLastPara="1" wrap="square" lIns="91425" tIns="91425" rIns="91425" bIns="91425" anchor="t" anchorCtr="0">
            <a:noAutofit/>
          </a:bodyPr>
          <a:lstStyle/>
          <a:p>
            <a:pPr algn="just"/>
            <a:r>
              <a:rPr lang="en-US" dirty="0"/>
              <a:t>      Instagram is a photo and video-sharing social networking app created in 2010 and later acquired by Facebook Inc. Users can post photos and videos that can be modified with filters and categorized using hashtags and location sharing. Posts can be shared with the general public or with followers who have been pre-approved. Users can explore other users' content by tag and location, see what's trending, such as photographs, and follow other users to add their content to their own personal feed.</a:t>
            </a:r>
            <a:endParaRPr lang="en-LY" dirty="0"/>
          </a:p>
        </p:txBody>
      </p:sp>
      <p:sp>
        <p:nvSpPr>
          <p:cNvPr id="9" name="Rectangle 30">
            <a:extLst>
              <a:ext uri="{FF2B5EF4-FFF2-40B4-BE49-F238E27FC236}">
                <a16:creationId xmlns:a16="http://schemas.microsoft.com/office/drawing/2014/main" id="{0889DEE5-DBAA-2546-A6BF-5B014F0FBEFD}"/>
              </a:ext>
            </a:extLst>
          </p:cNvPr>
          <p:cNvSpPr/>
          <p:nvPr/>
        </p:nvSpPr>
        <p:spPr>
          <a:xfrm>
            <a:off x="1" y="1242116"/>
            <a:ext cx="4572000" cy="471857"/>
          </a:xfrm>
          <a:prstGeom prst="rect">
            <a:avLst/>
          </a:prstGeom>
          <a:solidFill>
            <a:schemeClr val="accent6"/>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dirty="0"/>
          </a:p>
        </p:txBody>
      </p:sp>
      <p:sp>
        <p:nvSpPr>
          <p:cNvPr id="10" name="TextBox 31">
            <a:extLst>
              <a:ext uri="{FF2B5EF4-FFF2-40B4-BE49-F238E27FC236}">
                <a16:creationId xmlns:a16="http://schemas.microsoft.com/office/drawing/2014/main" id="{04537A30-0452-6441-9CD5-57FDF02280F3}"/>
              </a:ext>
            </a:extLst>
          </p:cNvPr>
          <p:cNvSpPr txBox="1"/>
          <p:nvPr/>
        </p:nvSpPr>
        <p:spPr>
          <a:xfrm>
            <a:off x="595125" y="1279440"/>
            <a:ext cx="4077021" cy="400110"/>
          </a:xfrm>
          <a:prstGeom prst="rect">
            <a:avLst/>
          </a:prstGeom>
          <a:noFill/>
        </p:spPr>
        <p:txBody>
          <a:bodyPr wrap="square" rtlCol="0" anchor="ctr" anchorCtr="0">
            <a:spAutoFit/>
          </a:bodyPr>
          <a:lstStyle/>
          <a:p>
            <a:r>
              <a:rPr lang="en-US" sz="2000" dirty="0">
                <a:solidFill>
                  <a:schemeClr val="tx1"/>
                </a:solidFill>
                <a:latin typeface="Poppins SemiBold"/>
              </a:rPr>
              <a:t>Background Information</a:t>
            </a:r>
          </a:p>
        </p:txBody>
      </p:sp>
      <p:sp>
        <p:nvSpPr>
          <p:cNvPr id="13" name="Oval 12">
            <a:extLst>
              <a:ext uri="{FF2B5EF4-FFF2-40B4-BE49-F238E27FC236}">
                <a16:creationId xmlns:a16="http://schemas.microsoft.com/office/drawing/2014/main" id="{3A29058D-1D7B-0547-BDE6-6564CA611E4A}"/>
              </a:ext>
            </a:extLst>
          </p:cNvPr>
          <p:cNvSpPr/>
          <p:nvPr/>
        </p:nvSpPr>
        <p:spPr>
          <a:xfrm>
            <a:off x="8606118" y="223835"/>
            <a:ext cx="313955" cy="260562"/>
          </a:xfrm>
          <a:prstGeom prst="ellips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n>
                  <a:solidFill>
                    <a:sysClr val="windowText" lastClr="000000"/>
                  </a:solidFill>
                </a:ln>
                <a:solidFill>
                  <a:schemeClr val="accent2">
                    <a:lumMod val="75000"/>
                  </a:schemeClr>
                </a:solidFill>
              </a:rPr>
              <a:t>4</a:t>
            </a:r>
            <a:endParaRPr lang="en-LY" sz="1100" dirty="0">
              <a:ln>
                <a:solidFill>
                  <a:sysClr val="windowText" lastClr="000000"/>
                </a:solidFill>
              </a:ln>
              <a:solidFill>
                <a:schemeClr val="accent2">
                  <a:lumMod val="75000"/>
                </a:schemeClr>
              </a:solidFill>
            </a:endParaRPr>
          </a:p>
        </p:txBody>
      </p:sp>
    </p:spTree>
    <p:extLst>
      <p:ext uri="{BB962C8B-B14F-4D97-AF65-F5344CB8AC3E}">
        <p14:creationId xmlns:p14="http://schemas.microsoft.com/office/powerpoint/2010/main" val="1420567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6">
                                            <p:txEl>
                                              <p:pRg st="0" end="0"/>
                                            </p:txEl>
                                          </p:spTgt>
                                        </p:tgtEl>
                                        <p:attrNameLst>
                                          <p:attrName>style.visibility</p:attrName>
                                        </p:attrNameLst>
                                      </p:cBhvr>
                                      <p:to>
                                        <p:strVal val="visible"/>
                                      </p:to>
                                    </p:set>
                                    <p:animEffect transition="in" filter="fade">
                                      <p:cBhvr>
                                        <p:cTn id="7" dur="500"/>
                                        <p:tgtEl>
                                          <p:spTgt spid="2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رابط مستقيم 15">
            <a:extLst>
              <a:ext uri="{FF2B5EF4-FFF2-40B4-BE49-F238E27FC236}">
                <a16:creationId xmlns:a16="http://schemas.microsoft.com/office/drawing/2014/main" id="{0FF0B5D6-0ED5-DBE9-E2E6-294DEDF4804F}"/>
              </a:ext>
            </a:extLst>
          </p:cNvPr>
          <p:cNvCxnSpPr>
            <a:cxnSpLocks/>
          </p:cNvCxnSpPr>
          <p:nvPr/>
        </p:nvCxnSpPr>
        <p:spPr>
          <a:xfrm>
            <a:off x="4572000" y="497941"/>
            <a:ext cx="0" cy="4436198"/>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 name="رابط مستقيم 15">
            <a:extLst>
              <a:ext uri="{FF2B5EF4-FFF2-40B4-BE49-F238E27FC236}">
                <a16:creationId xmlns:a16="http://schemas.microsoft.com/office/drawing/2014/main" id="{4575844A-17C1-6E4E-9E86-3D201BFCE236}"/>
              </a:ext>
            </a:extLst>
          </p:cNvPr>
          <p:cNvCxnSpPr>
            <a:cxnSpLocks/>
          </p:cNvCxnSpPr>
          <p:nvPr/>
        </p:nvCxnSpPr>
        <p:spPr>
          <a:xfrm flipH="1">
            <a:off x="1167897" y="2707552"/>
            <a:ext cx="6491335"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4" name="Google Shape;171;p34">
            <a:extLst>
              <a:ext uri="{FF2B5EF4-FFF2-40B4-BE49-F238E27FC236}">
                <a16:creationId xmlns:a16="http://schemas.microsoft.com/office/drawing/2014/main" id="{AB0162C5-328A-0673-F7FA-3882CF8EAA09}"/>
              </a:ext>
            </a:extLst>
          </p:cNvPr>
          <p:cNvSpPr/>
          <p:nvPr/>
        </p:nvSpPr>
        <p:spPr>
          <a:xfrm>
            <a:off x="321647" y="286350"/>
            <a:ext cx="3833892" cy="28635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72;p34">
            <a:extLst>
              <a:ext uri="{FF2B5EF4-FFF2-40B4-BE49-F238E27FC236}">
                <a16:creationId xmlns:a16="http://schemas.microsoft.com/office/drawing/2014/main" id="{2379A05C-70FD-9DC9-12FA-2A7D499994D1}"/>
              </a:ext>
            </a:extLst>
          </p:cNvPr>
          <p:cNvSpPr txBox="1">
            <a:spLocks/>
          </p:cNvSpPr>
          <p:nvPr/>
        </p:nvSpPr>
        <p:spPr>
          <a:xfrm>
            <a:off x="321647" y="0"/>
            <a:ext cx="5778000" cy="5727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400" b="1" dirty="0">
                <a:latin typeface="Times New Roman" panose="02020603050405020304" pitchFamily="18" charset="0"/>
                <a:cs typeface="Times New Roman" panose="02020603050405020304" pitchFamily="18" charset="0"/>
              </a:rPr>
              <a:t>SWOT Analysis of Instagram</a:t>
            </a:r>
          </a:p>
        </p:txBody>
      </p:sp>
      <p:pic>
        <p:nvPicPr>
          <p:cNvPr id="19" name="Picture 18">
            <a:extLst>
              <a:ext uri="{FF2B5EF4-FFF2-40B4-BE49-F238E27FC236}">
                <a16:creationId xmlns:a16="http://schemas.microsoft.com/office/drawing/2014/main" id="{A74C60CC-500D-6682-ABE0-F3F7888809CD}"/>
              </a:ext>
            </a:extLst>
          </p:cNvPr>
          <p:cNvPicPr>
            <a:picLocks noChangeAspect="1"/>
          </p:cNvPicPr>
          <p:nvPr/>
        </p:nvPicPr>
        <p:blipFill rotWithShape="1">
          <a:blip r:embed="rId2"/>
          <a:srcRect l="7393" t="24617" r="51019" b="44540"/>
          <a:stretch/>
        </p:blipFill>
        <p:spPr>
          <a:xfrm>
            <a:off x="574895" y="1074922"/>
            <a:ext cx="3693815" cy="1402052"/>
          </a:xfrm>
          <a:prstGeom prst="rect">
            <a:avLst/>
          </a:prstGeom>
        </p:spPr>
      </p:pic>
      <p:pic>
        <p:nvPicPr>
          <p:cNvPr id="21" name="Picture 20">
            <a:extLst>
              <a:ext uri="{FF2B5EF4-FFF2-40B4-BE49-F238E27FC236}">
                <a16:creationId xmlns:a16="http://schemas.microsoft.com/office/drawing/2014/main" id="{A57FACF5-E541-12D7-F769-4C6AF4FAAA37}"/>
              </a:ext>
            </a:extLst>
          </p:cNvPr>
          <p:cNvPicPr>
            <a:picLocks noChangeAspect="1"/>
          </p:cNvPicPr>
          <p:nvPr/>
        </p:nvPicPr>
        <p:blipFill rotWithShape="1">
          <a:blip r:embed="rId2"/>
          <a:srcRect l="50000" t="24115" r="7291" b="52475"/>
          <a:stretch/>
        </p:blipFill>
        <p:spPr>
          <a:xfrm>
            <a:off x="4875293" y="1074917"/>
            <a:ext cx="3693809" cy="1402057"/>
          </a:xfrm>
          <a:prstGeom prst="rect">
            <a:avLst/>
          </a:prstGeom>
        </p:spPr>
      </p:pic>
      <p:pic>
        <p:nvPicPr>
          <p:cNvPr id="23" name="Picture 22">
            <a:extLst>
              <a:ext uri="{FF2B5EF4-FFF2-40B4-BE49-F238E27FC236}">
                <a16:creationId xmlns:a16="http://schemas.microsoft.com/office/drawing/2014/main" id="{F1D5BC89-F95D-D7D2-AA14-CCB0C60673BD}"/>
              </a:ext>
            </a:extLst>
          </p:cNvPr>
          <p:cNvPicPr>
            <a:picLocks noChangeAspect="1"/>
          </p:cNvPicPr>
          <p:nvPr/>
        </p:nvPicPr>
        <p:blipFill rotWithShape="1">
          <a:blip r:embed="rId2"/>
          <a:srcRect l="7971" t="62722" r="48136" b="10810"/>
          <a:stretch/>
        </p:blipFill>
        <p:spPr>
          <a:xfrm>
            <a:off x="574896" y="3256138"/>
            <a:ext cx="3693814" cy="1402052"/>
          </a:xfrm>
          <a:prstGeom prst="rect">
            <a:avLst/>
          </a:prstGeom>
        </p:spPr>
      </p:pic>
      <p:pic>
        <p:nvPicPr>
          <p:cNvPr id="25" name="Picture 24">
            <a:extLst>
              <a:ext uri="{FF2B5EF4-FFF2-40B4-BE49-F238E27FC236}">
                <a16:creationId xmlns:a16="http://schemas.microsoft.com/office/drawing/2014/main" id="{485D2883-E2CA-84C1-1B9A-44AF5246772C}"/>
              </a:ext>
            </a:extLst>
          </p:cNvPr>
          <p:cNvPicPr>
            <a:picLocks noChangeAspect="1"/>
          </p:cNvPicPr>
          <p:nvPr/>
        </p:nvPicPr>
        <p:blipFill rotWithShape="1">
          <a:blip r:embed="rId2"/>
          <a:srcRect l="49622" t="62537" r="9105" b="8814"/>
          <a:stretch/>
        </p:blipFill>
        <p:spPr>
          <a:xfrm>
            <a:off x="4875293" y="3256138"/>
            <a:ext cx="3693810" cy="1402057"/>
          </a:xfrm>
          <a:prstGeom prst="rect">
            <a:avLst/>
          </a:prstGeom>
        </p:spPr>
      </p:pic>
      <p:sp>
        <p:nvSpPr>
          <p:cNvPr id="26" name="Google Shape;225;p38">
            <a:extLst>
              <a:ext uri="{FF2B5EF4-FFF2-40B4-BE49-F238E27FC236}">
                <a16:creationId xmlns:a16="http://schemas.microsoft.com/office/drawing/2014/main" id="{5D38CEF7-B777-79C7-BA15-D6F864C40B03}"/>
              </a:ext>
            </a:extLst>
          </p:cNvPr>
          <p:cNvSpPr txBox="1">
            <a:spLocks/>
          </p:cNvSpPr>
          <p:nvPr/>
        </p:nvSpPr>
        <p:spPr>
          <a:xfrm>
            <a:off x="1323802" y="595671"/>
            <a:ext cx="3071533" cy="70085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500" b="1" dirty="0"/>
              <a:t>STRENGTHS</a:t>
            </a:r>
          </a:p>
        </p:txBody>
      </p:sp>
      <p:sp>
        <p:nvSpPr>
          <p:cNvPr id="27" name="Google Shape;225;p38">
            <a:extLst>
              <a:ext uri="{FF2B5EF4-FFF2-40B4-BE49-F238E27FC236}">
                <a16:creationId xmlns:a16="http://schemas.microsoft.com/office/drawing/2014/main" id="{08A09FD5-71BE-950B-B4FA-091F6C419F0A}"/>
              </a:ext>
            </a:extLst>
          </p:cNvPr>
          <p:cNvSpPr txBox="1">
            <a:spLocks/>
          </p:cNvSpPr>
          <p:nvPr/>
        </p:nvSpPr>
        <p:spPr>
          <a:xfrm>
            <a:off x="5574155" y="572700"/>
            <a:ext cx="3071533" cy="70085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500" b="1" dirty="0"/>
              <a:t>WEAKNESS</a:t>
            </a:r>
          </a:p>
        </p:txBody>
      </p:sp>
      <p:sp>
        <p:nvSpPr>
          <p:cNvPr id="28" name="Google Shape;225;p38">
            <a:extLst>
              <a:ext uri="{FF2B5EF4-FFF2-40B4-BE49-F238E27FC236}">
                <a16:creationId xmlns:a16="http://schemas.microsoft.com/office/drawing/2014/main" id="{3D46DA30-E48D-FF35-0C23-509C6D2F146A}"/>
              </a:ext>
            </a:extLst>
          </p:cNvPr>
          <p:cNvSpPr txBox="1">
            <a:spLocks/>
          </p:cNvSpPr>
          <p:nvPr/>
        </p:nvSpPr>
        <p:spPr>
          <a:xfrm>
            <a:off x="5800862" y="2733352"/>
            <a:ext cx="3071533" cy="70085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500" b="1" dirty="0"/>
              <a:t>THREATS</a:t>
            </a:r>
          </a:p>
        </p:txBody>
      </p:sp>
      <p:sp>
        <p:nvSpPr>
          <p:cNvPr id="29" name="Google Shape;225;p38">
            <a:extLst>
              <a:ext uri="{FF2B5EF4-FFF2-40B4-BE49-F238E27FC236}">
                <a16:creationId xmlns:a16="http://schemas.microsoft.com/office/drawing/2014/main" id="{FA428D11-463C-17D2-84E0-9A2DE79B5130}"/>
              </a:ext>
            </a:extLst>
          </p:cNvPr>
          <p:cNvSpPr txBox="1">
            <a:spLocks/>
          </p:cNvSpPr>
          <p:nvPr/>
        </p:nvSpPr>
        <p:spPr>
          <a:xfrm>
            <a:off x="975364" y="2733352"/>
            <a:ext cx="3071533" cy="70085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500" b="1" dirty="0"/>
              <a:t>OPPORTUNITIES</a:t>
            </a:r>
          </a:p>
        </p:txBody>
      </p:sp>
      <p:sp>
        <p:nvSpPr>
          <p:cNvPr id="16" name="Oval 15">
            <a:extLst>
              <a:ext uri="{FF2B5EF4-FFF2-40B4-BE49-F238E27FC236}">
                <a16:creationId xmlns:a16="http://schemas.microsoft.com/office/drawing/2014/main" id="{9F3B74BA-0426-4D2F-823C-75DA01CA42B7}"/>
              </a:ext>
            </a:extLst>
          </p:cNvPr>
          <p:cNvSpPr/>
          <p:nvPr/>
        </p:nvSpPr>
        <p:spPr>
          <a:xfrm>
            <a:off x="8606118" y="223835"/>
            <a:ext cx="313955" cy="260562"/>
          </a:xfrm>
          <a:prstGeom prst="ellips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n>
                  <a:solidFill>
                    <a:sysClr val="windowText" lastClr="000000"/>
                  </a:solidFill>
                </a:ln>
                <a:solidFill>
                  <a:schemeClr val="accent2">
                    <a:lumMod val="75000"/>
                  </a:schemeClr>
                </a:solidFill>
              </a:rPr>
              <a:t>5</a:t>
            </a:r>
            <a:endParaRPr lang="en-LY" sz="1100" dirty="0">
              <a:ln>
                <a:solidFill>
                  <a:sysClr val="windowText" lastClr="000000"/>
                </a:solidFill>
              </a:ln>
              <a:solidFill>
                <a:schemeClr val="accent2">
                  <a:lumMod val="75000"/>
                </a:schemeClr>
              </a:solidFill>
            </a:endParaRPr>
          </a:p>
        </p:txBody>
      </p:sp>
    </p:spTree>
    <p:extLst>
      <p:ext uri="{BB962C8B-B14F-4D97-AF65-F5344CB8AC3E}">
        <p14:creationId xmlns:p14="http://schemas.microsoft.com/office/powerpoint/2010/main" val="29367246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500"/>
                                        <p:tgtEl>
                                          <p:spTgt spid="2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381" y="670"/>
            <a:ext cx="9141619" cy="51421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dirty="0"/>
          </a:p>
        </p:txBody>
      </p:sp>
      <p:cxnSp>
        <p:nvCxnSpPr>
          <p:cNvPr id="13" name="Straight Connector 12"/>
          <p:cNvCxnSpPr>
            <a:cxnSpLocks/>
          </p:cNvCxnSpPr>
          <p:nvPr/>
        </p:nvCxnSpPr>
        <p:spPr>
          <a:xfrm>
            <a:off x="3651639" y="1219769"/>
            <a:ext cx="155257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621353" y="68750"/>
            <a:ext cx="5901294" cy="954107"/>
          </a:xfrm>
          <a:prstGeom prst="rect">
            <a:avLst/>
          </a:prstGeom>
          <a:noFill/>
        </p:spPr>
        <p:txBody>
          <a:bodyPr wrap="square" rtlCol="0">
            <a:spAutoFit/>
          </a:bodyPr>
          <a:lstStyle/>
          <a:p>
            <a:pPr algn="ctr"/>
            <a:r>
              <a:rPr lang="en-US" sz="2800" b="1" spc="300" dirty="0">
                <a:solidFill>
                  <a:schemeClr val="tx1"/>
                </a:solidFill>
                <a:effectLst>
                  <a:outerShdw blurRad="38100" dist="38100" dir="2700000" algn="tl">
                    <a:srgbClr val="000000">
                      <a:alpha val="43137"/>
                    </a:srgbClr>
                  </a:outerShdw>
                </a:effectLst>
                <a:latin typeface="Playfair Display" pitchFamily="2" charset="77"/>
                <a:ea typeface="Lato Black" charset="0"/>
                <a:cs typeface="Lato Black" charset="0"/>
              </a:rPr>
              <a:t>Business Model Canvas </a:t>
            </a:r>
          </a:p>
          <a:p>
            <a:pPr algn="ctr"/>
            <a:r>
              <a:rPr lang="en-US" sz="2800" b="1" spc="300" dirty="0">
                <a:solidFill>
                  <a:schemeClr val="tx1"/>
                </a:solidFill>
                <a:effectLst>
                  <a:outerShdw blurRad="38100" dist="38100" dir="2700000" algn="tl">
                    <a:srgbClr val="000000">
                      <a:alpha val="43137"/>
                    </a:srgbClr>
                  </a:outerShdw>
                </a:effectLst>
                <a:latin typeface="Playfair Display" pitchFamily="2" charset="77"/>
                <a:ea typeface="Lato Black" charset="0"/>
                <a:cs typeface="Lato Black" charset="0"/>
              </a:rPr>
              <a:t>of Instagram</a:t>
            </a:r>
          </a:p>
        </p:txBody>
      </p:sp>
      <p:sp>
        <p:nvSpPr>
          <p:cNvPr id="6" name="Oval 5">
            <a:extLst>
              <a:ext uri="{FF2B5EF4-FFF2-40B4-BE49-F238E27FC236}">
                <a16:creationId xmlns:a16="http://schemas.microsoft.com/office/drawing/2014/main" id="{9352B511-94FD-AA9F-8AD7-1AEB6043F7A4}"/>
              </a:ext>
            </a:extLst>
          </p:cNvPr>
          <p:cNvSpPr/>
          <p:nvPr/>
        </p:nvSpPr>
        <p:spPr>
          <a:xfrm>
            <a:off x="8606118" y="223835"/>
            <a:ext cx="313955" cy="260562"/>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n>
                  <a:solidFill>
                    <a:sysClr val="windowText" lastClr="000000"/>
                  </a:solidFill>
                </a:ln>
                <a:solidFill>
                  <a:schemeClr val="accent2">
                    <a:lumMod val="75000"/>
                  </a:schemeClr>
                </a:solidFill>
              </a:rPr>
              <a:t>6</a:t>
            </a:r>
            <a:endParaRPr lang="en-LY" sz="1100" dirty="0">
              <a:ln>
                <a:solidFill>
                  <a:sysClr val="windowText" lastClr="000000"/>
                </a:solidFill>
              </a:ln>
              <a:solidFill>
                <a:schemeClr val="accent2">
                  <a:lumMod val="75000"/>
                </a:schemeClr>
              </a:solidFill>
            </a:endParaRPr>
          </a:p>
        </p:txBody>
      </p:sp>
      <p:pic>
        <p:nvPicPr>
          <p:cNvPr id="9" name="Picture 8">
            <a:extLst>
              <a:ext uri="{FF2B5EF4-FFF2-40B4-BE49-F238E27FC236}">
                <a16:creationId xmlns:a16="http://schemas.microsoft.com/office/drawing/2014/main" id="{1EBCCE6C-71DC-5B8C-240D-187FF30380AD}"/>
              </a:ext>
            </a:extLst>
          </p:cNvPr>
          <p:cNvPicPr>
            <a:picLocks noChangeAspect="1"/>
          </p:cNvPicPr>
          <p:nvPr/>
        </p:nvPicPr>
        <p:blipFill>
          <a:blip r:embed="rId3"/>
          <a:stretch>
            <a:fillRect/>
          </a:stretch>
        </p:blipFill>
        <p:spPr>
          <a:xfrm>
            <a:off x="749565" y="1090937"/>
            <a:ext cx="7644870" cy="3888468"/>
          </a:xfrm>
          <a:prstGeom prst="rect">
            <a:avLst/>
          </a:prstGeom>
        </p:spPr>
      </p:pic>
    </p:spTree>
    <p:extLst>
      <p:ext uri="{BB962C8B-B14F-4D97-AF65-F5344CB8AC3E}">
        <p14:creationId xmlns:p14="http://schemas.microsoft.com/office/powerpoint/2010/main" val="35355333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p159:morph option="byObject"/>
      </p:transition>
    </mc:Choice>
    <mc:Fallback xmlns="">
      <p:transition spd="slow" advClick="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9F21A93-E595-4D03-8BD9-ADD2F62AF310}"/>
              </a:ext>
            </a:extLst>
          </p:cNvPr>
          <p:cNvSpPr txBox="1"/>
          <p:nvPr/>
        </p:nvSpPr>
        <p:spPr>
          <a:xfrm>
            <a:off x="579120" y="248443"/>
            <a:ext cx="8089392" cy="8286115"/>
          </a:xfrm>
          <a:prstGeom prst="rect">
            <a:avLst/>
          </a:prstGeom>
          <a:noFill/>
        </p:spPr>
        <p:txBody>
          <a:bodyPr wrap="square">
            <a:spAutoFit/>
          </a:bodyPr>
          <a:lstStyle/>
          <a:p>
            <a:pPr marL="0" marR="0" algn="just">
              <a:lnSpc>
                <a:spcPct val="150000"/>
              </a:lnSpc>
              <a:spcBef>
                <a:spcPts val="0"/>
              </a:spcBef>
              <a:spcAft>
                <a:spcPts val="800"/>
              </a:spcAft>
            </a:pPr>
            <a:endParaRPr lang="en-US" b="1" dirty="0">
              <a:latin typeface="Times New Roman" panose="02020603050405020304" pitchFamily="18" charset="0"/>
              <a:ea typeface="Calibri" panose="020F0502020204030204" pitchFamily="34" charset="0"/>
              <a:cs typeface="Arial" panose="020B0604020202020204" pitchFamily="34" charset="0"/>
            </a:endParaRPr>
          </a:p>
          <a:p>
            <a:pPr marL="0" marR="0" algn="just">
              <a:lnSpc>
                <a:spcPct val="150000"/>
              </a:lnSpc>
              <a:spcBef>
                <a:spcPts val="0"/>
              </a:spcBef>
              <a:spcAft>
                <a:spcPts val="800"/>
              </a:spcAft>
            </a:pPr>
            <a:r>
              <a:rPr lang="en-US" b="1" dirty="0">
                <a:effectLst/>
                <a:latin typeface="Times New Roman" panose="02020603050405020304" pitchFamily="18" charset="0"/>
                <a:ea typeface="Calibri" panose="020F0502020204030204" pitchFamily="34" charset="0"/>
                <a:cs typeface="Arial" panose="020B0604020202020204" pitchFamily="34" charset="0"/>
              </a:rPr>
              <a:t>Key Partners:</a:t>
            </a:r>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50000"/>
              </a:lnSpc>
              <a:spcBef>
                <a:spcPts val="0"/>
              </a:spcBef>
              <a:spcAft>
                <a:spcPts val="800"/>
              </a:spcAft>
            </a:pPr>
            <a:r>
              <a:rPr lang="en-US" dirty="0">
                <a:effectLst/>
                <a:latin typeface="Times New Roman" panose="02020603050405020304" pitchFamily="18" charset="0"/>
                <a:ea typeface="Calibri" panose="020F0502020204030204" pitchFamily="34" charset="0"/>
                <a:cs typeface="Arial" panose="020B0604020202020204" pitchFamily="34" charset="0"/>
              </a:rPr>
              <a:t>Facebook, Benchmark Capital, Baseline and Sequoia Capital.</a:t>
            </a:r>
            <a:endParaRPr lang="en-US" sz="1000" b="1"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a:lnSpc>
                <a:spcPct val="150000"/>
              </a:lnSpc>
              <a:spcBef>
                <a:spcPts val="0"/>
              </a:spcBef>
              <a:spcAft>
                <a:spcPts val="800"/>
              </a:spcAft>
            </a:pPr>
            <a:r>
              <a:rPr lang="en-US" b="1" dirty="0">
                <a:latin typeface="Times New Roman" panose="02020603050405020304" pitchFamily="18" charset="0"/>
                <a:cs typeface="Arial" panose="020B0604020202020204" pitchFamily="34" charset="0"/>
              </a:rPr>
              <a:t>Key Resources:</a:t>
            </a:r>
          </a:p>
          <a:p>
            <a:pPr marL="0" marR="0" algn="just">
              <a:lnSpc>
                <a:spcPct val="150000"/>
              </a:lnSpc>
              <a:spcBef>
                <a:spcPts val="0"/>
              </a:spcBef>
              <a:spcAft>
                <a:spcPts val="800"/>
              </a:spcAft>
            </a:pPr>
            <a:r>
              <a:rPr lang="en-US" dirty="0">
                <a:latin typeface="Times New Roman" panose="02020603050405020304" pitchFamily="18" charset="0"/>
                <a:cs typeface="Arial" panose="020B0604020202020204" pitchFamily="34" charset="0"/>
              </a:rPr>
              <a:t>Technology and network which are the main resources needed in the making and updating and completing all the procedures of the app.  </a:t>
            </a:r>
          </a:p>
          <a:p>
            <a:pPr algn="just">
              <a:lnSpc>
                <a:spcPct val="150000"/>
              </a:lnSpc>
              <a:spcAft>
                <a:spcPts val="800"/>
              </a:spcAft>
            </a:pPr>
            <a:r>
              <a:rPr lang="en-US" b="1" dirty="0">
                <a:latin typeface="Times New Roman" panose="02020603050405020304" pitchFamily="18" charset="0"/>
                <a:cs typeface="Arial" panose="020B0604020202020204" pitchFamily="34" charset="0"/>
              </a:rPr>
              <a:t>Value Propositions:</a:t>
            </a:r>
          </a:p>
          <a:p>
            <a:pPr marL="0" marR="0" algn="just">
              <a:lnSpc>
                <a:spcPct val="150000"/>
              </a:lnSpc>
              <a:spcBef>
                <a:spcPts val="0"/>
              </a:spcBef>
              <a:spcAft>
                <a:spcPts val="800"/>
              </a:spcAft>
            </a:pPr>
            <a:r>
              <a:rPr lang="en-US" dirty="0">
                <a:latin typeface="Times New Roman" panose="02020603050405020304" pitchFamily="18" charset="0"/>
                <a:cs typeface="Arial" panose="020B0604020202020204" pitchFamily="34" charset="0"/>
              </a:rPr>
              <a:t>take great photos and stories faster and share with friends, great photos API, </a:t>
            </a:r>
          </a:p>
          <a:p>
            <a:pPr marL="0" marR="0" algn="just">
              <a:lnSpc>
                <a:spcPct val="150000"/>
              </a:lnSpc>
              <a:spcBef>
                <a:spcPts val="0"/>
              </a:spcBef>
              <a:spcAft>
                <a:spcPts val="800"/>
              </a:spcAft>
            </a:pPr>
            <a:r>
              <a:rPr lang="en-US" dirty="0">
                <a:latin typeface="Times New Roman" panose="02020603050405020304" pitchFamily="18" charset="0"/>
                <a:cs typeface="Arial" panose="020B0604020202020204" pitchFamily="34" charset="0"/>
              </a:rPr>
              <a:t>access to big user base, </a:t>
            </a:r>
          </a:p>
          <a:p>
            <a:pPr marL="0" marR="0" algn="just">
              <a:lnSpc>
                <a:spcPct val="150000"/>
              </a:lnSpc>
              <a:spcBef>
                <a:spcPts val="0"/>
              </a:spcBef>
              <a:spcAft>
                <a:spcPts val="800"/>
              </a:spcAft>
            </a:pPr>
            <a:r>
              <a:rPr lang="en-US" dirty="0">
                <a:latin typeface="Times New Roman" panose="02020603050405020304" pitchFamily="18" charset="0"/>
                <a:cs typeface="Arial" panose="020B0604020202020204" pitchFamily="34" charset="0"/>
              </a:rPr>
              <a:t>strong advertising platform and mainly product or app based, </a:t>
            </a:r>
          </a:p>
          <a:p>
            <a:pPr marL="0" marR="0" algn="just">
              <a:lnSpc>
                <a:spcPct val="150000"/>
              </a:lnSpc>
              <a:spcBef>
                <a:spcPts val="0"/>
              </a:spcBef>
              <a:spcAft>
                <a:spcPts val="800"/>
              </a:spcAft>
            </a:pPr>
            <a:r>
              <a:rPr lang="en-US" dirty="0">
                <a:latin typeface="Times New Roman" panose="02020603050405020304" pitchFamily="18" charset="0"/>
                <a:cs typeface="Arial" panose="020B0604020202020204" pitchFamily="34" charset="0"/>
              </a:rPr>
              <a:t>filters, hashtags, direct messages, stories, live videos, business profile and insight analytics.</a:t>
            </a:r>
          </a:p>
          <a:p>
            <a:pPr marL="0" marR="0" algn="ctr">
              <a:lnSpc>
                <a:spcPct val="150000"/>
              </a:lnSpc>
              <a:spcBef>
                <a:spcPts val="0"/>
              </a:spcBef>
              <a:spcAft>
                <a:spcPts val="800"/>
              </a:spcAft>
            </a:pPr>
            <a:endParaRPr lang="en-US" dirty="0">
              <a:latin typeface="Times New Roman" panose="02020603050405020304" pitchFamily="18" charset="0"/>
              <a:cs typeface="Arial" panose="020B0604020202020204" pitchFamily="34" charset="0"/>
            </a:endParaRPr>
          </a:p>
          <a:p>
            <a:pPr marL="0" marR="0" algn="ctr">
              <a:lnSpc>
                <a:spcPct val="150000"/>
              </a:lnSpc>
              <a:spcBef>
                <a:spcPts val="0"/>
              </a:spcBef>
              <a:spcAft>
                <a:spcPts val="800"/>
              </a:spcAft>
            </a:pPr>
            <a:endParaRPr lang="en-US" dirty="0">
              <a:latin typeface="Times New Roman" panose="02020603050405020304" pitchFamily="18" charset="0"/>
              <a:cs typeface="Arial" panose="020B0604020202020204" pitchFamily="34" charset="0"/>
            </a:endParaRPr>
          </a:p>
          <a:p>
            <a:pPr marL="0" marR="0" algn="ctr">
              <a:lnSpc>
                <a:spcPct val="150000"/>
              </a:lnSpc>
              <a:spcBef>
                <a:spcPts val="0"/>
              </a:spcBef>
              <a:spcAft>
                <a:spcPts val="800"/>
              </a:spcAft>
            </a:pPr>
            <a:endParaRPr lang="en-US" dirty="0">
              <a:latin typeface="Times New Roman" panose="02020603050405020304" pitchFamily="18" charset="0"/>
              <a:cs typeface="Arial" panose="020B0604020202020204" pitchFamily="34" charset="0"/>
            </a:endParaRPr>
          </a:p>
          <a:p>
            <a:pPr marL="0" marR="0" algn="ctr">
              <a:lnSpc>
                <a:spcPct val="150000"/>
              </a:lnSpc>
              <a:spcBef>
                <a:spcPts val="0"/>
              </a:spcBef>
              <a:spcAft>
                <a:spcPts val="800"/>
              </a:spcAft>
            </a:pPr>
            <a:endParaRPr lang="en-US" dirty="0">
              <a:latin typeface="Times New Roman" panose="02020603050405020304" pitchFamily="18" charset="0"/>
              <a:cs typeface="Arial" panose="020B0604020202020204" pitchFamily="34" charset="0"/>
            </a:endParaRPr>
          </a:p>
          <a:p>
            <a:pPr marL="0" marR="0" algn="ctr">
              <a:lnSpc>
                <a:spcPct val="150000"/>
              </a:lnSpc>
              <a:spcBef>
                <a:spcPts val="0"/>
              </a:spcBef>
              <a:spcAft>
                <a:spcPts val="800"/>
              </a:spcAft>
            </a:pPr>
            <a:endParaRPr lang="en-US" dirty="0">
              <a:latin typeface="Times New Roman" panose="02020603050405020304" pitchFamily="18" charset="0"/>
              <a:cs typeface="Arial" panose="020B0604020202020204" pitchFamily="34" charset="0"/>
            </a:endParaRPr>
          </a:p>
          <a:p>
            <a:pPr marL="0" marR="0" algn="ctr">
              <a:lnSpc>
                <a:spcPct val="150000"/>
              </a:lnSpc>
              <a:spcBef>
                <a:spcPts val="0"/>
              </a:spcBef>
              <a:spcAft>
                <a:spcPts val="800"/>
              </a:spcAft>
            </a:pPr>
            <a:endParaRPr lang="en-US" dirty="0">
              <a:latin typeface="Times New Roman" panose="02020603050405020304" pitchFamily="18" charset="0"/>
              <a:cs typeface="Arial" panose="020B0604020202020204" pitchFamily="34" charset="0"/>
            </a:endParaRPr>
          </a:p>
          <a:p>
            <a:pPr marL="0" marR="0" algn="ctr">
              <a:lnSpc>
                <a:spcPct val="150000"/>
              </a:lnSpc>
              <a:spcBef>
                <a:spcPts val="0"/>
              </a:spcBef>
              <a:spcAft>
                <a:spcPts val="800"/>
              </a:spcAft>
            </a:pPr>
            <a:endParaRPr lang="en-US" dirty="0">
              <a:latin typeface="Times New Roman" panose="02020603050405020304" pitchFamily="18" charset="0"/>
              <a:cs typeface="Arial" panose="020B0604020202020204" pitchFamily="34" charset="0"/>
            </a:endParaRPr>
          </a:p>
          <a:p>
            <a:pPr marL="0" marR="0" algn="ctr">
              <a:lnSpc>
                <a:spcPct val="150000"/>
              </a:lnSpc>
              <a:spcBef>
                <a:spcPts val="0"/>
              </a:spcBef>
              <a:spcAft>
                <a:spcPts val="800"/>
              </a:spcAft>
            </a:pPr>
            <a:endParaRPr lang="en-US" dirty="0">
              <a:latin typeface="Times New Roman" panose="02020603050405020304" pitchFamily="18" charset="0"/>
              <a:cs typeface="Arial" panose="020B0604020202020204" pitchFamily="34" charset="0"/>
            </a:endParaRPr>
          </a:p>
          <a:p>
            <a:pPr marL="0" marR="0" algn="ctr">
              <a:lnSpc>
                <a:spcPct val="150000"/>
              </a:lnSpc>
              <a:spcBef>
                <a:spcPts val="0"/>
              </a:spcBef>
              <a:spcAft>
                <a:spcPts val="800"/>
              </a:spcAft>
            </a:pPr>
            <a:endParaRPr lang="en-US" sz="1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Rectangle 30">
            <a:extLst>
              <a:ext uri="{FF2B5EF4-FFF2-40B4-BE49-F238E27FC236}">
                <a16:creationId xmlns:a16="http://schemas.microsoft.com/office/drawing/2014/main" id="{04774C9D-460D-45B4-B7D5-E5F6675EFDEF}"/>
              </a:ext>
            </a:extLst>
          </p:cNvPr>
          <p:cNvSpPr/>
          <p:nvPr/>
        </p:nvSpPr>
        <p:spPr>
          <a:xfrm>
            <a:off x="914400" y="248443"/>
            <a:ext cx="5376671" cy="471857"/>
          </a:xfrm>
          <a:prstGeom prst="rect">
            <a:avLst/>
          </a:prstGeom>
          <a:solidFill>
            <a:schemeClr val="accent6"/>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a:t>
            </a:r>
            <a:r>
              <a:rPr lang="en-US" sz="1600" b="1" dirty="0">
                <a:solidFill>
                  <a:schemeClr val="tx1"/>
                </a:solidFill>
                <a:latin typeface="Times New Roman" panose="02020603050405020304" pitchFamily="18" charset="0"/>
                <a:ea typeface="Calibri" panose="020F0502020204030204" pitchFamily="34" charset="0"/>
                <a:cs typeface="Arial" panose="020B0604020202020204" pitchFamily="34" charset="0"/>
              </a:rPr>
              <a:t>SOME</a:t>
            </a:r>
            <a:r>
              <a:rPr lang="en-US" sz="16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BUILDING BLOCKS OF INSTAGRAM*</a:t>
            </a:r>
          </a:p>
          <a:p>
            <a:pPr algn="ctr"/>
            <a:endParaRPr lang="en-US" sz="525" dirty="0"/>
          </a:p>
        </p:txBody>
      </p:sp>
      <p:sp>
        <p:nvSpPr>
          <p:cNvPr id="5" name="Oval 4">
            <a:extLst>
              <a:ext uri="{FF2B5EF4-FFF2-40B4-BE49-F238E27FC236}">
                <a16:creationId xmlns:a16="http://schemas.microsoft.com/office/drawing/2014/main" id="{E58CA04C-10F1-4265-B228-148C4639CBC5}"/>
              </a:ext>
            </a:extLst>
          </p:cNvPr>
          <p:cNvSpPr/>
          <p:nvPr/>
        </p:nvSpPr>
        <p:spPr>
          <a:xfrm>
            <a:off x="8606118" y="223835"/>
            <a:ext cx="313955" cy="260562"/>
          </a:xfrm>
          <a:prstGeom prst="ellips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n>
                  <a:solidFill>
                    <a:sysClr val="windowText" lastClr="000000"/>
                  </a:solidFill>
                </a:ln>
                <a:solidFill>
                  <a:schemeClr val="accent2">
                    <a:lumMod val="75000"/>
                  </a:schemeClr>
                </a:solidFill>
              </a:rPr>
              <a:t>7</a:t>
            </a:r>
            <a:endParaRPr lang="en-LY" sz="1100" dirty="0">
              <a:ln>
                <a:solidFill>
                  <a:sysClr val="windowText" lastClr="000000"/>
                </a:solidFill>
              </a:ln>
              <a:solidFill>
                <a:schemeClr val="accent2">
                  <a:lumMod val="75000"/>
                </a:schemeClr>
              </a:solidFill>
            </a:endParaRPr>
          </a:p>
        </p:txBody>
      </p:sp>
    </p:spTree>
    <p:extLst>
      <p:ext uri="{BB962C8B-B14F-4D97-AF65-F5344CB8AC3E}">
        <p14:creationId xmlns:p14="http://schemas.microsoft.com/office/powerpoint/2010/main" val="768731255"/>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381" y="670"/>
            <a:ext cx="3252521" cy="51421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dirty="0"/>
          </a:p>
        </p:txBody>
      </p:sp>
      <p:cxnSp>
        <p:nvCxnSpPr>
          <p:cNvPr id="13" name="Straight Connector 12"/>
          <p:cNvCxnSpPr>
            <a:cxnSpLocks/>
          </p:cNvCxnSpPr>
          <p:nvPr/>
        </p:nvCxnSpPr>
        <p:spPr>
          <a:xfrm>
            <a:off x="854902" y="3202478"/>
            <a:ext cx="155257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36595" y="1521343"/>
            <a:ext cx="2784094" cy="1546193"/>
          </a:xfrm>
          <a:prstGeom prst="rect">
            <a:avLst/>
          </a:prstGeom>
          <a:noFill/>
        </p:spPr>
        <p:txBody>
          <a:bodyPr wrap="square" rtlCol="0">
            <a:spAutoFit/>
          </a:bodyPr>
          <a:lstStyle/>
          <a:p>
            <a:pPr algn="ctr"/>
            <a:r>
              <a:rPr lang="en-US" sz="3149" b="1" spc="300" dirty="0">
                <a:solidFill>
                  <a:schemeClr val="bg1"/>
                </a:solidFill>
                <a:effectLst>
                  <a:outerShdw blurRad="38100" dist="38100" dir="2700000" algn="tl">
                    <a:srgbClr val="000000">
                      <a:alpha val="43137"/>
                    </a:srgbClr>
                  </a:outerShdw>
                </a:effectLst>
                <a:latin typeface="Playfair Display" pitchFamily="2" charset="77"/>
                <a:ea typeface="Lato Black" charset="0"/>
                <a:cs typeface="Lato Black" charset="0"/>
              </a:rPr>
              <a:t>Benefits </a:t>
            </a:r>
          </a:p>
          <a:p>
            <a:pPr algn="ctr"/>
            <a:r>
              <a:rPr lang="en-US" sz="3149" b="1" spc="300" dirty="0">
                <a:solidFill>
                  <a:schemeClr val="bg1"/>
                </a:solidFill>
                <a:effectLst>
                  <a:outerShdw blurRad="38100" dist="38100" dir="2700000" algn="tl">
                    <a:srgbClr val="000000">
                      <a:alpha val="43137"/>
                    </a:srgbClr>
                  </a:outerShdw>
                </a:effectLst>
                <a:latin typeface="Playfair Display" pitchFamily="2" charset="77"/>
                <a:ea typeface="Lato Black" charset="0"/>
                <a:cs typeface="Lato Black" charset="0"/>
              </a:rPr>
              <a:t>of Instagram</a:t>
            </a:r>
          </a:p>
        </p:txBody>
      </p:sp>
      <p:sp>
        <p:nvSpPr>
          <p:cNvPr id="7" name="TextBox 13"/>
          <p:cNvSpPr txBox="1"/>
          <p:nvPr/>
        </p:nvSpPr>
        <p:spPr>
          <a:xfrm>
            <a:off x="3696544" y="354116"/>
            <a:ext cx="4909574" cy="4647426"/>
          </a:xfrm>
          <a:prstGeom prst="rect">
            <a:avLst/>
          </a:prstGeom>
          <a:noFill/>
        </p:spPr>
        <p:txBody>
          <a:bodyPr wrap="square" rtlCol="0">
            <a:spAutoFit/>
          </a:bodyPr>
          <a:lstStyle/>
          <a:p>
            <a:pPr>
              <a:buClr>
                <a:schemeClr val="accent4"/>
              </a:buClr>
            </a:pPr>
            <a:r>
              <a:rPr lang="en-US" sz="1900" b="1" dirty="0">
                <a:solidFill>
                  <a:schemeClr val="accent4"/>
                </a:solidFill>
                <a:latin typeface="Playfair Display" pitchFamily="2" charset="77"/>
              </a:rPr>
              <a:t>As a social networking company, it provides loads of benefits, here are some of them:</a:t>
            </a:r>
          </a:p>
          <a:p>
            <a:pPr>
              <a:buClr>
                <a:schemeClr val="accent4"/>
              </a:buClr>
            </a:pPr>
            <a:endParaRPr lang="en-US" sz="1600" b="1" dirty="0">
              <a:solidFill>
                <a:schemeClr val="accent4"/>
              </a:solidFill>
              <a:latin typeface="Playfair Display" pitchFamily="2" charset="77"/>
            </a:endParaRPr>
          </a:p>
          <a:p>
            <a:pPr marL="285750" indent="-285750">
              <a:buClr>
                <a:schemeClr val="accent4"/>
              </a:buClr>
              <a:buFont typeface="Wingdings" pitchFamily="2" charset="2"/>
              <a:buChar char="Ø"/>
            </a:pPr>
            <a:r>
              <a:rPr lang="en-US" sz="1600" dirty="0">
                <a:solidFill>
                  <a:schemeClr val="accent4"/>
                </a:solidFill>
              </a:rPr>
              <a:t>It is easy to target and retarget your audience.</a:t>
            </a:r>
          </a:p>
          <a:p>
            <a:pPr marL="285750" indent="-285750">
              <a:buClr>
                <a:schemeClr val="accent4"/>
              </a:buClr>
              <a:buFont typeface="Wingdings" pitchFamily="2" charset="2"/>
              <a:buChar char="Ø"/>
            </a:pPr>
            <a:endParaRPr lang="en-US" sz="1600" dirty="0">
              <a:solidFill>
                <a:schemeClr val="accent4"/>
              </a:solidFill>
            </a:endParaRPr>
          </a:p>
          <a:p>
            <a:pPr marL="285750" indent="-285750">
              <a:buClr>
                <a:schemeClr val="accent4"/>
              </a:buClr>
              <a:buFont typeface="Wingdings" pitchFamily="2" charset="2"/>
              <a:buChar char="Ø"/>
            </a:pPr>
            <a:r>
              <a:rPr lang="en-US" sz="1600" dirty="0">
                <a:solidFill>
                  <a:schemeClr val="accent4"/>
                </a:solidFill>
              </a:rPr>
              <a:t>More businesses and consumers are joining every day.</a:t>
            </a:r>
          </a:p>
          <a:p>
            <a:pPr marL="285750" indent="-285750">
              <a:buClr>
                <a:schemeClr val="accent4"/>
              </a:buClr>
              <a:buFont typeface="Wingdings" pitchFamily="2" charset="2"/>
              <a:buChar char="Ø"/>
            </a:pPr>
            <a:endParaRPr lang="en-US" sz="1600" dirty="0">
              <a:solidFill>
                <a:schemeClr val="accent4"/>
              </a:solidFill>
            </a:endParaRPr>
          </a:p>
          <a:p>
            <a:pPr marL="285750" indent="-285750">
              <a:buClr>
                <a:schemeClr val="accent4"/>
              </a:buClr>
              <a:buFont typeface="Wingdings" pitchFamily="2" charset="2"/>
              <a:buChar char="Ø"/>
            </a:pPr>
            <a:r>
              <a:rPr lang="en-US" sz="1600" dirty="0">
                <a:solidFill>
                  <a:schemeClr val="accent4"/>
                </a:solidFill>
              </a:rPr>
              <a:t>Use all the visual marketing features on Instagram.</a:t>
            </a:r>
          </a:p>
          <a:p>
            <a:pPr marL="285750" indent="-285750">
              <a:buClr>
                <a:schemeClr val="accent4"/>
              </a:buClr>
              <a:buFont typeface="Wingdings" pitchFamily="2" charset="2"/>
              <a:buChar char="Ø"/>
            </a:pPr>
            <a:endParaRPr lang="en-US" sz="1600" dirty="0">
              <a:solidFill>
                <a:schemeClr val="accent4"/>
              </a:solidFill>
            </a:endParaRPr>
          </a:p>
          <a:p>
            <a:pPr marL="285750" indent="-285750">
              <a:buClr>
                <a:schemeClr val="accent4"/>
              </a:buClr>
              <a:buFont typeface="Wingdings" pitchFamily="2" charset="2"/>
              <a:buChar char="Ø"/>
            </a:pPr>
            <a:r>
              <a:rPr lang="en-US" sz="1600" dirty="0">
                <a:solidFill>
                  <a:schemeClr val="accent4"/>
                </a:solidFill>
              </a:rPr>
              <a:t>Customers Engage, as it is where they spend most of their time.</a:t>
            </a:r>
          </a:p>
          <a:p>
            <a:pPr marL="285750" indent="-285750">
              <a:buClr>
                <a:schemeClr val="accent4"/>
              </a:buClr>
              <a:buFont typeface="Wingdings" pitchFamily="2" charset="2"/>
              <a:buChar char="Ø"/>
            </a:pPr>
            <a:endParaRPr lang="en-US" sz="1600" dirty="0">
              <a:solidFill>
                <a:schemeClr val="accent4"/>
              </a:solidFill>
            </a:endParaRPr>
          </a:p>
          <a:p>
            <a:pPr marL="285750" indent="-285750">
              <a:buClr>
                <a:schemeClr val="accent4"/>
              </a:buClr>
              <a:buFont typeface="Wingdings" pitchFamily="2" charset="2"/>
              <a:buChar char="Ø"/>
            </a:pPr>
            <a:r>
              <a:rPr lang="en-US" sz="1600" dirty="0">
                <a:solidFill>
                  <a:schemeClr val="accent4"/>
                </a:solidFill>
              </a:rPr>
              <a:t>Build up user-generated content. </a:t>
            </a:r>
          </a:p>
          <a:p>
            <a:pPr>
              <a:buClr>
                <a:schemeClr val="accent4"/>
              </a:buClr>
            </a:pPr>
            <a:r>
              <a:rPr lang="en-US" sz="1600" dirty="0">
                <a:solidFill>
                  <a:schemeClr val="accent4"/>
                </a:solidFill>
              </a:rPr>
              <a:t>                    </a:t>
            </a:r>
          </a:p>
          <a:p>
            <a:pPr>
              <a:buClr>
                <a:schemeClr val="accent4"/>
              </a:buClr>
            </a:pPr>
            <a:endParaRPr lang="en-US" sz="1500" dirty="0">
              <a:solidFill>
                <a:schemeClr val="accent4"/>
              </a:solidFill>
            </a:endParaRPr>
          </a:p>
        </p:txBody>
      </p:sp>
      <p:sp>
        <p:nvSpPr>
          <p:cNvPr id="6" name="Oval 5">
            <a:extLst>
              <a:ext uri="{FF2B5EF4-FFF2-40B4-BE49-F238E27FC236}">
                <a16:creationId xmlns:a16="http://schemas.microsoft.com/office/drawing/2014/main" id="{9352B511-94FD-AA9F-8AD7-1AEB6043F7A4}"/>
              </a:ext>
            </a:extLst>
          </p:cNvPr>
          <p:cNvSpPr/>
          <p:nvPr/>
        </p:nvSpPr>
        <p:spPr>
          <a:xfrm>
            <a:off x="8606118" y="223835"/>
            <a:ext cx="313955" cy="260562"/>
          </a:xfrm>
          <a:prstGeom prst="ellips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n>
                  <a:solidFill>
                    <a:sysClr val="windowText" lastClr="000000"/>
                  </a:solidFill>
                </a:ln>
                <a:solidFill>
                  <a:schemeClr val="accent2">
                    <a:lumMod val="75000"/>
                  </a:schemeClr>
                </a:solidFill>
              </a:rPr>
              <a:t>8</a:t>
            </a:r>
            <a:endParaRPr lang="en-LY" sz="1100" dirty="0">
              <a:ln>
                <a:solidFill>
                  <a:sysClr val="windowText" lastClr="000000"/>
                </a:solidFill>
              </a:ln>
              <a:solidFill>
                <a:schemeClr val="accent2">
                  <a:lumMod val="75000"/>
                </a:schemeClr>
              </a:solidFill>
            </a:endParaRPr>
          </a:p>
        </p:txBody>
      </p:sp>
      <p:sp>
        <p:nvSpPr>
          <p:cNvPr id="8" name="Google Shape;225;p38">
            <a:extLst>
              <a:ext uri="{FF2B5EF4-FFF2-40B4-BE49-F238E27FC236}">
                <a16:creationId xmlns:a16="http://schemas.microsoft.com/office/drawing/2014/main" id="{A6817C48-72FA-6D03-C0E9-B871B8B76595}"/>
              </a:ext>
            </a:extLst>
          </p:cNvPr>
          <p:cNvSpPr txBox="1">
            <a:spLocks/>
          </p:cNvSpPr>
          <p:nvPr/>
        </p:nvSpPr>
        <p:spPr>
          <a:xfrm>
            <a:off x="7321474" y="4459430"/>
            <a:ext cx="1532815" cy="460235"/>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dirty="0"/>
              <a:t>( Copadis, 2019)</a:t>
            </a:r>
            <a:r>
              <a:rPr lang="en-LY" sz="2800" dirty="0"/>
              <a:t> </a:t>
            </a:r>
            <a:endParaRPr lang="en-GB" sz="2500" b="1" dirty="0"/>
          </a:p>
        </p:txBody>
      </p:sp>
    </p:spTree>
    <p:extLst>
      <p:ext uri="{BB962C8B-B14F-4D97-AF65-F5344CB8AC3E}">
        <p14:creationId xmlns:p14="http://schemas.microsoft.com/office/powerpoint/2010/main" val="15699102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p159:morph option="byObjec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fade">
                                      <p:cBhvr>
                                        <p:cTn id="7" dur="500"/>
                                        <p:tgtEl>
                                          <p:spTgt spid="7">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xEl>
                                              <p:pRg st="4" end="4"/>
                                            </p:txEl>
                                          </p:spTgt>
                                        </p:tgtEl>
                                        <p:attrNameLst>
                                          <p:attrName>style.visibility</p:attrName>
                                        </p:attrNameLst>
                                      </p:cBhvr>
                                      <p:to>
                                        <p:strVal val="visible"/>
                                      </p:to>
                                    </p:set>
                                    <p:animEffect transition="in" filter="fade">
                                      <p:cBhvr>
                                        <p:cTn id="10" dur="500"/>
                                        <p:tgtEl>
                                          <p:spTgt spid="7">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7">
                                            <p:txEl>
                                              <p:pRg st="6" end="6"/>
                                            </p:txEl>
                                          </p:spTgt>
                                        </p:tgtEl>
                                        <p:attrNameLst>
                                          <p:attrName>style.visibility</p:attrName>
                                        </p:attrNameLst>
                                      </p:cBhvr>
                                      <p:to>
                                        <p:strVal val="visible"/>
                                      </p:to>
                                    </p:set>
                                    <p:animEffect transition="in" filter="fade">
                                      <p:cBhvr>
                                        <p:cTn id="13" dur="500"/>
                                        <p:tgtEl>
                                          <p:spTgt spid="7">
                                            <p:txEl>
                                              <p:pRg st="6" end="6"/>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7">
                                            <p:txEl>
                                              <p:pRg st="8" end="8"/>
                                            </p:txEl>
                                          </p:spTgt>
                                        </p:tgtEl>
                                        <p:attrNameLst>
                                          <p:attrName>style.visibility</p:attrName>
                                        </p:attrNameLst>
                                      </p:cBhvr>
                                      <p:to>
                                        <p:strVal val="visible"/>
                                      </p:to>
                                    </p:set>
                                    <p:animEffect transition="in" filter="fade">
                                      <p:cBhvr>
                                        <p:cTn id="16" dur="500"/>
                                        <p:tgtEl>
                                          <p:spTgt spid="7">
                                            <p:txEl>
                                              <p:pRg st="8" end="8"/>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7">
                                            <p:txEl>
                                              <p:pRg st="10" end="10"/>
                                            </p:txEl>
                                          </p:spTgt>
                                        </p:tgtEl>
                                        <p:attrNameLst>
                                          <p:attrName>style.visibility</p:attrName>
                                        </p:attrNameLst>
                                      </p:cBhvr>
                                      <p:to>
                                        <p:strVal val="visible"/>
                                      </p:to>
                                    </p:set>
                                    <p:animEffect transition="in" filter="fade">
                                      <p:cBhvr>
                                        <p:cTn id="19" dur="500"/>
                                        <p:tgtEl>
                                          <p:spTgt spid="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ight Arrow 17">
            <a:extLst>
              <a:ext uri="{FF2B5EF4-FFF2-40B4-BE49-F238E27FC236}">
                <a16:creationId xmlns:a16="http://schemas.microsoft.com/office/drawing/2014/main" id="{267D2D50-8D2D-8441-84DD-43B46B0C932D}"/>
              </a:ext>
            </a:extLst>
          </p:cNvPr>
          <p:cNvSpPr/>
          <p:nvPr/>
        </p:nvSpPr>
        <p:spPr>
          <a:xfrm rot="5400000">
            <a:off x="4171560" y="1784876"/>
            <a:ext cx="800877" cy="400884"/>
          </a:xfrm>
          <a:prstGeom prst="rightArrow">
            <a:avLst/>
          </a:prstGeom>
          <a:solidFill>
            <a:schemeClr val="accent4">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sz="525">
              <a:solidFill>
                <a:srgbClr val="7F7F7F">
                  <a:lumMod val="75000"/>
                </a:srgbClr>
              </a:solidFill>
              <a:highlight>
                <a:srgbClr val="808080"/>
              </a:highlight>
            </a:endParaRPr>
          </a:p>
        </p:txBody>
      </p:sp>
      <p:sp>
        <p:nvSpPr>
          <p:cNvPr id="8" name="Rectangle 30">
            <a:extLst>
              <a:ext uri="{FF2B5EF4-FFF2-40B4-BE49-F238E27FC236}">
                <a16:creationId xmlns:a16="http://schemas.microsoft.com/office/drawing/2014/main" id="{16380FF3-E92F-F748-BFB1-ADA4DE43182C}"/>
              </a:ext>
            </a:extLst>
          </p:cNvPr>
          <p:cNvSpPr/>
          <p:nvPr/>
        </p:nvSpPr>
        <p:spPr>
          <a:xfrm>
            <a:off x="2103304" y="2686940"/>
            <a:ext cx="4937389" cy="2101603"/>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rgbClr val="000000"/>
              </a:solidFill>
              <a:latin typeface="Poppins SemiBold"/>
            </a:endParaRPr>
          </a:p>
        </p:txBody>
      </p:sp>
      <p:sp>
        <p:nvSpPr>
          <p:cNvPr id="21" name="TextBox 70">
            <a:extLst>
              <a:ext uri="{FF2B5EF4-FFF2-40B4-BE49-F238E27FC236}">
                <a16:creationId xmlns:a16="http://schemas.microsoft.com/office/drawing/2014/main" id="{DBCB21BC-C373-8C4F-9604-683D9D602CEB}"/>
              </a:ext>
            </a:extLst>
          </p:cNvPr>
          <p:cNvSpPr txBox="1"/>
          <p:nvPr/>
        </p:nvSpPr>
        <p:spPr>
          <a:xfrm>
            <a:off x="2421800" y="2671330"/>
            <a:ext cx="4300396" cy="2058256"/>
          </a:xfrm>
          <a:prstGeom prst="rect">
            <a:avLst/>
          </a:prstGeom>
          <a:noFill/>
        </p:spPr>
        <p:txBody>
          <a:bodyPr wrap="square" rtlCol="0" anchor="ctr" anchorCtr="0">
            <a:spAutoFit/>
          </a:bodyPr>
          <a:lstStyle/>
          <a:p>
            <a:pPr algn="just"/>
            <a:endParaRPr lang="en-US" sz="1575" b="1" dirty="0">
              <a:latin typeface="Poppins SemiBold" charset="0"/>
              <a:ea typeface="Poppins SemiBold" charset="0"/>
              <a:cs typeface="Poppins SemiBold" charset="0"/>
            </a:endParaRPr>
          </a:p>
          <a:p>
            <a:pPr algn="just"/>
            <a:r>
              <a:rPr lang="en-LY" dirty="0"/>
              <a:t>Instagram ads make use of Facebook's advertising, which provides the most effective and efficient targeting capabilities. You can specify the location, demographics, hobbies, and behaviors of your target audience, among other things. You can also target those who have purchased from you or interacted with you, as well as others who are similar to them.</a:t>
            </a:r>
          </a:p>
        </p:txBody>
      </p:sp>
      <p:sp>
        <p:nvSpPr>
          <p:cNvPr id="17" name="Google Shape;334;p47">
            <a:extLst>
              <a:ext uri="{FF2B5EF4-FFF2-40B4-BE49-F238E27FC236}">
                <a16:creationId xmlns:a16="http://schemas.microsoft.com/office/drawing/2014/main" id="{24ED72A3-2CB9-77B3-76AF-B85E0E0CBE17}"/>
              </a:ext>
            </a:extLst>
          </p:cNvPr>
          <p:cNvSpPr/>
          <p:nvPr/>
        </p:nvSpPr>
        <p:spPr>
          <a:xfrm>
            <a:off x="2103304" y="322744"/>
            <a:ext cx="4937389" cy="484094"/>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335;p47">
            <a:extLst>
              <a:ext uri="{FF2B5EF4-FFF2-40B4-BE49-F238E27FC236}">
                <a16:creationId xmlns:a16="http://schemas.microsoft.com/office/drawing/2014/main" id="{1DF5C8BF-231A-08FE-E682-516331D4CAC2}"/>
              </a:ext>
            </a:extLst>
          </p:cNvPr>
          <p:cNvSpPr txBox="1">
            <a:spLocks/>
          </p:cNvSpPr>
          <p:nvPr/>
        </p:nvSpPr>
        <p:spPr>
          <a:xfrm>
            <a:off x="2103303" y="357051"/>
            <a:ext cx="4937389" cy="40784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1pPr>
            <a:lvl2pPr marR="0" lvl="1"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2pPr>
            <a:lvl3pPr marR="0" lvl="2"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3pPr>
            <a:lvl4pPr marR="0" lvl="3"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4pPr>
            <a:lvl5pPr marR="0" lvl="4"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5pPr>
            <a:lvl6pPr marR="0" lvl="5"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6pPr>
            <a:lvl7pPr marR="0" lvl="6"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7pPr>
            <a:lvl8pPr marR="0" lvl="7"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8pPr>
            <a:lvl9pPr marR="0" lvl="8" algn="ctr"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Playfair Display"/>
                <a:ea typeface="Playfair Display"/>
                <a:cs typeface="Playfair Display"/>
                <a:sym typeface="Playfair Display"/>
              </a:defRPr>
            </a:lvl9pPr>
          </a:lstStyle>
          <a:p>
            <a:r>
              <a:rPr lang="en-GB" dirty="0"/>
              <a:t> Instagram’s Targeting System</a:t>
            </a:r>
          </a:p>
        </p:txBody>
      </p:sp>
      <p:sp>
        <p:nvSpPr>
          <p:cNvPr id="14" name="Oval 13">
            <a:extLst>
              <a:ext uri="{FF2B5EF4-FFF2-40B4-BE49-F238E27FC236}">
                <a16:creationId xmlns:a16="http://schemas.microsoft.com/office/drawing/2014/main" id="{ECC3DDFA-C774-4AC3-DD34-ECC5399D6182}"/>
              </a:ext>
            </a:extLst>
          </p:cNvPr>
          <p:cNvSpPr/>
          <p:nvPr/>
        </p:nvSpPr>
        <p:spPr>
          <a:xfrm>
            <a:off x="8606118" y="223835"/>
            <a:ext cx="313955" cy="260562"/>
          </a:xfrm>
          <a:prstGeom prst="ellips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n>
                  <a:solidFill>
                    <a:sysClr val="windowText" lastClr="000000"/>
                  </a:solidFill>
                </a:ln>
                <a:solidFill>
                  <a:schemeClr val="accent2">
                    <a:lumMod val="75000"/>
                  </a:schemeClr>
                </a:solidFill>
              </a:rPr>
              <a:t>9</a:t>
            </a:r>
            <a:endParaRPr lang="en-LY" sz="1100" dirty="0">
              <a:ln>
                <a:solidFill>
                  <a:sysClr val="windowText" lastClr="000000"/>
                </a:solidFill>
              </a:ln>
              <a:solidFill>
                <a:schemeClr val="accent2">
                  <a:lumMod val="75000"/>
                </a:schemeClr>
              </a:solidFill>
            </a:endParaRPr>
          </a:p>
        </p:txBody>
      </p:sp>
    </p:spTree>
    <p:extLst>
      <p:ext uri="{BB962C8B-B14F-4D97-AF65-F5344CB8AC3E}">
        <p14:creationId xmlns:p14="http://schemas.microsoft.com/office/powerpoint/2010/main" val="34431324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theme/theme1.xml><?xml version="1.0" encoding="utf-8"?>
<a:theme xmlns:a="http://schemas.openxmlformats.org/drawingml/2006/main" name="Giany Presentation by Slidesgo">
  <a:themeElements>
    <a:clrScheme name="Simple Light">
      <a:dk1>
        <a:srgbClr val="383838"/>
      </a:dk1>
      <a:lt1>
        <a:srgbClr val="F7F5F3"/>
      </a:lt1>
      <a:dk2>
        <a:srgbClr val="FFDAA7"/>
      </a:dk2>
      <a:lt2>
        <a:srgbClr val="FFBC60"/>
      </a:lt2>
      <a:accent1>
        <a:srgbClr val="FFFFFF"/>
      </a:accent1>
      <a:accent2>
        <a:srgbClr val="383838"/>
      </a:accent2>
      <a:accent3>
        <a:srgbClr val="F7F5F3"/>
      </a:accent3>
      <a:accent4>
        <a:srgbClr val="383838"/>
      </a:accent4>
      <a:accent5>
        <a:srgbClr val="FFFFFF"/>
      </a:accent5>
      <a:accent6>
        <a:srgbClr val="FFDAA7"/>
      </a:accent6>
      <a:hlink>
        <a:srgbClr val="FFBC6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2233</TotalTime>
  <Words>890</Words>
  <Application>Microsoft Office PowerPoint</Application>
  <PresentationFormat>On-screen Show (16:9)</PresentationFormat>
  <Paragraphs>119</Paragraphs>
  <Slides>13</Slides>
  <Notes>9</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13</vt:i4>
      </vt:variant>
    </vt:vector>
  </HeadingPairs>
  <TitlesOfParts>
    <vt:vector size="29" baseType="lpstr">
      <vt:lpstr>Raleway Black</vt:lpstr>
      <vt:lpstr>Playfair Display Regular</vt:lpstr>
      <vt:lpstr>Poppins SemiBold</vt:lpstr>
      <vt:lpstr>Playfair Display</vt:lpstr>
      <vt:lpstr>Poppins Light</vt:lpstr>
      <vt:lpstr>Montserrat</vt:lpstr>
      <vt:lpstr>Roboto Condensed Light</vt:lpstr>
      <vt:lpstr>Arial</vt:lpstr>
      <vt:lpstr>Lato</vt:lpstr>
      <vt:lpstr>Wingdings</vt:lpstr>
      <vt:lpstr>Poppins semobold</vt:lpstr>
      <vt:lpstr>Raleway Light</vt:lpstr>
      <vt:lpstr>Calibri</vt:lpstr>
      <vt:lpstr>Times New Roman</vt:lpstr>
      <vt:lpstr>Livvic</vt:lpstr>
      <vt:lpstr>Giany Presentation by Slidesgo</vt:lpstr>
      <vt:lpstr>PowerPoint Presentation</vt:lpstr>
      <vt:lpstr>TABLE OF CONTENTS</vt:lpstr>
      <vt:lpstr>Introduction</vt:lpstr>
      <vt:lpstr>Introduction Cont.</vt:lpstr>
      <vt:lpstr>PowerPoint Presentation</vt:lpstr>
      <vt:lpstr>PowerPoint Presentation</vt:lpstr>
      <vt:lpstr>PowerPoint Presentation</vt:lpstr>
      <vt:lpstr>PowerPoint Presentation</vt:lpstr>
      <vt:lpstr>PowerPoint Presentation</vt:lpstr>
      <vt:lpstr>PowerPoint Presentation</vt:lpstr>
      <vt:lpstr>CONCLUSION</vt:lpstr>
      <vt:lpstr>REFRENCES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Mohamed Zwawi</dc:creator>
  <cp:lastModifiedBy>Mohamed Zwawi</cp:lastModifiedBy>
  <cp:revision>108</cp:revision>
  <dcterms:modified xsi:type="dcterms:W3CDTF">2022-06-28T15:40:23Z</dcterms:modified>
</cp:coreProperties>
</file>