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1pPr>
    <a:lvl2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2pPr>
    <a:lvl3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3pPr>
    <a:lvl4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4pPr>
    <a:lvl5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5pPr>
    <a:lvl6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6pPr>
    <a:lvl7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7pPr>
    <a:lvl8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8pPr>
    <a:lvl9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D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1">
              <a:hueOff val="-398243"/>
              <a:satOff val="23908"/>
              <a:lumOff val="10782"/>
            </a:schemeClr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B9CBD3"/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7FA2B6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6DDDC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chemeClr val="accent4"/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DF658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F6F7F2"/>
          </a:solidFill>
        </a:fill>
      </a:tcStyle>
    </a:wholeTbl>
    <a:band2H>
      <a:tcTxStyle/>
      <a:tcStyle>
        <a:tcBdr/>
        <a:fill>
          <a:solidFill>
            <a:schemeClr val="accent6">
              <a:hueOff val="887465"/>
              <a:satOff val="-30004"/>
              <a:lumOff val="6094"/>
            </a:schemeClr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430252"/>
              <a:satOff val="-18978"/>
              <a:lumOff val="-19473"/>
            </a:schemeClr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F6F7F2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827A37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-3883"/>
              <a:lumOff val="14670"/>
            </a:schemeClr>
          </a:solidFill>
        </a:fill>
      </a:tcStyle>
    </a:wholeTbl>
    <a:band2H>
      <a:tcTxStyle/>
      <a:tcStyle>
        <a:tcBdr/>
        <a:fill>
          <a:solidFill>
            <a:srgbClr val="B5AEC4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8C78A6"/>
          </a:solidFill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14B97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14B9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D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92929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3" d="100"/>
          <a:sy n="33" d="100"/>
        </p:scale>
        <p:origin x="9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441477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11229761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Author and Date</a:t>
            </a:r>
          </a:p>
        </p:txBody>
      </p:sp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Title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"/>
          <p:cNvSpPr/>
          <p:nvPr/>
        </p:nvSpPr>
        <p:spPr>
          <a:xfrm>
            <a:off x="999500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57400" y="4261880"/>
            <a:ext cx="20269200" cy="5061561"/>
          </a:xfrm>
          <a:prstGeom prst="rect">
            <a:avLst/>
          </a:prstGeom>
        </p:spPr>
        <p:txBody>
          <a:bodyPr/>
          <a:lstStyle>
            <a:lvl1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Statement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"/>
          <p:cNvSpPr/>
          <p:nvPr/>
        </p:nvSpPr>
        <p:spPr>
          <a:xfrm>
            <a:off x="1008907" y="1066849"/>
            <a:ext cx="22378886" cy="115823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15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8113450"/>
            <a:ext cx="20269200" cy="845948"/>
          </a:xfrm>
          <a:prstGeom prst="rect">
            <a:avLst/>
          </a:prstGeom>
        </p:spPr>
        <p:txBody>
          <a:bodyPr anchor="t"/>
          <a:lstStyle/>
          <a:p>
            <a:r>
              <a:t>Fact information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57400" y="3498790"/>
            <a:ext cx="20269200" cy="4814114"/>
          </a:xfrm>
          <a:prstGeom prst="rect">
            <a:avLst/>
          </a:prstGeom>
        </p:spPr>
        <p:txBody>
          <a:bodyPr anchor="b"/>
          <a:lstStyle>
            <a:lvl1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1pPr>
            <a:lvl2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2pPr>
            <a:lvl3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3pPr>
            <a:lvl4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4pPr>
            <a:lvl5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"/>
          <p:cNvSpPr/>
          <p:nvPr/>
        </p:nvSpPr>
        <p:spPr>
          <a:xfrm>
            <a:off x="1008907" y="1064171"/>
            <a:ext cx="22378886" cy="11587658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2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737745" y="5549900"/>
            <a:ext cx="12908510" cy="2628900"/>
          </a:xfrm>
          <a:prstGeom prst="rect">
            <a:avLst/>
          </a:prstGeom>
        </p:spPr>
        <p:txBody>
          <a:bodyPr/>
          <a:lstStyle>
            <a:lvl1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6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100233" y="9999201"/>
            <a:ext cx="12546022" cy="508001"/>
          </a:xfrm>
          <a:prstGeom prst="rect">
            <a:avLst/>
          </a:prstGeom>
        </p:spPr>
        <p:txBody>
          <a:bodyPr anchor="t"/>
          <a:lstStyle>
            <a:lvl1pPr algn="l" defTabSz="355600">
              <a:lnSpc>
                <a:spcPct val="140000"/>
              </a:lnSpc>
              <a:defRPr sz="2700" spc="26"/>
            </a:lvl1pPr>
          </a:lstStyle>
          <a:p>
            <a:r>
              <a:t>Attribution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153339838_1340x2010.jpg"/>
          <p:cNvSpPr>
            <a:spLocks noGrp="1"/>
          </p:cNvSpPr>
          <p:nvPr>
            <p:ph type="pic" idx="21"/>
          </p:nvPr>
        </p:nvSpPr>
        <p:spPr>
          <a:xfrm>
            <a:off x="12128500" y="-1638300"/>
            <a:ext cx="11341100" cy="170116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936299162_1323x1986.jpg"/>
          <p:cNvSpPr>
            <a:spLocks noGrp="1"/>
          </p:cNvSpPr>
          <p:nvPr>
            <p:ph type="pic" idx="22"/>
          </p:nvPr>
        </p:nvSpPr>
        <p:spPr>
          <a:xfrm>
            <a:off x="1003300" y="-4737100"/>
            <a:ext cx="11201401" cy="16814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6" name="101883338_1323x1985.jpg"/>
          <p:cNvSpPr>
            <a:spLocks noGrp="1"/>
          </p:cNvSpPr>
          <p:nvPr>
            <p:ph type="pic" idx="23"/>
          </p:nvPr>
        </p:nvSpPr>
        <p:spPr>
          <a:xfrm>
            <a:off x="1003300" y="1344083"/>
            <a:ext cx="11201400" cy="1680633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43207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913369614_2691x1794.jpg"/>
          <p:cNvSpPr>
            <a:spLocks noGrp="1"/>
          </p:cNvSpPr>
          <p:nvPr>
            <p:ph type="pic" idx="21"/>
          </p:nvPr>
        </p:nvSpPr>
        <p:spPr>
          <a:xfrm>
            <a:off x="800100" y="253554"/>
            <a:ext cx="22783800" cy="1523931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57720189_2642x1761.jpg"/>
          <p:cNvSpPr>
            <a:spLocks noGrp="1"/>
          </p:cNvSpPr>
          <p:nvPr>
            <p:ph type="pic" idx="21"/>
          </p:nvPr>
        </p:nvSpPr>
        <p:spPr>
          <a:xfrm>
            <a:off x="1003300" y="-606362"/>
            <a:ext cx="22364700" cy="148906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2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057400" y="11229761"/>
            <a:ext cx="20269200" cy="8459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Author and Date</a:t>
            </a:r>
          </a:p>
        </p:txBody>
      </p:sp>
      <p:sp>
        <p:nvSpPr>
          <p:cNvPr id="2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2865468"/>
            <a:ext cx="20269200" cy="5359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9599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153339838_1322x1983.jpg"/>
          <p:cNvSpPr>
            <a:spLocks noGrp="1"/>
          </p:cNvSpPr>
          <p:nvPr>
            <p:ph type="pic" idx="21"/>
          </p:nvPr>
        </p:nvSpPr>
        <p:spPr>
          <a:xfrm>
            <a:off x="12192000" y="-1540805"/>
            <a:ext cx="11188700" cy="167830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2" name="Rectangle"/>
          <p:cNvSpPr/>
          <p:nvPr/>
        </p:nvSpPr>
        <p:spPr>
          <a:xfrm>
            <a:off x="1008955" y="1064815"/>
            <a:ext cx="11190189" cy="11586370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3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03400" y="11229761"/>
            <a:ext cx="9601200" cy="845948"/>
          </a:xfrm>
          <a:prstGeom prst="rect">
            <a:avLst/>
          </a:prstGeom>
        </p:spPr>
        <p:txBody>
          <a:bodyPr/>
          <a:lstStyle/>
          <a:p>
            <a:r>
              <a:t>Author and Date</a:t>
            </a:r>
          </a:p>
        </p:txBody>
      </p:sp>
      <p:sp>
        <p:nvSpPr>
          <p:cNvPr id="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3400" y="4483100"/>
            <a:ext cx="9601200" cy="4191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70000"/>
              </a:lnSpc>
              <a:defRPr sz="12000"/>
            </a:lvl1pPr>
          </a:lstStyle>
          <a:p>
            <a:r>
              <a:t>Slide Title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9599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"/>
          <p:cNvSpPr/>
          <p:nvPr/>
        </p:nvSpPr>
        <p:spPr>
          <a:xfrm>
            <a:off x="1008907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3232086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Slide Subtitle</a:t>
            </a:r>
          </a:p>
        </p:txBody>
      </p:sp>
      <p:sp>
        <p:nvSpPr>
          <p:cNvPr id="4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1060698"/>
            <a:ext cx="20269200" cy="2279402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Slide Title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56037" y="4647009"/>
            <a:ext cx="20271926" cy="6957368"/>
          </a:xfrm>
          <a:prstGeom prst="rect">
            <a:avLst/>
          </a:prstGeom>
        </p:spPr>
        <p:txBody>
          <a:bodyPr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"/>
          <p:cNvSpPr/>
          <p:nvPr/>
        </p:nvSpPr>
        <p:spPr>
          <a:xfrm>
            <a:off x="12192000" y="2079724"/>
            <a:ext cx="11188700" cy="9550401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54" name="Rectangle"/>
          <p:cNvSpPr/>
          <p:nvPr/>
        </p:nvSpPr>
        <p:spPr>
          <a:xfrm>
            <a:off x="1008906" y="1067048"/>
            <a:ext cx="11190188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58458" y="3677751"/>
            <a:ext cx="20264297" cy="6956178"/>
          </a:xfrm>
          <a:prstGeom prst="rect">
            <a:avLst/>
          </a:prstGeom>
        </p:spPr>
        <p:txBody>
          <a:bodyPr numCol="2" spcCol="2314058"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44578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Image"/>
          <p:cNvSpPr>
            <a:spLocks noGrp="1"/>
          </p:cNvSpPr>
          <p:nvPr>
            <p:ph type="pic" idx="21"/>
          </p:nvPr>
        </p:nvSpPr>
        <p:spPr>
          <a:xfrm>
            <a:off x="11700889" y="-1027620"/>
            <a:ext cx="12288856" cy="150230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4" name="Rectangle"/>
          <p:cNvSpPr/>
          <p:nvPr/>
        </p:nvSpPr>
        <p:spPr>
          <a:xfrm>
            <a:off x="1008906" y="1067048"/>
            <a:ext cx="11190188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65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02037" y="4375086"/>
            <a:ext cx="9603926" cy="845948"/>
          </a:xfrm>
          <a:prstGeom prst="rect">
            <a:avLst/>
          </a:prstGeom>
        </p:spPr>
        <p:txBody>
          <a:bodyPr/>
          <a:lstStyle/>
          <a:p>
            <a:r>
              <a:t>Slide Subtitle</a:t>
            </a:r>
          </a:p>
        </p:txBody>
      </p:sp>
      <p:sp>
        <p:nvSpPr>
          <p:cNvPr id="6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2060" y="1640061"/>
            <a:ext cx="9601348" cy="2798379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Slide Title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802037" y="5778500"/>
            <a:ext cx="9596832" cy="6110784"/>
          </a:xfrm>
          <a:prstGeom prst="rect">
            <a:avLst/>
          </a:prstGeom>
        </p:spPr>
        <p:txBody>
          <a:bodyPr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44578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"/>
          <p:cNvSpPr/>
          <p:nvPr/>
        </p:nvSpPr>
        <p:spPr>
          <a:xfrm>
            <a:off x="1002557" y="1068834"/>
            <a:ext cx="22378886" cy="11578332"/>
          </a:xfrm>
          <a:prstGeom prst="rect">
            <a:avLst/>
          </a:prstGeom>
          <a:solidFill>
            <a:srgbClr val="7CA0B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76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4196048"/>
            <a:ext cx="20269200" cy="5213153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12000">
                <a:solidFill>
                  <a:srgbClr val="FFFFFF"/>
                </a:solidFill>
                <a:latin typeface="Canela Regular"/>
                <a:ea typeface="Canela Regular"/>
                <a:cs typeface="Canela Regular"/>
                <a:sym typeface="Canela Regular"/>
              </a:defRPr>
            </a:lvl1pPr>
          </a:lstStyle>
          <a:p>
            <a:r>
              <a:t>Section Title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"/>
          <p:cNvSpPr/>
          <p:nvPr/>
        </p:nvSpPr>
        <p:spPr>
          <a:xfrm>
            <a:off x="1008907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8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3232086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Slide Subtitle</a:t>
            </a:r>
          </a:p>
        </p:txBody>
      </p:sp>
      <p:sp>
        <p:nvSpPr>
          <p:cNvPr id="8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1060698"/>
            <a:ext cx="20269200" cy="2272842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Slide Title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"/>
          <p:cNvSpPr/>
          <p:nvPr/>
        </p:nvSpPr>
        <p:spPr>
          <a:xfrm>
            <a:off x="12197605" y="1065312"/>
            <a:ext cx="11184585" cy="1158537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95" name="Rectangle"/>
          <p:cNvSpPr/>
          <p:nvPr/>
        </p:nvSpPr>
        <p:spPr>
          <a:xfrm>
            <a:off x="1003299" y="2076549"/>
            <a:ext cx="11194307" cy="9556552"/>
          </a:xfrm>
          <a:prstGeom prst="rect">
            <a:avLst/>
          </a:prstGeom>
          <a:solidFill>
            <a:schemeClr val="accent3">
              <a:satOff val="-3883"/>
              <a:lumOff val="1467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3496600" y="4331487"/>
            <a:ext cx="9049076" cy="5492985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3200"/>
              </a:spcBef>
              <a:defRPr sz="4000" spc="-39"/>
            </a:lvl1pPr>
            <a:lvl2pPr algn="l">
              <a:lnSpc>
                <a:spcPct val="100000"/>
              </a:lnSpc>
              <a:spcBef>
                <a:spcPts val="3200"/>
              </a:spcBef>
              <a:defRPr sz="4000" spc="-39"/>
            </a:lvl2pPr>
            <a:lvl3pPr algn="l">
              <a:lnSpc>
                <a:spcPct val="100000"/>
              </a:lnSpc>
              <a:spcBef>
                <a:spcPts val="3200"/>
              </a:spcBef>
              <a:defRPr sz="4000" spc="-39"/>
            </a:lvl3pPr>
            <a:lvl4pPr algn="l">
              <a:lnSpc>
                <a:spcPct val="100000"/>
              </a:lnSpc>
              <a:spcBef>
                <a:spcPts val="3200"/>
              </a:spcBef>
              <a:defRPr sz="4000" spc="-39"/>
            </a:lvl4pPr>
            <a:lvl5pPr algn="l">
              <a:lnSpc>
                <a:spcPct val="100000"/>
              </a:lnSpc>
              <a:spcBef>
                <a:spcPts val="3200"/>
              </a:spcBef>
              <a:defRPr sz="4000" spc="-39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7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676400" y="5865318"/>
            <a:ext cx="9829800" cy="173301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70000"/>
              </a:lnSpc>
              <a:defRPr sz="8200"/>
            </a:lvl1pPr>
          </a:lstStyle>
          <a:p>
            <a:r>
              <a:t>Agenda Title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1002557" y="1066800"/>
            <a:ext cx="22378886" cy="11582400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2865877"/>
            <a:ext cx="20269200" cy="5359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57400" y="7814975"/>
            <a:ext cx="20269200" cy="1488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8228" y="13131800"/>
            <a:ext cx="307544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1600">
                <a:solidFill>
                  <a:srgbClr val="5E5E5E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1pPr>
      <a:lvl2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2pPr>
      <a:lvl3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3pPr>
      <a:lvl4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4pPr>
      <a:lvl5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5pPr>
      <a:lvl6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6pPr>
      <a:lvl7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7pPr>
      <a:lvl8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8pPr>
      <a:lvl9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pository.law.indiana.edu/cgi/viewcontent.cgi?article=2248&amp;context=facpub" TargetMode="External"/><Relationship Id="rId2" Type="http://schemas.openxmlformats.org/officeDocument/2006/relationships/hyperlink" Target="http://plato.stanford.edu/entries/morality-definition/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he difference between ethics ,law, and morality"/>
          <p:cNvSpPr txBox="1">
            <a:spLocks noGrp="1"/>
          </p:cNvSpPr>
          <p:nvPr>
            <p:ph type="ctrTitle"/>
          </p:nvPr>
        </p:nvSpPr>
        <p:spPr>
          <a:xfrm>
            <a:off x="1651000" y="4527935"/>
            <a:ext cx="20269200" cy="5359732"/>
          </a:xfrm>
          <a:prstGeom prst="rect">
            <a:avLst/>
          </a:prstGeom>
        </p:spPr>
        <p:txBody>
          <a:bodyPr/>
          <a:lstStyle>
            <a:lvl1pPr>
              <a:defRPr sz="13100"/>
            </a:lvl1pPr>
          </a:lstStyle>
          <a:p>
            <a:r>
              <a:rPr dirty="0"/>
              <a:t>The </a:t>
            </a:r>
            <a:r>
              <a:rPr lang="en-US" dirty="0" smtClean="0"/>
              <a:t>D</a:t>
            </a:r>
            <a:r>
              <a:rPr dirty="0" smtClean="0"/>
              <a:t>ifference </a:t>
            </a:r>
            <a:r>
              <a:rPr lang="en-US" dirty="0" smtClean="0"/>
              <a:t>B</a:t>
            </a:r>
            <a:r>
              <a:rPr dirty="0" smtClean="0"/>
              <a:t>etween </a:t>
            </a:r>
            <a:r>
              <a:rPr lang="en-US" dirty="0" smtClean="0"/>
              <a:t>E</a:t>
            </a:r>
            <a:r>
              <a:rPr dirty="0" smtClean="0"/>
              <a:t>thics ,</a:t>
            </a:r>
            <a:r>
              <a:rPr lang="en-US" dirty="0" smtClean="0"/>
              <a:t>L</a:t>
            </a:r>
            <a:r>
              <a:rPr dirty="0" smtClean="0"/>
              <a:t>aw</a:t>
            </a:r>
            <a:r>
              <a:rPr dirty="0"/>
              <a:t>, and </a:t>
            </a:r>
            <a:r>
              <a:rPr lang="en-US" dirty="0" smtClean="0"/>
              <a:t>M</a:t>
            </a:r>
            <a:r>
              <a:rPr dirty="0" smtClean="0"/>
              <a:t>orality</a:t>
            </a:r>
            <a:endParaRPr dirty="0"/>
          </a:p>
        </p:txBody>
      </p:sp>
      <p:sp>
        <p:nvSpPr>
          <p:cNvPr id="162" name="By: Fatma Elsharkasi2234…"/>
          <p:cNvSpPr txBox="1"/>
          <p:nvPr/>
        </p:nvSpPr>
        <p:spPr>
          <a:xfrm>
            <a:off x="15998642" y="10341442"/>
            <a:ext cx="7181819" cy="1965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</a:pPr>
            <a:r>
              <a:t>By: Fatma Elsharkasi2234</a:t>
            </a:r>
          </a:p>
          <a:p>
            <a:pPr>
              <a:lnSpc>
                <a:spcPct val="120000"/>
              </a:lnSpc>
            </a:pPr>
            <a:r>
              <a:t>Fatma_2234@limu.edu.ly</a:t>
            </a:r>
          </a:p>
        </p:txBody>
      </p:sp>
      <p:pic>
        <p:nvPicPr>
          <p:cNvPr id="1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54150" y="921928"/>
            <a:ext cx="3585965" cy="3998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77523" y="1241497"/>
            <a:ext cx="3585965" cy="3359006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Libyan International medical university…"/>
          <p:cNvSpPr txBox="1"/>
          <p:nvPr/>
        </p:nvSpPr>
        <p:spPr>
          <a:xfrm>
            <a:off x="6398236" y="2214879"/>
            <a:ext cx="11587528" cy="1859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500" b="1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t>Libyan International medical university </a:t>
            </a:r>
          </a:p>
          <a:p>
            <a:pPr algn="ctr">
              <a:defRPr sz="4500" b="1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t>Faculty of Business Administration 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100407" y="13131800"/>
            <a:ext cx="183186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Introduction…"/>
          <p:cNvSpPr txBox="1">
            <a:spLocks noGrp="1"/>
          </p:cNvSpPr>
          <p:nvPr>
            <p:ph type="body" sz="half" idx="1"/>
          </p:nvPr>
        </p:nvSpPr>
        <p:spPr>
          <a:xfrm>
            <a:off x="13496563" y="2751549"/>
            <a:ext cx="9049076" cy="8605147"/>
          </a:xfrm>
          <a:prstGeom prst="rect">
            <a:avLst/>
          </a:prstGeom>
        </p:spPr>
        <p:txBody>
          <a:bodyPr/>
          <a:lstStyle/>
          <a:p>
            <a:pPr marL="444500" indent="-444500">
              <a:buSzPct val="100000"/>
              <a:buChar char="✦"/>
              <a:defRPr sz="4800" spc="-48"/>
            </a:pPr>
            <a:r>
              <a:t> </a:t>
            </a:r>
            <a:r>
              <a:rPr sz="5600" spc="-56"/>
              <a:t>Introduction </a:t>
            </a:r>
          </a:p>
          <a:p>
            <a:pPr marL="444500" indent="-444500">
              <a:buSzPct val="100000"/>
              <a:buChar char="✦"/>
              <a:defRPr sz="5600" spc="-56"/>
            </a:pPr>
            <a:r>
              <a:t>What is Ethics ?</a:t>
            </a:r>
          </a:p>
          <a:p>
            <a:pPr marL="444500" indent="-444500">
              <a:buSzPct val="100000"/>
              <a:buChar char="✦"/>
              <a:defRPr sz="5600" spc="-56"/>
            </a:pPr>
            <a:r>
              <a:t>What is Law?</a:t>
            </a:r>
          </a:p>
          <a:p>
            <a:pPr marL="444500" indent="-444500">
              <a:buSzPct val="100000"/>
              <a:buChar char="✦"/>
              <a:defRPr sz="5600" spc="-56"/>
            </a:pPr>
            <a:r>
              <a:t>What is Morality  ?</a:t>
            </a:r>
          </a:p>
          <a:p>
            <a:pPr marL="444500" indent="-444500">
              <a:buSzPct val="100000"/>
              <a:buChar char="✦"/>
              <a:defRPr sz="5600" spc="-56"/>
            </a:pPr>
            <a:r>
              <a:t>The difference between ethics , law , and morality .</a:t>
            </a:r>
          </a:p>
        </p:txBody>
      </p:sp>
      <p:sp>
        <p:nvSpPr>
          <p:cNvPr id="169" name="Contents :"/>
          <p:cNvSpPr txBox="1">
            <a:spLocks noGrp="1"/>
          </p:cNvSpPr>
          <p:nvPr>
            <p:ph type="title"/>
          </p:nvPr>
        </p:nvSpPr>
        <p:spPr>
          <a:xfrm>
            <a:off x="1685552" y="4513033"/>
            <a:ext cx="9939735" cy="3052131"/>
          </a:xfrm>
          <a:prstGeom prst="rect">
            <a:avLst/>
          </a:prstGeom>
        </p:spPr>
        <p:txBody>
          <a:bodyPr/>
          <a:lstStyle>
            <a:lvl1pPr>
              <a:defRPr sz="10300" u="sng"/>
            </a:lvl1pPr>
          </a:lstStyle>
          <a:p>
            <a:r>
              <a:t>Contents :</a:t>
            </a:r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5109" y="13131800"/>
            <a:ext cx="233782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Business ethics is the study of appropriate business policies and practices regarding potentially controversial subjects including corporate governance, insider trading, bribery, discrimination, corporate social responsibility, and fiduciary responsibili"/>
          <p:cNvSpPr txBox="1">
            <a:spLocks noGrp="1"/>
          </p:cNvSpPr>
          <p:nvPr>
            <p:ph type="body" idx="21"/>
          </p:nvPr>
        </p:nvSpPr>
        <p:spPr>
          <a:xfrm>
            <a:off x="2057400" y="4502086"/>
            <a:ext cx="20269200" cy="682993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228600" indent="-228600" algn="l" defTabSz="457200">
              <a:lnSpc>
                <a:spcPct val="100000"/>
              </a:lnSpc>
              <a:buSzPct val="100000"/>
              <a:buChar char="✦"/>
              <a:defRPr sz="4100" b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Business ethics</a:t>
            </a:r>
            <a:r>
              <a:t> is the study of appropriate </a:t>
            </a:r>
            <a:r>
              <a:rPr b="1"/>
              <a:t>business</a:t>
            </a:r>
            <a:r>
              <a:t> policies and practices regarding potentially controversial subjects including </a:t>
            </a:r>
            <a:r>
              <a:rPr b="1"/>
              <a:t>corporate</a:t>
            </a:r>
            <a:r>
              <a:t> governance, insider trading, bribery, discrimination, </a:t>
            </a:r>
            <a:r>
              <a:rPr b="1"/>
              <a:t>corporate</a:t>
            </a:r>
            <a:r>
              <a:t> social responsibility, and fiduciary responsibilities. </a:t>
            </a:r>
          </a:p>
        </p:txBody>
      </p:sp>
      <p:sp>
        <p:nvSpPr>
          <p:cNvPr id="173" name="INTRODUCTIO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INTRODUCTION:</a:t>
            </a:r>
          </a:p>
        </p:txBody>
      </p:sp>
      <p:sp>
        <p:nvSpPr>
          <p:cNvPr id="17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8258" y="13131800"/>
            <a:ext cx="227484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Ethics :"/>
          <p:cNvSpPr txBox="1"/>
          <p:nvPr/>
        </p:nvSpPr>
        <p:spPr>
          <a:xfrm>
            <a:off x="1635422" y="1513284"/>
            <a:ext cx="4660901" cy="237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825500">
              <a:lnSpc>
                <a:spcPct val="90000"/>
              </a:lnSpc>
              <a:spcBef>
                <a:spcPts val="0"/>
              </a:spcBef>
              <a:defRPr sz="12000">
                <a:solidFill>
                  <a:srgbClr val="FFFFFF"/>
                </a:solidFill>
                <a:latin typeface="Canela Regular"/>
                <a:ea typeface="Canela Regular"/>
                <a:cs typeface="Canela Regular"/>
                <a:sym typeface="Canela Regular"/>
              </a:defRPr>
            </a:lvl1pPr>
          </a:lstStyle>
          <a:p>
            <a:r>
              <a:t>Ethics :</a:t>
            </a:r>
          </a:p>
        </p:txBody>
      </p:sp>
      <p:sp>
        <p:nvSpPr>
          <p:cNvPr id="177" name="Ethics is concerned with what is good for individuals and society and is also described as moral philosophy.…"/>
          <p:cNvSpPr txBox="1"/>
          <p:nvPr/>
        </p:nvSpPr>
        <p:spPr>
          <a:xfrm>
            <a:off x="2227773" y="4272279"/>
            <a:ext cx="15348813" cy="3627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599" indent="-228599" defTabSz="457200">
              <a:lnSpc>
                <a:spcPct val="100000"/>
              </a:lnSpc>
              <a:spcBef>
                <a:spcPts val="0"/>
              </a:spcBef>
              <a:buSzPct val="100000"/>
              <a:buChar char="✦"/>
              <a:defRPr sz="49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Ethics</a:t>
            </a:r>
            <a:r>
              <a:t> is concerned with what is good for individuals and society and is also described as </a:t>
            </a:r>
            <a:r>
              <a:rPr b="1"/>
              <a:t>moral</a:t>
            </a:r>
            <a:r>
              <a:t> philosophy. </a:t>
            </a:r>
          </a:p>
          <a:p>
            <a:pPr marL="228599" indent="-228599" defTabSz="457200">
              <a:lnSpc>
                <a:spcPct val="100000"/>
              </a:lnSpc>
              <a:spcBef>
                <a:spcPts val="0"/>
              </a:spcBef>
              <a:buSzPct val="100000"/>
              <a:buChar char="✦"/>
              <a:defRPr sz="49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term is derived from the Greek word ethos which can mean custom, habit, character or disposition.</a:t>
            </a:r>
          </a:p>
        </p:txBody>
      </p:sp>
      <p:pic>
        <p:nvPicPr>
          <p:cNvPr id="17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08910" y="7596150"/>
            <a:ext cx="6122490" cy="443075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8157" y="13131800"/>
            <a:ext cx="227686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Law is a system of rules created and enforced through social or governmental institutions to regulate behavior, with its precise definition a matter of longstanding debate.…"/>
          <p:cNvSpPr txBox="1">
            <a:spLocks noGrp="1"/>
          </p:cNvSpPr>
          <p:nvPr>
            <p:ph type="body" idx="21"/>
          </p:nvPr>
        </p:nvSpPr>
        <p:spPr>
          <a:xfrm>
            <a:off x="2838614" y="4524310"/>
            <a:ext cx="15934641" cy="56526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228600" indent="-228600" defTabSz="457200">
              <a:lnSpc>
                <a:spcPct val="100000"/>
              </a:lnSpc>
              <a:buSzPct val="100000"/>
              <a:buChar char="✦"/>
              <a:defRPr sz="3800" b="0" spc="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Law is a system of rules created and enforced through social or governmental institutions to regulate behavior, with its precise definition a matter of longstanding debate.</a:t>
            </a:r>
          </a:p>
          <a:p>
            <a:pPr marL="228600" indent="-228600" defTabSz="457200">
              <a:lnSpc>
                <a:spcPct val="100000"/>
              </a:lnSpc>
              <a:buSzPct val="100000"/>
              <a:buChar char="✦"/>
              <a:defRPr sz="3600" b="0" spc="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28600" indent="-228600" defTabSz="457200">
              <a:lnSpc>
                <a:spcPct val="100000"/>
              </a:lnSpc>
              <a:buSzPct val="100000"/>
              <a:buChar char="✦"/>
              <a:defRPr sz="3600" b="0" spc="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The </a:t>
            </a:r>
            <a:r>
              <a:rPr b="1"/>
              <a:t>law</a:t>
            </a:r>
            <a:r>
              <a:t> serves many </a:t>
            </a:r>
            <a:r>
              <a:rPr b="1"/>
              <a:t>purposes</a:t>
            </a:r>
            <a:r>
              <a:t>. Four principal ones are establishing standards, maintaining order, resolving disputes, and protecting liberties and rights.</a:t>
            </a:r>
          </a:p>
        </p:txBody>
      </p:sp>
      <p:sp>
        <p:nvSpPr>
          <p:cNvPr id="182" name="Law:"/>
          <p:cNvSpPr txBox="1">
            <a:spLocks noGrp="1"/>
          </p:cNvSpPr>
          <p:nvPr>
            <p:ph type="body" sz="quarter" idx="1"/>
          </p:nvPr>
        </p:nvSpPr>
        <p:spPr>
          <a:xfrm>
            <a:off x="1953145" y="1790700"/>
            <a:ext cx="12908510" cy="2628900"/>
          </a:xfrm>
          <a:prstGeom prst="rect">
            <a:avLst/>
          </a:prstGeom>
        </p:spPr>
        <p:txBody>
          <a:bodyPr/>
          <a:lstStyle>
            <a:lvl1pPr>
              <a:defRPr sz="9000"/>
            </a:lvl1pPr>
          </a:lstStyle>
          <a:p>
            <a:r>
              <a:t>Law:</a:t>
            </a:r>
          </a:p>
        </p:txBody>
      </p:sp>
      <p:pic>
        <p:nvPicPr>
          <p:cNvPr id="1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82240" y="8549399"/>
            <a:ext cx="4559650" cy="3419738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4906" y="13131800"/>
            <a:ext cx="234189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Morality is the differentiation of intentions, decisions and actions between those that are distinguished as proper and those that are improper.…"/>
          <p:cNvSpPr txBox="1">
            <a:spLocks noGrp="1"/>
          </p:cNvSpPr>
          <p:nvPr>
            <p:ph type="body" sz="half" idx="1"/>
          </p:nvPr>
        </p:nvSpPr>
        <p:spPr>
          <a:xfrm>
            <a:off x="2057400" y="3728480"/>
            <a:ext cx="20269200" cy="5061561"/>
          </a:xfrm>
          <a:prstGeom prst="rect">
            <a:avLst/>
          </a:prstGeom>
        </p:spPr>
        <p:txBody>
          <a:bodyPr/>
          <a:lstStyle/>
          <a:p>
            <a:pPr marL="228600" indent="-228600" algn="l" defTabSz="457200">
              <a:lnSpc>
                <a:spcPct val="100000"/>
              </a:lnSpc>
              <a:buSzPct val="100000"/>
              <a:buChar char="✦"/>
              <a:defRPr sz="450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Morality is the differentiation of intentions, decisions and actions between those that are distinguished as proper and those that are improper.</a:t>
            </a:r>
          </a:p>
          <a:p>
            <a:pPr marL="228600" indent="-228600" algn="l" defTabSz="457200">
              <a:lnSpc>
                <a:spcPct val="100000"/>
              </a:lnSpc>
              <a:buSzPct val="100000"/>
              <a:buChar char="✦"/>
              <a:defRPr sz="38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Morality can be a body of standards or principles derived from a code of conduct from a particular philosophy, religion or culture, or it can derive from a standard that a person believes should be universal. </a:t>
            </a:r>
          </a:p>
          <a:p>
            <a:pPr marL="228600" indent="-228600" algn="l" defTabSz="457200">
              <a:lnSpc>
                <a:spcPct val="100000"/>
              </a:lnSpc>
              <a:buSzPct val="100000"/>
              <a:buChar char="✦"/>
              <a:defRPr sz="38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Morality may also be specifically synonymous with "goodness" or "rightness".</a:t>
            </a:r>
          </a:p>
        </p:txBody>
      </p:sp>
      <p:sp>
        <p:nvSpPr>
          <p:cNvPr id="187" name="Morality:"/>
          <p:cNvSpPr txBox="1"/>
          <p:nvPr/>
        </p:nvSpPr>
        <p:spPr>
          <a:xfrm>
            <a:off x="1729994" y="2062479"/>
            <a:ext cx="7889348" cy="1247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600" b="1">
                <a:latin typeface="Proxima Nova"/>
                <a:ea typeface="Proxima Nova"/>
                <a:cs typeface="Proxima Nova"/>
                <a:sym typeface="Proxima Nova"/>
              </a:defRPr>
            </a:lvl1pPr>
          </a:lstStyle>
          <a:p>
            <a:r>
              <a:t>Morality:</a:t>
            </a:r>
          </a:p>
        </p:txBody>
      </p:sp>
      <p:pic>
        <p:nvPicPr>
          <p:cNvPr id="18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65827" y="8610641"/>
            <a:ext cx="6552773" cy="3593456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4804" y="13131800"/>
            <a:ext cx="234392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Difference between  ethics ,law and morals :"/>
          <p:cNvSpPr txBox="1">
            <a:spLocks noGrp="1"/>
          </p:cNvSpPr>
          <p:nvPr>
            <p:ph type="body" sz="half" idx="1"/>
          </p:nvPr>
        </p:nvSpPr>
        <p:spPr>
          <a:xfrm>
            <a:off x="1651000" y="755590"/>
            <a:ext cx="20269200" cy="4814114"/>
          </a:xfrm>
          <a:prstGeom prst="rect">
            <a:avLst/>
          </a:prstGeom>
        </p:spPr>
        <p:txBody>
          <a:bodyPr/>
          <a:lstStyle>
            <a:lvl1pPr>
              <a:defRPr sz="9700" spc="-194"/>
            </a:lvl1pPr>
          </a:lstStyle>
          <a:p>
            <a:r>
              <a:t>Difference between  ethics ,law and morals :</a:t>
            </a:r>
          </a:p>
        </p:txBody>
      </p:sp>
      <p:sp>
        <p:nvSpPr>
          <p:cNvPr id="192" name="Ethics: refers to the rules that a social system provides us with ."/>
          <p:cNvSpPr txBox="1"/>
          <p:nvPr/>
        </p:nvSpPr>
        <p:spPr>
          <a:xfrm>
            <a:off x="1007338" y="6238440"/>
            <a:ext cx="21192577" cy="77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 defTabSz="457200">
              <a:lnSpc>
                <a:spcPct val="100000"/>
              </a:lnSpc>
              <a:spcBef>
                <a:spcPts val="0"/>
              </a:spcBef>
              <a:buSzPct val="100000"/>
              <a:buChar char="✦"/>
              <a:defRPr sz="47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Ethics</a:t>
            </a:r>
            <a:r>
              <a:rPr sz="4800" b="1"/>
              <a:t>:</a:t>
            </a:r>
            <a:r>
              <a:t> refers to the rules that a social system provides us with .</a:t>
            </a:r>
          </a:p>
        </p:txBody>
      </p:sp>
      <p:sp>
        <p:nvSpPr>
          <p:cNvPr id="193" name="Laws :are structured rules utilized to govern all of society."/>
          <p:cNvSpPr txBox="1"/>
          <p:nvPr/>
        </p:nvSpPr>
        <p:spPr>
          <a:xfrm>
            <a:off x="1007338" y="8033191"/>
            <a:ext cx="21192575" cy="77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 defTabSz="457200">
              <a:lnSpc>
                <a:spcPct val="100000"/>
              </a:lnSpc>
              <a:spcBef>
                <a:spcPts val="0"/>
              </a:spcBef>
              <a:buSzPct val="100000"/>
              <a:buChar char="✦"/>
              <a:defRPr sz="47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Laws</a:t>
            </a:r>
            <a:r>
              <a:t> </a:t>
            </a:r>
            <a:r>
              <a:rPr sz="4800" b="1"/>
              <a:t>:</a:t>
            </a:r>
            <a:r>
              <a:t>are structured rules utilized to govern all of society.</a:t>
            </a:r>
          </a:p>
        </p:txBody>
      </p:sp>
      <p:sp>
        <p:nvSpPr>
          <p:cNvPr id="194" name="Morals: are our own principles and values ."/>
          <p:cNvSpPr txBox="1"/>
          <p:nvPr/>
        </p:nvSpPr>
        <p:spPr>
          <a:xfrm>
            <a:off x="1027343" y="9827941"/>
            <a:ext cx="12404761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599" indent="-228599" defTabSz="457200">
              <a:lnSpc>
                <a:spcPct val="100000"/>
              </a:lnSpc>
              <a:spcBef>
                <a:spcPts val="0"/>
              </a:spcBef>
              <a:buSzPct val="100000"/>
              <a:buChar char="✦"/>
              <a:defRPr sz="48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Morals:</a:t>
            </a:r>
            <a:r>
              <a:t> are our own principles and values .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82525" y="13131800"/>
            <a:ext cx="218949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anford University (2011). &quot;The Definition of Morality&quot;. Stanford Encyclopedia of Philosophy. Stanford University. Retrieved 22 March 2014.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pPr marL="194310" indent="-194310" defTabSz="388620">
              <a:lnSpc>
                <a:spcPct val="200000"/>
              </a:lnSpc>
              <a:spcBef>
                <a:spcPts val="0"/>
              </a:spcBef>
              <a:buSzPct val="100000"/>
              <a:buChar char="✦"/>
              <a:defRPr sz="2261" i="1" u="sng" spc="0">
                <a:solidFill>
                  <a:srgbClr val="2021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Stanford University (2011). </a:t>
            </a:r>
            <a:r>
              <a:rPr>
                <a:solidFill>
                  <a:srgbClr val="3366BB"/>
                </a:solidFill>
                <a:hlinkClick r:id="rId2"/>
              </a:rPr>
              <a:t>"The Definition of Morality"</a:t>
            </a:r>
            <a:r>
              <a:t>. Stanford Encyclopedia of Philosophy. Stanford University. Retrieved 22 March 2014.</a:t>
            </a:r>
          </a:p>
          <a:p>
            <a:pPr marL="194309" indent="-194309" defTabSz="388620">
              <a:lnSpc>
                <a:spcPct val="200000"/>
              </a:lnSpc>
              <a:spcBef>
                <a:spcPts val="0"/>
              </a:spcBef>
              <a:buSzPct val="100000"/>
              <a:buChar char="✦"/>
              <a:defRPr sz="2176" i="1" u="sng" spc="0">
                <a:solidFill>
                  <a:srgbClr val="2021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Paul, Richard; Elder, Linda (2006). The Miniature Guide to Understanding the Foundations of Ethical Reasoning. United States: Foundation for Critical Thinking Free Press .</a:t>
            </a:r>
          </a:p>
          <a:p>
            <a:pPr marL="194309" indent="-194309" defTabSz="388620">
              <a:lnSpc>
                <a:spcPct val="200000"/>
              </a:lnSpc>
              <a:spcBef>
                <a:spcPts val="0"/>
              </a:spcBef>
              <a:buSzPct val="100000"/>
              <a:buChar char="✦"/>
              <a:defRPr sz="2771" i="1" u="sng" spc="0">
                <a:solidFill>
                  <a:srgbClr val="2021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Willis, Hugh Evander (January 1926). </a:t>
            </a:r>
            <a:r>
              <a:rPr>
                <a:solidFill>
                  <a:srgbClr val="3366BB"/>
                </a:solidFill>
                <a:hlinkClick r:id="rId3"/>
              </a:rPr>
              <a:t>"A Definition of Law"</a:t>
            </a:r>
            <a:r>
              <a:t>. Virginia Law Review. 12 (3): 203–214.</a:t>
            </a:r>
          </a:p>
        </p:txBody>
      </p:sp>
      <p:sp>
        <p:nvSpPr>
          <p:cNvPr id="198" name="References 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92479">
              <a:defRPr sz="8448" u="sng"/>
            </a:lvl1pPr>
          </a:lstStyle>
          <a:p>
            <a:r>
              <a:t>References :</a:t>
            </a:r>
          </a:p>
        </p:txBody>
      </p:sp>
      <p:sp>
        <p:nvSpPr>
          <p:cNvPr id="199" name="Text"/>
          <p:cNvSpPr txBox="1"/>
          <p:nvPr/>
        </p:nvSpPr>
        <p:spPr>
          <a:xfrm>
            <a:off x="12053399" y="7057659"/>
            <a:ext cx="647959" cy="4216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2160" b="1" i="1">
                <a:solidFill>
                  <a:srgbClr val="2021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5820" y="13131800"/>
            <a:ext cx="232360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HANK YOU !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17400"/>
            </a:lvl1pPr>
          </a:lstStyle>
          <a:p>
            <a:r>
              <a:t>THANK YOU !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4804" y="13131800"/>
            <a:ext cx="234392" cy="34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9_Lookbook">
  <a:themeElements>
    <a:clrScheme name="29_Lookbook">
      <a:dk1>
        <a:srgbClr val="000000"/>
      </a:dk1>
      <a:lt1>
        <a:srgbClr val="F6F7F2"/>
      </a:lt1>
      <a:dk2>
        <a:srgbClr val="5E5E5E"/>
      </a:dk2>
      <a:lt2>
        <a:srgbClr val="D5D5D5"/>
      </a:lt2>
      <a:accent1>
        <a:srgbClr val="B9CAD3"/>
      </a:accent1>
      <a:accent2>
        <a:srgbClr val="8CBAD7"/>
      </a:accent2>
      <a:accent3>
        <a:srgbClr val="B5AFC4"/>
      </a:accent3>
      <a:accent4>
        <a:srgbClr val="E8A6B1"/>
      </a:accent4>
      <a:accent5>
        <a:srgbClr val="FF8A6E"/>
      </a:accent5>
      <a:accent6>
        <a:srgbClr val="E2CF91"/>
      </a:accent6>
      <a:hlink>
        <a:srgbClr val="0000FF"/>
      </a:hlink>
      <a:folHlink>
        <a:srgbClr val="FF00FF"/>
      </a:folHlink>
    </a:clrScheme>
    <a:fontScheme name="29_Lookbook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9_Look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54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-36" normalizeH="0" baseline="0">
            <a:ln>
              <a:noFill/>
            </a:ln>
            <a:solidFill>
              <a:srgbClr val="FFFFFF"/>
            </a:solidFill>
            <a:effectLst/>
            <a:uFillTx/>
            <a:latin typeface="Canela Deck Bold"/>
            <a:ea typeface="Canela Deck Bold"/>
            <a:cs typeface="Canela Deck Bold"/>
            <a:sym typeface="Canela Deck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2438338" rtl="0" fontAlgn="auto" latinLnBrk="0" hangingPunct="0">
          <a:lnSpc>
            <a:spcPct val="80000"/>
          </a:lnSpc>
          <a:spcBef>
            <a:spcPts val="42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roxima Nova Medium"/>
            <a:ea typeface="Proxima Nova Medium"/>
            <a:cs typeface="Proxima Nova Medium"/>
            <a:sym typeface="Proxima Nova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9_Lookbook">
  <a:themeElements>
    <a:clrScheme name="29_Lookbook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B9CAD3"/>
      </a:accent1>
      <a:accent2>
        <a:srgbClr val="8CBAD7"/>
      </a:accent2>
      <a:accent3>
        <a:srgbClr val="B5AFC4"/>
      </a:accent3>
      <a:accent4>
        <a:srgbClr val="E8A6B1"/>
      </a:accent4>
      <a:accent5>
        <a:srgbClr val="FF8A6E"/>
      </a:accent5>
      <a:accent6>
        <a:srgbClr val="E2CF91"/>
      </a:accent6>
      <a:hlink>
        <a:srgbClr val="0000FF"/>
      </a:hlink>
      <a:folHlink>
        <a:srgbClr val="FF00FF"/>
      </a:folHlink>
    </a:clrScheme>
    <a:fontScheme name="29_Lookbook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9_Look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54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-36" normalizeH="0" baseline="0">
            <a:ln>
              <a:noFill/>
            </a:ln>
            <a:solidFill>
              <a:srgbClr val="FFFFFF"/>
            </a:solidFill>
            <a:effectLst/>
            <a:uFillTx/>
            <a:latin typeface="Canela Deck Bold"/>
            <a:ea typeface="Canela Deck Bold"/>
            <a:cs typeface="Canela Deck Bold"/>
            <a:sym typeface="Canela Deck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2438338" rtl="0" fontAlgn="auto" latinLnBrk="0" hangingPunct="0">
          <a:lnSpc>
            <a:spcPct val="80000"/>
          </a:lnSpc>
          <a:spcBef>
            <a:spcPts val="42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roxima Nova Medium"/>
            <a:ea typeface="Proxima Nova Medium"/>
            <a:cs typeface="Proxima Nova Medium"/>
            <a:sym typeface="Proxima Nova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</Words>
  <Application>Microsoft Office PowerPoint</Application>
  <PresentationFormat>Custom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Canela Bold</vt:lpstr>
      <vt:lpstr>Canela Deck Bold</vt:lpstr>
      <vt:lpstr>Canela Deck Regular</vt:lpstr>
      <vt:lpstr>Canela Regular</vt:lpstr>
      <vt:lpstr>Helvetica</vt:lpstr>
      <vt:lpstr>Helvetica Neue</vt:lpstr>
      <vt:lpstr>Proxima Nova</vt:lpstr>
      <vt:lpstr>Proxima Nova Medium</vt:lpstr>
      <vt:lpstr>29_Lookbook</vt:lpstr>
      <vt:lpstr>The Difference Between Ethics ,Law, and Morality</vt:lpstr>
      <vt:lpstr>Contents :</vt:lpstr>
      <vt:lpstr>INTRODUCTION:</vt:lpstr>
      <vt:lpstr>PowerPoint Presentation</vt:lpstr>
      <vt:lpstr>PowerPoint Presentation</vt:lpstr>
      <vt:lpstr>PowerPoint Presentation</vt:lpstr>
      <vt:lpstr>PowerPoint Presentation</vt:lpstr>
      <vt:lpstr>References :</vt:lpstr>
      <vt:lpstr>THANK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Difference Between Ethics ,Law, and Morality</dc:title>
  <cp:lastModifiedBy>user</cp:lastModifiedBy>
  <cp:revision>1</cp:revision>
  <dcterms:modified xsi:type="dcterms:W3CDTF">2020-12-10T08:01:34Z</dcterms:modified>
</cp:coreProperties>
</file>