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8" autoAdjust="0"/>
    <p:restoredTop sz="94660"/>
  </p:normalViewPr>
  <p:slideViewPr>
    <p:cSldViewPr snapToGrid="0">
      <p:cViewPr varScale="1">
        <p:scale>
          <a:sx n="42" d="100"/>
          <a:sy n="42" d="100"/>
        </p:scale>
        <p:origin x="54" y="7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3AD54C-7450-4FCC-9BE3-F1C68F73008D}" type="datetimeFigureOut">
              <a:rPr lang="en-US" smtClean="0"/>
              <a:t>9/18/2020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E0588-115E-48E6-A42E-1760A060395D}" type="slidenum">
              <a:rPr lang="en-US" smtClean="0"/>
              <a:t>‹#›</a:t>
            </a:fld>
            <a:endParaRPr lang="en-US"/>
          </a:p>
        </p:txBody>
      </p:sp>
    </p:spTree>
    <p:extLst>
      <p:ext uri="{BB962C8B-B14F-4D97-AF65-F5344CB8AC3E}">
        <p14:creationId xmlns:p14="http://schemas.microsoft.com/office/powerpoint/2010/main" val="1255179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3AD54C-7450-4FCC-9BE3-F1C68F73008D}" type="datetimeFigureOut">
              <a:rPr lang="en-US" smtClean="0"/>
              <a:t>9/18/2020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E0588-115E-48E6-A42E-1760A060395D}" type="slidenum">
              <a:rPr lang="en-US" smtClean="0"/>
              <a:t>‹#›</a:t>
            </a:fld>
            <a:endParaRPr lang="en-US"/>
          </a:p>
        </p:txBody>
      </p:sp>
    </p:spTree>
    <p:extLst>
      <p:ext uri="{BB962C8B-B14F-4D97-AF65-F5344CB8AC3E}">
        <p14:creationId xmlns:p14="http://schemas.microsoft.com/office/powerpoint/2010/main" val="2003616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3AD54C-7450-4FCC-9BE3-F1C68F73008D}" type="datetimeFigureOut">
              <a:rPr lang="en-US" smtClean="0"/>
              <a:t>9/18/2020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E0588-115E-48E6-A42E-1760A060395D}" type="slidenum">
              <a:rPr lang="en-US" smtClean="0"/>
              <a:t>‹#›</a:t>
            </a:fld>
            <a:endParaRPr lang="en-US"/>
          </a:p>
        </p:txBody>
      </p:sp>
    </p:spTree>
    <p:extLst>
      <p:ext uri="{BB962C8B-B14F-4D97-AF65-F5344CB8AC3E}">
        <p14:creationId xmlns:p14="http://schemas.microsoft.com/office/powerpoint/2010/main" val="1407426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3AD54C-7450-4FCC-9BE3-F1C68F73008D}" type="datetimeFigureOut">
              <a:rPr lang="en-US" smtClean="0"/>
              <a:t>9/18/2020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E0588-115E-48E6-A42E-1760A060395D}" type="slidenum">
              <a:rPr lang="en-US" smtClean="0"/>
              <a:t>‹#›</a:t>
            </a:fld>
            <a:endParaRPr lang="en-US"/>
          </a:p>
        </p:txBody>
      </p:sp>
    </p:spTree>
    <p:extLst>
      <p:ext uri="{BB962C8B-B14F-4D97-AF65-F5344CB8AC3E}">
        <p14:creationId xmlns:p14="http://schemas.microsoft.com/office/powerpoint/2010/main" val="2377557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3AD54C-7450-4FCC-9BE3-F1C68F73008D}" type="datetimeFigureOut">
              <a:rPr lang="en-US" smtClean="0"/>
              <a:t>9/18/2020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E0588-115E-48E6-A42E-1760A060395D}" type="slidenum">
              <a:rPr lang="en-US" smtClean="0"/>
              <a:t>‹#›</a:t>
            </a:fld>
            <a:endParaRPr lang="en-US"/>
          </a:p>
        </p:txBody>
      </p:sp>
    </p:spTree>
    <p:extLst>
      <p:ext uri="{BB962C8B-B14F-4D97-AF65-F5344CB8AC3E}">
        <p14:creationId xmlns:p14="http://schemas.microsoft.com/office/powerpoint/2010/main" val="3918969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3AD54C-7450-4FCC-9BE3-F1C68F73008D}" type="datetimeFigureOut">
              <a:rPr lang="en-US" smtClean="0"/>
              <a:t>9/18/2020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E0588-115E-48E6-A42E-1760A060395D}" type="slidenum">
              <a:rPr lang="en-US" smtClean="0"/>
              <a:t>‹#›</a:t>
            </a:fld>
            <a:endParaRPr lang="en-US"/>
          </a:p>
        </p:txBody>
      </p:sp>
    </p:spTree>
    <p:extLst>
      <p:ext uri="{BB962C8B-B14F-4D97-AF65-F5344CB8AC3E}">
        <p14:creationId xmlns:p14="http://schemas.microsoft.com/office/powerpoint/2010/main" val="3095096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3AD54C-7450-4FCC-9BE3-F1C68F73008D}" type="datetimeFigureOut">
              <a:rPr lang="en-US" smtClean="0"/>
              <a:t>9/18/2020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2E0588-115E-48E6-A42E-1760A060395D}" type="slidenum">
              <a:rPr lang="en-US" smtClean="0"/>
              <a:t>‹#›</a:t>
            </a:fld>
            <a:endParaRPr lang="en-US"/>
          </a:p>
        </p:txBody>
      </p:sp>
    </p:spTree>
    <p:extLst>
      <p:ext uri="{BB962C8B-B14F-4D97-AF65-F5344CB8AC3E}">
        <p14:creationId xmlns:p14="http://schemas.microsoft.com/office/powerpoint/2010/main" val="3098208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3AD54C-7450-4FCC-9BE3-F1C68F73008D}" type="datetimeFigureOut">
              <a:rPr lang="en-US" smtClean="0"/>
              <a:t>9/18/2020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2E0588-115E-48E6-A42E-1760A060395D}" type="slidenum">
              <a:rPr lang="en-US" smtClean="0"/>
              <a:t>‹#›</a:t>
            </a:fld>
            <a:endParaRPr lang="en-US"/>
          </a:p>
        </p:txBody>
      </p:sp>
    </p:spTree>
    <p:extLst>
      <p:ext uri="{BB962C8B-B14F-4D97-AF65-F5344CB8AC3E}">
        <p14:creationId xmlns:p14="http://schemas.microsoft.com/office/powerpoint/2010/main" val="194977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3AD54C-7450-4FCC-9BE3-F1C68F73008D}" type="datetimeFigureOut">
              <a:rPr lang="en-US" smtClean="0"/>
              <a:t>9/18/2020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2E0588-115E-48E6-A42E-1760A060395D}" type="slidenum">
              <a:rPr lang="en-US" smtClean="0"/>
              <a:t>‹#›</a:t>
            </a:fld>
            <a:endParaRPr lang="en-US"/>
          </a:p>
        </p:txBody>
      </p:sp>
    </p:spTree>
    <p:extLst>
      <p:ext uri="{BB962C8B-B14F-4D97-AF65-F5344CB8AC3E}">
        <p14:creationId xmlns:p14="http://schemas.microsoft.com/office/powerpoint/2010/main" val="2916207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3AD54C-7450-4FCC-9BE3-F1C68F73008D}" type="datetimeFigureOut">
              <a:rPr lang="en-US" smtClean="0"/>
              <a:t>9/18/2020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E0588-115E-48E6-A42E-1760A060395D}" type="slidenum">
              <a:rPr lang="en-US" smtClean="0"/>
              <a:t>‹#›</a:t>
            </a:fld>
            <a:endParaRPr lang="en-US"/>
          </a:p>
        </p:txBody>
      </p:sp>
    </p:spTree>
    <p:extLst>
      <p:ext uri="{BB962C8B-B14F-4D97-AF65-F5344CB8AC3E}">
        <p14:creationId xmlns:p14="http://schemas.microsoft.com/office/powerpoint/2010/main" val="1016579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3AD54C-7450-4FCC-9BE3-F1C68F73008D}" type="datetimeFigureOut">
              <a:rPr lang="en-US" smtClean="0"/>
              <a:t>9/18/2020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E0588-115E-48E6-A42E-1760A060395D}" type="slidenum">
              <a:rPr lang="en-US" smtClean="0"/>
              <a:t>‹#›</a:t>
            </a:fld>
            <a:endParaRPr lang="en-US"/>
          </a:p>
        </p:txBody>
      </p:sp>
    </p:spTree>
    <p:extLst>
      <p:ext uri="{BB962C8B-B14F-4D97-AF65-F5344CB8AC3E}">
        <p14:creationId xmlns:p14="http://schemas.microsoft.com/office/powerpoint/2010/main" val="2306183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3AD54C-7450-4FCC-9BE3-F1C68F73008D}" type="datetimeFigureOut">
              <a:rPr lang="en-US" smtClean="0"/>
              <a:t>9/18/2020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2E0588-115E-48E6-A42E-1760A060395D}" type="slidenum">
              <a:rPr lang="en-US" smtClean="0"/>
              <a:t>‹#›</a:t>
            </a:fld>
            <a:endParaRPr lang="en-US"/>
          </a:p>
        </p:txBody>
      </p:sp>
    </p:spTree>
    <p:extLst>
      <p:ext uri="{BB962C8B-B14F-4D97-AF65-F5344CB8AC3E}">
        <p14:creationId xmlns:p14="http://schemas.microsoft.com/office/powerpoint/2010/main" val="3176745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80061"/>
            <a:ext cx="9144000" cy="1074419"/>
          </a:xfrm>
        </p:spPr>
        <p:txBody>
          <a:bodyPr/>
          <a:lstStyle/>
          <a:p>
            <a:r>
              <a:rPr lang="ar-LY" b="1" dirty="0" smtClean="0"/>
              <a:t>الحساسة المنطقية</a:t>
            </a:r>
            <a:endParaRPr lang="en-US" b="1" dirty="0"/>
          </a:p>
        </p:txBody>
      </p:sp>
      <p:sp>
        <p:nvSpPr>
          <p:cNvPr id="3" name="Subtitle 2"/>
          <p:cNvSpPr>
            <a:spLocks noGrp="1"/>
          </p:cNvSpPr>
          <p:nvPr>
            <p:ph type="subTitle" idx="1"/>
          </p:nvPr>
        </p:nvSpPr>
        <p:spPr>
          <a:xfrm>
            <a:off x="1524000" y="1760220"/>
            <a:ext cx="9144000" cy="5806440"/>
          </a:xfrm>
        </p:spPr>
        <p:txBody>
          <a:bodyPr>
            <a:normAutofit/>
          </a:bodyPr>
          <a:lstStyle/>
          <a:p>
            <a:pPr marL="342900" indent="-342900" algn="just" rtl="1">
              <a:buFont typeface="Arial" panose="020B0604020202020204" pitchFamily="34" charset="0"/>
              <a:buChar char="•"/>
            </a:pPr>
            <a:r>
              <a:rPr lang="ar-LY" dirty="0" smtClean="0"/>
              <a:t>الخبري والإنشائي</a:t>
            </a:r>
          </a:p>
          <a:p>
            <a:pPr marL="342900" indent="-342900" algn="just" rtl="1">
              <a:buFont typeface="Arial" panose="020B0604020202020204" pitchFamily="34" charset="0"/>
              <a:buChar char="•"/>
            </a:pPr>
            <a:r>
              <a:rPr lang="ar-LY" dirty="0" smtClean="0"/>
              <a:t>التحليلي والتركيبي</a:t>
            </a:r>
          </a:p>
          <a:p>
            <a:pPr marL="342900" indent="-342900" algn="just" rtl="1">
              <a:buFont typeface="Arial" panose="020B0604020202020204" pitchFamily="34" charset="0"/>
              <a:buChar char="•"/>
            </a:pPr>
            <a:r>
              <a:rPr lang="ar-LY" dirty="0" smtClean="0"/>
              <a:t>القبلي والبعدي</a:t>
            </a:r>
          </a:p>
          <a:p>
            <a:pPr marL="342900" indent="-342900" algn="just" rtl="1">
              <a:buFont typeface="Arial" panose="020B0604020202020204" pitchFamily="34" charset="0"/>
              <a:buChar char="•"/>
            </a:pPr>
            <a:r>
              <a:rPr lang="ar-LY" dirty="0" smtClean="0"/>
              <a:t>الاستنباط والاستقراء</a:t>
            </a:r>
          </a:p>
          <a:p>
            <a:pPr marL="342900" indent="-342900" algn="just" rtl="1">
              <a:buFont typeface="Arial" panose="020B0604020202020204" pitchFamily="34" charset="0"/>
              <a:buChar char="•"/>
            </a:pPr>
            <a:r>
              <a:rPr lang="ar-LY" dirty="0" smtClean="0"/>
              <a:t>الصحة والسلامة</a:t>
            </a:r>
          </a:p>
          <a:p>
            <a:pPr marL="342900" indent="-342900" algn="just" rtl="1">
              <a:buFont typeface="Arial" panose="020B0604020202020204" pitchFamily="34" charset="0"/>
              <a:buChar char="•"/>
            </a:pPr>
            <a:r>
              <a:rPr lang="ar-LY" dirty="0" smtClean="0"/>
              <a:t>الدوال الصدقية</a:t>
            </a:r>
          </a:p>
          <a:p>
            <a:pPr marL="342900" indent="-342900" algn="just" rtl="1">
              <a:buFont typeface="Arial" panose="020B0604020202020204" pitchFamily="34" charset="0"/>
              <a:buChar char="•"/>
            </a:pPr>
            <a:r>
              <a:rPr lang="ar-LY" dirty="0" smtClean="0"/>
              <a:t>مأزق الإحراج</a:t>
            </a:r>
          </a:p>
          <a:p>
            <a:pPr marL="342900" indent="-342900" algn="just" rtl="1">
              <a:buFont typeface="Arial" panose="020B0604020202020204" pitchFamily="34" charset="0"/>
              <a:buChar char="•"/>
            </a:pPr>
            <a:r>
              <a:rPr lang="ar-LY" dirty="0" smtClean="0"/>
              <a:t>الحجة المضادة</a:t>
            </a:r>
          </a:p>
          <a:p>
            <a:pPr marL="342900" indent="-342900" algn="just" rtl="1">
              <a:buFont typeface="Arial" panose="020B0604020202020204" pitchFamily="34" charset="0"/>
              <a:buChar char="•"/>
            </a:pPr>
            <a:r>
              <a:rPr lang="ar-LY" dirty="0" smtClean="0"/>
              <a:t>برهان الخلف</a:t>
            </a:r>
          </a:p>
          <a:p>
            <a:pPr marL="342900" indent="-342900" algn="just" rtl="1">
              <a:buFont typeface="Arial" panose="020B0604020202020204" pitchFamily="34" charset="0"/>
              <a:buChar char="•"/>
            </a:pPr>
            <a:r>
              <a:rPr lang="ar-LY" dirty="0" smtClean="0"/>
              <a:t>نسق الشجرة</a:t>
            </a:r>
          </a:p>
          <a:p>
            <a:pPr marL="342900" indent="-342900" algn="just" rtl="1">
              <a:buFont typeface="Arial" panose="020B0604020202020204" pitchFamily="34" charset="0"/>
              <a:buChar char="•"/>
            </a:pPr>
            <a:r>
              <a:rPr lang="ar-LY" dirty="0" smtClean="0"/>
              <a:t>أشكال فن</a:t>
            </a:r>
          </a:p>
          <a:p>
            <a:pPr marL="342900" indent="-342900" algn="just" rtl="1">
              <a:buFont typeface="Arial" panose="020B0604020202020204" pitchFamily="34" charset="0"/>
              <a:buChar char="•"/>
            </a:pPr>
            <a:endParaRPr lang="ar-LY" dirty="0" smtClean="0"/>
          </a:p>
          <a:p>
            <a:pPr marL="342900" indent="-342900" algn="just" rtl="1">
              <a:buFont typeface="Arial" panose="020B0604020202020204" pitchFamily="34" charset="0"/>
              <a:buChar char="•"/>
            </a:pPr>
            <a:endParaRPr lang="en-US" dirty="0"/>
          </a:p>
        </p:txBody>
      </p:sp>
    </p:spTree>
    <p:extLst>
      <p:ext uri="{BB962C8B-B14F-4D97-AF65-F5344CB8AC3E}">
        <p14:creationId xmlns:p14="http://schemas.microsoft.com/office/powerpoint/2010/main" val="744308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2960" y="1028199"/>
            <a:ext cx="10492740" cy="4907754"/>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الدوال الصدقية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يمكن تقسيم القضايا إلى نوعين: قضايا بسيطة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(simple propositions)</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وقضايا  مركبة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(compound propositions)</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ويتوقف تركيب القضية على ورود روابط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قضوية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(صدقية) فيها، فهي بسيطة في حال خلوها من الروابط الصدقية، ومركبة في حال تضمنها لرابط صدقي واحد على الأقل.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الرابط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القضوي</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(propositional connective)</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عبارة عن أداة تدخل على جملة أو أكثر بحيث تنتج جملة أخرى. وهناك نوع من الروابط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القضوية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يعرف بـ الدول الصدقية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(truth functions)</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والدالة الصدقية عبارة عن رابط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قضوي</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يمكّن من تحديد قيم صدق القضية المركبة الناتجة عن استخدامه وفق قيم صدق القضايا الأبسط التي تألفت منها، ومثلها الوصل والفصل والشرط والتشارط والسلب.</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778961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214671489"/>
              </p:ext>
            </p:extLst>
          </p:nvPr>
        </p:nvGraphicFramePr>
        <p:xfrm>
          <a:off x="2097088" y="1645920"/>
          <a:ext cx="8372792" cy="2969260"/>
        </p:xfrm>
        <a:graphic>
          <a:graphicData uri="http://schemas.openxmlformats.org/drawingml/2006/table">
            <a:tbl>
              <a:tblPr rtl="1" firstRow="1" firstCol="1" bandRow="1">
                <a:tableStyleId>{5C22544A-7EE6-4342-B048-85BDC9FD1C3A}</a:tableStyleId>
              </a:tblPr>
              <a:tblGrid>
                <a:gridCol w="838296"/>
                <a:gridCol w="960312"/>
                <a:gridCol w="1281169"/>
                <a:gridCol w="1281169"/>
                <a:gridCol w="1602027"/>
                <a:gridCol w="1600897"/>
                <a:gridCol w="808922"/>
              </a:tblGrid>
              <a:tr h="1143000">
                <a:tc>
                  <a:txBody>
                    <a:bodyPr/>
                    <a:lstStyle/>
                    <a:p>
                      <a:pPr marL="0" marR="0" algn="justLow" rtl="1">
                        <a:lnSpc>
                          <a:spcPct val="107000"/>
                        </a:lnSpc>
                        <a:spcBef>
                          <a:spcPts val="0"/>
                        </a:spcBef>
                        <a:spcAft>
                          <a:spcPts val="0"/>
                        </a:spcAft>
                      </a:pPr>
                      <a:r>
                        <a:rPr lang="ar-LY" sz="2800">
                          <a:effectLst/>
                        </a:rPr>
                        <a:t>ع</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46990" algn="justLow" rtl="1">
                        <a:lnSpc>
                          <a:spcPct val="107000"/>
                        </a:lnSpc>
                        <a:spcBef>
                          <a:spcPts val="0"/>
                        </a:spcBef>
                        <a:spcAft>
                          <a:spcPts val="0"/>
                        </a:spcAft>
                      </a:pPr>
                      <a:r>
                        <a:rPr lang="ar-LY" sz="2800">
                          <a:effectLst/>
                        </a:rPr>
                        <a:t>ل</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07000"/>
                        </a:lnSpc>
                        <a:spcBef>
                          <a:spcPts val="0"/>
                        </a:spcBef>
                        <a:spcAft>
                          <a:spcPts val="0"/>
                        </a:spcAft>
                      </a:pPr>
                      <a:r>
                        <a:rPr lang="ar-LY" sz="2800">
                          <a:effectLst/>
                        </a:rPr>
                        <a:t>(ع . ل)</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Low" rtl="1">
                        <a:lnSpc>
                          <a:spcPct val="107000"/>
                        </a:lnSpc>
                        <a:spcBef>
                          <a:spcPts val="0"/>
                        </a:spcBef>
                        <a:spcAft>
                          <a:spcPts val="0"/>
                        </a:spcAft>
                      </a:pPr>
                      <a:r>
                        <a:rPr lang="ar-LY" sz="2800" dirty="0">
                          <a:effectLst/>
                        </a:rPr>
                        <a:t>(ع </a:t>
                      </a:r>
                      <a:r>
                        <a:rPr lang="en-US" sz="2800" dirty="0">
                          <a:effectLst/>
                          <a:sym typeface="Symbol" panose="05050102010706020507" pitchFamily="18" charset="2"/>
                        </a:rPr>
                        <a:t></a:t>
                      </a:r>
                      <a:r>
                        <a:rPr lang="en-US" sz="2800" dirty="0">
                          <a:effectLst/>
                        </a:rPr>
                        <a:t> </a:t>
                      </a:r>
                      <a:r>
                        <a:rPr lang="ar-LY" sz="2800" dirty="0">
                          <a:effectLst/>
                        </a:rPr>
                        <a:t>ل)</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justLow" rtl="1">
                        <a:lnSpc>
                          <a:spcPct val="107000"/>
                        </a:lnSpc>
                        <a:spcBef>
                          <a:spcPts val="0"/>
                        </a:spcBef>
                        <a:spcAft>
                          <a:spcPts val="0"/>
                        </a:spcAft>
                      </a:pPr>
                      <a:r>
                        <a:rPr lang="ar-LY" sz="2800">
                          <a:effectLst/>
                        </a:rPr>
                        <a:t>(ع </a:t>
                      </a:r>
                      <a:r>
                        <a:rPr lang="en-US" sz="2800">
                          <a:effectLst/>
                          <a:sym typeface="Symbol" panose="05050102010706020507" pitchFamily="18" charset="2"/>
                        </a:rPr>
                        <a:t></a:t>
                      </a:r>
                      <a:r>
                        <a:rPr lang="en-US" sz="2800">
                          <a:effectLst/>
                        </a:rPr>
                        <a:t> </a:t>
                      </a:r>
                      <a:r>
                        <a:rPr lang="ar-LY" sz="2800">
                          <a:effectLst/>
                        </a:rPr>
                        <a:t>ل)</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justLow" rtl="1">
                        <a:lnSpc>
                          <a:spcPct val="107000"/>
                        </a:lnSpc>
                        <a:spcBef>
                          <a:spcPts val="0"/>
                        </a:spcBef>
                        <a:spcAft>
                          <a:spcPts val="0"/>
                        </a:spcAft>
                      </a:pPr>
                      <a:r>
                        <a:rPr lang="ar-LY" sz="2800">
                          <a:effectLst/>
                        </a:rPr>
                        <a:t>(ع </a:t>
                      </a:r>
                      <a:r>
                        <a:rPr lang="en-US" sz="2800">
                          <a:effectLst/>
                          <a:sym typeface="Symbol" panose="05050102010706020507" pitchFamily="18" charset="2"/>
                        </a:rPr>
                        <a:t></a:t>
                      </a:r>
                      <a:r>
                        <a:rPr lang="en-US" sz="2800">
                          <a:effectLst/>
                        </a:rPr>
                        <a:t> </a:t>
                      </a:r>
                      <a:r>
                        <a:rPr lang="ar-LY" sz="2800">
                          <a:effectLst/>
                        </a:rPr>
                        <a:t>ل)</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justLow" rtl="0">
                        <a:lnSpc>
                          <a:spcPct val="107000"/>
                        </a:lnSpc>
                        <a:spcBef>
                          <a:spcPts val="0"/>
                        </a:spcBef>
                        <a:spcAft>
                          <a:spcPts val="0"/>
                        </a:spcAft>
                      </a:pPr>
                      <a:r>
                        <a:rPr lang="en-US" sz="2800">
                          <a:effectLst/>
                          <a:sym typeface="Symbol" panose="05050102010706020507" pitchFamily="18" charset="2"/>
                        </a:rPr>
                        <a:t></a:t>
                      </a:r>
                      <a:r>
                        <a:rPr lang="en-US" sz="2800">
                          <a:effectLst/>
                        </a:rPr>
                        <a:t> </a:t>
                      </a:r>
                      <a:r>
                        <a:rPr lang="ar-LY" sz="2800">
                          <a:effectLst/>
                        </a:rPr>
                        <a:t>ع</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37465"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37465"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37465"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37465"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dirty="0">
                          <a:effectLst/>
                        </a:rPr>
                        <a:t>ص</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50165" algn="r" rtl="1">
                        <a:lnSpc>
                          <a:spcPct val="107000"/>
                        </a:lnSpc>
                        <a:spcBef>
                          <a:spcPts val="0"/>
                        </a:spcBef>
                        <a:spcAft>
                          <a:spcPts val="0"/>
                        </a:spcAft>
                      </a:pPr>
                      <a:r>
                        <a:rPr lang="ar-LY" sz="2800" dirty="0">
                          <a:effectLst/>
                        </a:rPr>
                        <a:t>ص</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689249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4380" y="2470884"/>
            <a:ext cx="10172700" cy="2397451"/>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سوف نحكم على الحجة بأنها صحيحة إذا لم يكن هناك خط أفقي تصدق فيه المقدّمات وتكذب النتيجة، وبأنها فاسدة إذا كان هناك خط أفقي واحد على الأقل تصدق فيه المقدّمات وتكذب النتيجة. والسبب في ذلك أن الخطوط الأفقية تحدد جميع القيم الصدقية الممكنة للقضايا البسيطة التي تتألف منها الحجة المعنية. فإذا لم يكن هناك إمكان (خط أفقي) لصدق المقدّمات وكذب النتيجة، فهذا يعني صحة الحجة.</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911430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984590373"/>
              </p:ext>
            </p:extLst>
          </p:nvPr>
        </p:nvGraphicFramePr>
        <p:xfrm>
          <a:off x="1453514" y="3087686"/>
          <a:ext cx="8307705" cy="2282825"/>
        </p:xfrm>
        <a:graphic>
          <a:graphicData uri="http://schemas.openxmlformats.org/drawingml/2006/table">
            <a:tbl>
              <a:tblPr rtl="1" firstRow="1" firstCol="1" bandRow="1">
                <a:tableStyleId>{5C22544A-7EE6-4342-B048-85BDC9FD1C3A}</a:tableStyleId>
              </a:tblPr>
              <a:tblGrid>
                <a:gridCol w="2142513"/>
                <a:gridCol w="1613841"/>
                <a:gridCol w="1727791"/>
                <a:gridCol w="1670816"/>
                <a:gridCol w="1152744"/>
              </a:tblGrid>
              <a:tr h="0">
                <a:tc>
                  <a:txBody>
                    <a:bodyPr/>
                    <a:lstStyle/>
                    <a:p>
                      <a:pPr marL="0" marR="64135" indent="41275" algn="ctr" rtl="1">
                        <a:lnSpc>
                          <a:spcPct val="107000"/>
                        </a:lnSpc>
                        <a:spcBef>
                          <a:spcPts val="0"/>
                        </a:spcBef>
                        <a:spcAft>
                          <a:spcPts val="0"/>
                        </a:spcAft>
                      </a:pPr>
                      <a:r>
                        <a:rPr lang="ar-LY" sz="2800">
                          <a:effectLst/>
                        </a:rPr>
                        <a:t>م</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ب</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(م </a:t>
                      </a:r>
                      <a:r>
                        <a:rPr lang="en-US" sz="2800">
                          <a:effectLst/>
                          <a:sym typeface="Symbol" panose="05050102010706020507" pitchFamily="18" charset="2"/>
                        </a:rPr>
                        <a:t></a:t>
                      </a:r>
                      <a:r>
                        <a:rPr lang="ar-LY" sz="2800">
                          <a:effectLst/>
                        </a:rPr>
                        <a:t> ب)</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en-US" sz="2800" dirty="0">
                          <a:effectLst/>
                          <a:sym typeface="Symbol" panose="05050102010706020507" pitchFamily="18" charset="2"/>
                        </a:rPr>
                        <a:t></a:t>
                      </a:r>
                      <a:r>
                        <a:rPr lang="ar-LY" sz="2800" dirty="0">
                          <a:effectLst/>
                        </a:rPr>
                        <a:t> ب</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en-US" sz="2800" dirty="0">
                          <a:effectLst/>
                          <a:sym typeface="Symbol" panose="05050102010706020507" pitchFamily="18" charset="2"/>
                        </a:rPr>
                        <a:t></a:t>
                      </a:r>
                      <a:r>
                        <a:rPr lang="ar-LY" sz="2800" dirty="0">
                          <a:effectLst/>
                        </a:rPr>
                        <a:t> م</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dirty="0">
                          <a:effectLst/>
                        </a:rPr>
                        <a:t>ص</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496153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915513967"/>
              </p:ext>
            </p:extLst>
          </p:nvPr>
        </p:nvGraphicFramePr>
        <p:xfrm>
          <a:off x="2286000" y="3430586"/>
          <a:ext cx="7589519" cy="2282825"/>
        </p:xfrm>
        <a:graphic>
          <a:graphicData uri="http://schemas.openxmlformats.org/drawingml/2006/table">
            <a:tbl>
              <a:tblPr rtl="1" firstRow="1" firstCol="1" bandRow="1">
                <a:tableStyleId>{5C22544A-7EE6-4342-B048-85BDC9FD1C3A}</a:tableStyleId>
              </a:tblPr>
              <a:tblGrid>
                <a:gridCol w="1957297"/>
                <a:gridCol w="1474327"/>
                <a:gridCol w="1578427"/>
                <a:gridCol w="1526377"/>
                <a:gridCol w="1053091"/>
              </a:tblGrid>
              <a:tr h="0">
                <a:tc>
                  <a:txBody>
                    <a:bodyPr/>
                    <a:lstStyle/>
                    <a:p>
                      <a:pPr marL="0" marR="64135" indent="41275" algn="ctr" rtl="1">
                        <a:lnSpc>
                          <a:spcPct val="107000"/>
                        </a:lnSpc>
                        <a:spcBef>
                          <a:spcPts val="0"/>
                        </a:spcBef>
                        <a:spcAft>
                          <a:spcPts val="0"/>
                        </a:spcAft>
                      </a:pPr>
                      <a:r>
                        <a:rPr lang="ar-LY" sz="2800" dirty="0">
                          <a:effectLst/>
                        </a:rPr>
                        <a:t>م</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ب</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(م </a:t>
                      </a:r>
                      <a:r>
                        <a:rPr lang="en-US" sz="2800">
                          <a:effectLst/>
                          <a:sym typeface="Symbol" panose="05050102010706020507" pitchFamily="18" charset="2"/>
                        </a:rPr>
                        <a:t></a:t>
                      </a:r>
                      <a:r>
                        <a:rPr lang="ar-LY" sz="2800">
                          <a:effectLst/>
                        </a:rPr>
                        <a:t> ب)</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en-US" sz="2800" dirty="0">
                          <a:effectLst/>
                          <a:sym typeface="Symbol" panose="05050102010706020507" pitchFamily="18" charset="2"/>
                        </a:rPr>
                        <a:t></a:t>
                      </a:r>
                      <a:r>
                        <a:rPr lang="ar-LY" sz="2800" dirty="0">
                          <a:effectLst/>
                        </a:rPr>
                        <a:t> ب</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en-US" sz="2800" dirty="0">
                          <a:effectLst/>
                          <a:sym typeface="Symbol" panose="05050102010706020507" pitchFamily="18" charset="2"/>
                        </a:rPr>
                        <a:t></a:t>
                      </a:r>
                      <a:r>
                        <a:rPr lang="ar-LY" sz="2800" dirty="0">
                          <a:effectLst/>
                        </a:rPr>
                        <a:t> م</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dirty="0">
                          <a:effectLst/>
                        </a:rPr>
                        <a:t>ص</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64135" indent="41275" algn="ctr" rtl="1">
                        <a:lnSpc>
                          <a:spcPct val="107000"/>
                        </a:lnSpc>
                        <a:spcBef>
                          <a:spcPts val="0"/>
                        </a:spcBef>
                        <a:spcAft>
                          <a:spcPts val="0"/>
                        </a:spcAft>
                      </a:pPr>
                      <a:r>
                        <a:rPr lang="ar-LY" sz="2800" dirty="0">
                          <a:effectLst/>
                        </a:rPr>
                        <a:t>ص</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396384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2920" y="2191674"/>
            <a:ext cx="11315700" cy="3166251"/>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ملاحقة الموضة وأحدث صرعات الأزياء قد تكون محاولة للتشبه بطبقة اجتماعية بعينها تمارس عبر الوقوع في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أغوطة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مودس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بوننز</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على النحو التالي:</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R="228600" lvl="0" algn="justLow" rtl="1">
              <a:lnSpc>
                <a:spcPct val="107000"/>
              </a:lnSpc>
              <a:spcBef>
                <a:spcPts val="0"/>
              </a:spcBef>
              <a:spcAft>
                <a:spcPts val="800"/>
              </a:spcAft>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أفراد تلك الطبقة يتابعون الموضة؛ ولأني أتابعها، فأنا منهم.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وفي السبعينيات ظهر كتاب باسم "لماذا يحب المثقفون فيروز"، وقد تظاهر البعض بحبّها كي يحسبوا من ضمن المثقفين، مرتكبين بذلك الأغلوطة التالية: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R="228600" lvl="0" algn="justLow" rtl="1">
              <a:lnSpc>
                <a:spcPct val="107000"/>
              </a:lnSpc>
              <a:spcBef>
                <a:spcPts val="0"/>
              </a:spcBef>
              <a:spcAft>
                <a:spcPts val="800"/>
              </a:spcAft>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كل المثقفين يجبون فيروز، وأنا أحب فيروز؛ ولهذا فأنا مثقف [القياس الاستقرائي وأغلوطته]</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4024577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500" y="1946607"/>
            <a:ext cx="10789920" cy="3524683"/>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مأزق الإحراج</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R="228600" algn="justLow" rtl="1">
              <a:lnSpc>
                <a:spcPct val="107000"/>
              </a:lnSpc>
              <a:spcAft>
                <a:spcPts val="800"/>
              </a:spcAft>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في صورته الأساسية، مأزق الإحراج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(dilemma)</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حجة صحيحة تتألف من مقدّمة فصلية ومقدّمتين شرطيتين يتألف مقدّم كل منهما من أحد المفصولين ويتألف تاليها من قضية ما، فيما تتألف نتيجة الحجة من هذه القضية الأخيرة. وكمثل على مأزق الإحراج، يروى أن أحد زعماء التتار أراد أن يحرق مكتبة "دار الحكمة" ببغداد، فجمع المسلمين وقال لهم:</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295910" marR="450215" algn="justLow" rtl="1">
              <a:lnSpc>
                <a:spcPct val="107000"/>
              </a:lnSpc>
              <a:spcBef>
                <a:spcPts val="0"/>
              </a:spcBef>
              <a:spcAft>
                <a:spcPts val="800"/>
              </a:spcAft>
              <a:tabLst>
                <a:tab pos="4256405" algn="l"/>
              </a:tabLst>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إما أن كتب هذه المكتبة مع القرآن، والقرآن بين أيدينا يكفينا، ومن ثم لا حاجة لنا بها؛ أو أنها ضد القرآن، فهي كفر وضلال، فلا حاجة لنا بها أيضا.</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58982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42586867"/>
              </p:ext>
            </p:extLst>
          </p:nvPr>
        </p:nvGraphicFramePr>
        <p:xfrm>
          <a:off x="1211578" y="2882422"/>
          <a:ext cx="9966961" cy="4109085"/>
        </p:xfrm>
        <a:graphic>
          <a:graphicData uri="http://schemas.openxmlformats.org/drawingml/2006/table">
            <a:tbl>
              <a:tblPr rtl="1" firstRow="1" firstCol="1" bandRow="1">
                <a:tableStyleId>{5C22544A-7EE6-4342-B048-85BDC9FD1C3A}</a:tableStyleId>
              </a:tblPr>
              <a:tblGrid>
                <a:gridCol w="822469"/>
                <a:gridCol w="971885"/>
                <a:gridCol w="1177503"/>
                <a:gridCol w="1942399"/>
                <a:gridCol w="1943769"/>
                <a:gridCol w="1942399"/>
                <a:gridCol w="1166537"/>
              </a:tblGrid>
              <a:tr h="411480">
                <a:tc>
                  <a:txBody>
                    <a:bodyPr/>
                    <a:lstStyle/>
                    <a:p>
                      <a:pPr marL="0" marR="228600" algn="justLow" rtl="1">
                        <a:lnSpc>
                          <a:spcPct val="107000"/>
                        </a:lnSpc>
                        <a:spcBef>
                          <a:spcPts val="0"/>
                        </a:spcBef>
                        <a:spcAft>
                          <a:spcPts val="0"/>
                        </a:spcAft>
                      </a:pPr>
                      <a:r>
                        <a:rPr lang="ar-LY" sz="2800">
                          <a:effectLst/>
                        </a:rPr>
                        <a:t>أ</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Low" rtl="1">
                        <a:lnSpc>
                          <a:spcPct val="107000"/>
                        </a:lnSpc>
                        <a:spcBef>
                          <a:spcPts val="0"/>
                        </a:spcBef>
                        <a:spcAft>
                          <a:spcPts val="0"/>
                        </a:spcAft>
                      </a:pPr>
                      <a:r>
                        <a:rPr lang="ar-LY" sz="2800">
                          <a:effectLst/>
                        </a:rPr>
                        <a:t>ب</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justLow" rtl="1">
                        <a:lnSpc>
                          <a:spcPct val="107000"/>
                        </a:lnSpc>
                        <a:spcBef>
                          <a:spcPts val="0"/>
                        </a:spcBef>
                        <a:spcAft>
                          <a:spcPts val="0"/>
                        </a:spcAft>
                      </a:pPr>
                      <a:r>
                        <a:rPr lang="ar-LY" sz="2800">
                          <a:effectLst/>
                        </a:rPr>
                        <a:t>ع</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indent="19050" algn="justLow" rtl="1">
                        <a:lnSpc>
                          <a:spcPct val="107000"/>
                        </a:lnSpc>
                        <a:spcBef>
                          <a:spcPts val="0"/>
                        </a:spcBef>
                        <a:spcAft>
                          <a:spcPts val="0"/>
                        </a:spcAft>
                      </a:pPr>
                      <a:r>
                        <a:rPr lang="ar-LY" sz="2800">
                          <a:effectLst/>
                        </a:rPr>
                        <a:t>(أ </a:t>
                      </a:r>
                      <a:r>
                        <a:rPr lang="en-US" sz="2800">
                          <a:effectLst/>
                          <a:sym typeface="Symbol" panose="05050102010706020507" pitchFamily="18" charset="2"/>
                        </a:rPr>
                        <a:t></a:t>
                      </a:r>
                      <a:r>
                        <a:rPr lang="ar-LY" sz="2800">
                          <a:effectLst/>
                        </a:rPr>
                        <a:t> ب)</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18415" algn="justLow" rtl="1">
                        <a:lnSpc>
                          <a:spcPct val="107000"/>
                        </a:lnSpc>
                        <a:spcBef>
                          <a:spcPts val="0"/>
                        </a:spcBef>
                        <a:spcAft>
                          <a:spcPts val="0"/>
                        </a:spcAft>
                      </a:pPr>
                      <a:r>
                        <a:rPr lang="ar-LY" sz="2800">
                          <a:effectLst/>
                        </a:rPr>
                        <a:t>(أ </a:t>
                      </a:r>
                      <a:r>
                        <a:rPr lang="en-US" sz="2800">
                          <a:effectLst/>
                          <a:sym typeface="Symbol" panose="05050102010706020507" pitchFamily="18" charset="2"/>
                        </a:rPr>
                        <a:t></a:t>
                      </a:r>
                      <a:r>
                        <a:rPr lang="ar-LY" sz="2800">
                          <a:effectLst/>
                        </a:rPr>
                        <a:t> ع)</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15240" algn="justLow" rtl="1">
                        <a:lnSpc>
                          <a:spcPct val="107000"/>
                        </a:lnSpc>
                        <a:spcBef>
                          <a:spcPts val="0"/>
                        </a:spcBef>
                        <a:spcAft>
                          <a:spcPts val="0"/>
                        </a:spcAft>
                      </a:pPr>
                      <a:r>
                        <a:rPr lang="ar-LY" sz="2800">
                          <a:effectLst/>
                        </a:rPr>
                        <a:t>(ب </a:t>
                      </a:r>
                      <a:r>
                        <a:rPr lang="en-US" sz="2800">
                          <a:effectLst/>
                          <a:sym typeface="Symbol" panose="05050102010706020507" pitchFamily="18" charset="2"/>
                        </a:rPr>
                        <a:t></a:t>
                      </a:r>
                      <a:r>
                        <a:rPr lang="ar-LY" sz="2800">
                          <a:effectLst/>
                        </a:rPr>
                        <a:t> ع)</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107315" algn="r" rtl="1">
                        <a:lnSpc>
                          <a:spcPct val="107000"/>
                        </a:lnSpc>
                        <a:spcBef>
                          <a:spcPts val="0"/>
                        </a:spcBef>
                        <a:spcAft>
                          <a:spcPts val="0"/>
                        </a:spcAft>
                      </a:pPr>
                      <a:r>
                        <a:rPr lang="ar-LY" sz="2800">
                          <a:effectLst/>
                        </a:rPr>
                        <a:t>ع</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SA"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ك</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ctr" rtl="1">
                        <a:lnSpc>
                          <a:spcPct val="107000"/>
                        </a:lnSpc>
                        <a:spcBef>
                          <a:spcPts val="0"/>
                        </a:spcBef>
                        <a:spcAft>
                          <a:spcPts val="0"/>
                        </a:spcAft>
                      </a:pPr>
                      <a:r>
                        <a:rPr lang="ar-LY" sz="2800" dirty="0">
                          <a:effectLst/>
                        </a:rPr>
                        <a:t>ك</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450871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3380" y="2043623"/>
            <a:ext cx="11582400" cy="3422091"/>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غير أن الإحراج قد يكون زائفا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(pseudo dilemma)</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بمعنى أنه على الرغم من صحة حجته فإنها ليست سليمة. ويحدث هذا مثلا حين لا تستنفد المقدّمة الفصلية كل البدائل، يما يتيح إمكان أن يكون هناك بديلا لا يرغمنا على قبول النتيجة. وقد يحدث أيضا حين تكون إحدى المقدّمتين الشرطيتين كاذبة. والواقع أن حجة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التتاري</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تعاني من هذين الاختلالين معا.</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وهناك ما يعرف بـ الإحراج المضاد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(counter dilemma)</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وهو نوع من الحجج المضادة. وما يحدث هنا أن شخصا ما يطرح مأزق إحراج، فيرد عليه شخص آخر بحجة تركن إلى صياغة مكافئة لمقدّماته أو شبيهة بها، لكنها تفضي إلى ضديد نتيجته [الأم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الأثينية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1689595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760" y="-179231"/>
            <a:ext cx="11612880" cy="7315464"/>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الحجة الم</a:t>
            </a:r>
            <a:r>
              <a:rPr lang="ar-SA" sz="2800" b="1" dirty="0" err="1" smtClean="0">
                <a:effectLst/>
                <a:latin typeface="Calibri" panose="020F0502020204030204" pitchFamily="34" charset="0"/>
                <a:ea typeface="Calibri" panose="020F0502020204030204" pitchFamily="34" charset="0"/>
                <a:cs typeface="Simplified Arabic" panose="02020603050405020304" pitchFamily="18" charset="-78"/>
              </a:rPr>
              <a:t>ضادة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في الحجة المضادة يُثبت فساد حجة عبر طرح حجة مماثلة، تتخذ الصورة المنطقية نفسها، يتضح فيها صدق المقدّمات وكذب النتيجة. وميزة هذا النوع من الحجاج هو أنه يمكننا من الرد على الخصوم بإثبات فساد حججهم دونما حاجة إلى استخدام أي أنساق منطقية.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ومثل هذا أن نستطيع إثبات فساد الحجة التالية: إذا كان بيكون هو مؤلف المسرحيات التي تنسب إلى شكسبير، فلا شك في أن بيكون كاتب عظيم. بيكون كاتب عظيم؛ ولهذا، فإن بيكون هو مؤلف المسرحيات التي تنسب إلى شكسبير؛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بالحجة: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إذا اغتيل رونالد ريغان فقد قضى نحبه؛ قضى رونالد ريغان نحبه؛ ولهذا فإن رونالد ريغان مات غيلة [مثل توم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سنايدر</a:t>
            </a:r>
            <a:r>
              <a:rPr lang="ar-LY" sz="2800" dirty="0">
                <a:latin typeface="Calibri" panose="020F0502020204030204" pitchFamily="34" charset="0"/>
                <a:ea typeface="Calibri" panose="020F0502020204030204" pitchFamily="34" charset="0"/>
                <a:cs typeface="Simplified Arabic" panose="02020603050405020304" pitchFamily="18" charset="-78"/>
              </a:rPr>
              <a:t>؛ كل الورود أزهار، وبعض الأزهار يذبل، ولذا بعض الورود تذبل؛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كل لاعبي كرة القدم الذين فازوا بالكرة الذهبية محترفون؛ وبعض المحترفين يتقاضون مرتبات ضئيلة، ولهذا فإن بعض لاعبي كرة القدم الذين فازوا بالكرة الذهبية يتقاضون مرتبات هزيلة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التفسير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بالجن؛ تفسير </a:t>
            </a:r>
            <a:r>
              <a:rPr lang="ar-LY" sz="2800" smtClean="0">
                <a:effectLst/>
                <a:latin typeface="Calibri" panose="020F0502020204030204" pitchFamily="34" charset="0"/>
                <a:ea typeface="Calibri" panose="020F0502020204030204" pitchFamily="34" charset="0"/>
                <a:cs typeface="Simplified Arabic" panose="02020603050405020304" pitchFamily="18" charset="-78"/>
              </a:rPr>
              <a:t>الوفاة بالأجل</a:t>
            </a:r>
            <a:r>
              <a:rPr lang="ar-SA" sz="2800" smtClean="0">
                <a:effectLst/>
                <a:latin typeface="Calibri" panose="020F0502020204030204" pitchFamily="34" charset="0"/>
                <a:ea typeface="Calibri" panose="020F0502020204030204" pitchFamily="34" charset="0"/>
                <a:cs typeface="Simplified Arabic" panose="02020603050405020304" pitchFamily="18" charset="-78"/>
              </a:rPr>
              <a:t>]</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وهناك أيضا ما يعرف بحجة الأولى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 fortiori argument)</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وهي </a:t>
            </a:r>
            <a:r>
              <a:rPr lang="ar-SA"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تنتقل من مقدّمة مؤداها أن كل ما يحوز خاصية </a:t>
            </a:r>
            <a:r>
              <a:rPr lang="ar-LY"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ما </a:t>
            </a:r>
            <a:r>
              <a:rPr lang="ar-SA" sz="2800" dirty="0" smtClean="0">
                <a:solidFill>
                  <a:srgbClr val="000000"/>
                </a:solidFill>
                <a:effectLst/>
                <a:latin typeface="Calibri" panose="020F0502020204030204" pitchFamily="34" charset="0"/>
                <a:ea typeface="Calibri" panose="020F0502020204030204" pitchFamily="34" charset="0"/>
                <a:cs typeface="Simplified Arabic" panose="02020603050405020304" pitchFamily="18" charset="-78"/>
              </a:rPr>
              <a:t>سوف يحوز خاصية أخرى، ومقدّمة تقول إن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أشياء بعينها تحوز الخاصية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الأولى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إلى نتيجة تقر أنه من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الأَدعى</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أن تحوز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الخاصية الثانية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[وهزي إليك بجذع النخلة، سيناريو الهويات المتبدلة ورد الطالبة، مطالبات المعلمين بزيادة مرتبات المعلمين]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470892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1765280" cy="5829801"/>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نعرض هنا لمفاهيم وتقنيات منطقية مفيدة وفعالة في تقويم الحجج. وكما أسلفنا في الفصل الأول، من ضمن مهام التفكير الناقد الأساسية التحقق من صحة الحجج، أي في اختبار ما إذا كان المُحاجُ منه يشكل دعما كافيا للمُحاج عليه.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غير أن عملية التحقق هذه تتطلب أن نعرف بداية ما تكونه الحجة، وكما سوف نوضح فإن آلية الحجاج مؤسسة على عدة مفاهيم تحتاج بدورها إلى شرح، مفاهيم من قبيل، الاستدلال، والجملة الخبرية، والمقدّمات، والنتائج، والاستنباط، والاستقراء.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والواقع أن هذا المبحث يتنازعه شاغلان، شاغل الإحكام المنطقي، وشاغل التقتير الصوري، ففي الوقت الذي يلزم التعرّف إلى قواعد وأنساق قادرة على التعامل مع عدد لامتناه من الحجج، يلزم أيضا النأي عن غمر المتلقي في فيض من المعدلات والرموز. وقد حاولت ما وسعتني السبل أن أوازن في الاستجابة لهذين الشاغلين بحيث أعرض قدرا كافيا من المفاهيم والتقنيات المنطقية باستخدام الحد الأدنى الممكن من الصيغ والمبادئ الرمزية، وبتجنب الخوض في الكثير من التفاصيل المنطقية الفنية.</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3153320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718019"/>
            <a:ext cx="11430000" cy="4907754"/>
          </a:xfrm>
          <a:prstGeom prst="rect">
            <a:avLst/>
          </a:prstGeom>
        </p:spPr>
        <p:txBody>
          <a:bodyPr wrap="square">
            <a:spAutoFit/>
          </a:bodyPr>
          <a:lstStyle/>
          <a:p>
            <a:pPr marL="228600" marR="228600" algn="justLow" rtl="1">
              <a:lnSpc>
                <a:spcPct val="107000"/>
              </a:lnSpc>
              <a:spcBef>
                <a:spcPts val="0"/>
              </a:spcBef>
              <a:spcAft>
                <a:spcPts val="800"/>
              </a:spcAft>
            </a:pPr>
            <a:r>
              <a:rPr lang="ar-SA" sz="2800" b="1" dirty="0" smtClean="0">
                <a:effectLst/>
                <a:latin typeface="Calibri" panose="020F0502020204030204" pitchFamily="34" charset="0"/>
                <a:ea typeface="Calibri" panose="020F0502020204030204" pitchFamily="34" charset="0"/>
                <a:cs typeface="Simplified Arabic" panose="02020603050405020304" pitchFamily="18" charset="-78"/>
              </a:rPr>
              <a:t>برهان الخلف</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برهان الخلف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t>
            </a:r>
            <a:r>
              <a:rPr lang="en-US" sz="2800" dirty="0" err="1" smtClean="0">
                <a:effectLst/>
                <a:latin typeface="Calibri" panose="020F0502020204030204" pitchFamily="34" charset="0"/>
                <a:ea typeface="Calibri" panose="020F0502020204030204" pitchFamily="34" charset="0"/>
                <a:cs typeface="Simplified Arabic" panose="02020603050405020304" pitchFamily="18" charset="-78"/>
              </a:rPr>
              <a:t>Reductio</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 ad absurdum)</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SA" sz="2800" dirty="0" smtClean="0">
                <a:effectLst/>
                <a:latin typeface="Simplified Arabic" panose="02020603050405020304" pitchFamily="18" charset="-78"/>
                <a:ea typeface="Calibri" panose="020F0502020204030204" pitchFamily="34" charset="0"/>
                <a:cs typeface="Simplified Arabic" panose="02020603050405020304" pitchFamily="18" charset="-78"/>
              </a:rPr>
              <a:t>هو الآخر نوع من الحجج المضادة.  وفيه نثبت قضية عبر إثبات أن سلبها يفضي إلى تناقض، أو حكم لا يقره الخصم، وهو يعتبر أهم أساليب البرهنة غير المباشرة. </a:t>
            </a:r>
            <a:endParaRPr lang="ar-LY" sz="2800" dirty="0">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أ</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حيانا يستعصي علينا إثبات ما نود إثباته عبر سبل مباشرة، فنلجأ إلى إثباته عبر إثبات كذب نقيضه. ولأن إفضاء القضية إلى قضية متناقضة إنما يعني أنها قضية كاذبة، فكما يقال، ما يفضي إلى محال </a:t>
            </a:r>
            <a:r>
              <a:rPr lang="ar-SA" sz="2800" dirty="0" err="1" smtClean="0">
                <a:effectLst/>
                <a:latin typeface="Calibri" panose="020F0502020204030204" pitchFamily="34" charset="0"/>
                <a:ea typeface="Calibri" panose="020F0502020204030204" pitchFamily="34" charset="0"/>
                <a:cs typeface="Simplified Arabic" panose="02020603050405020304" pitchFamily="18" charset="-78"/>
              </a:rPr>
              <a:t>محال</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لا محالة، ولأن كذب أي قضية يستلزم صدق نقيضها، فإن هذا يثبت صدق القضية الأصلية التي رغبنا في إثبات صدقها.  رمزيا: لإثبات س؛ افترض ليس س؛ ثم اثبت أن ليس</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س تستلزم تناقضا أو قضية متفق على كذبها [لغز القبعات، مفارقة الامتحان المفاجئ، لو كان فيهما آلهة إلا اللهُ لفسدتا]</a:t>
            </a:r>
            <a:endParaRPr lang="en-US" sz="2800" dirty="0"/>
          </a:p>
        </p:txBody>
      </p:sp>
    </p:spTree>
    <p:extLst>
      <p:ext uri="{BB962C8B-B14F-4D97-AF65-F5344CB8AC3E}">
        <p14:creationId xmlns:p14="http://schemas.microsoft.com/office/powerpoint/2010/main" val="12185224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160" y="2111387"/>
            <a:ext cx="10325100" cy="2961067"/>
          </a:xfrm>
          <a:prstGeom prst="rect">
            <a:avLst/>
          </a:prstGeom>
        </p:spPr>
        <p:txBody>
          <a:bodyPr wrap="square">
            <a:spAutoFit/>
          </a:bodyPr>
          <a:lstStyle/>
          <a:p>
            <a:pPr marR="228600" algn="justLow" rtl="1">
              <a:lnSpc>
                <a:spcPct val="107000"/>
              </a:lnSpc>
              <a:spcAft>
                <a:spcPts val="800"/>
              </a:spcAft>
            </a:pPr>
            <a:r>
              <a:rPr lang="en-US" dirty="0" smtClean="0">
                <a:solidFill>
                  <a:srgbClr val="000000"/>
                </a:solidFill>
                <a:effectLst/>
                <a:latin typeface="Simplified Arabic" panose="02020603050405020304" pitchFamily="18" charset="-78"/>
                <a:ea typeface="Calibri" panose="020F0502020204030204" pitchFamily="34" charset="0"/>
                <a:cs typeface="Arial" panose="020B0604020202020204" pitchFamily="34" charset="0"/>
              </a:rPr>
              <a:t> </a:t>
            </a: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نسق الشجرة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بيّنا في سياق تحديد آلية استخدام جداول الصدق في تقويم الحجج أن عدد الإمكانات المنطقية التي تمثلها الخطوط الأفقية يتضاعف بزيادة عدد القضايا البسيطة. ومثل هذا سوف نحتاج لإثبات فساد الحجة التالية س، ص، ع، غ، ف، ق، ك، ل، م/ إذن ن؛ إلى إعداد جدول يتألف من 1025 خطا أفقيا. غير أن هناك </a:t>
            </a:r>
            <a:r>
              <a:rPr lang="ar-LY" sz="2800" dirty="0" err="1" smtClean="0">
                <a:effectLst/>
                <a:latin typeface="Calibri" panose="020F0502020204030204" pitchFamily="34" charset="0"/>
                <a:ea typeface="Calibri" panose="020F0502020204030204" pitchFamily="34" charset="0"/>
                <a:cs typeface="Simplified Arabic" panose="02020603050405020304" pitchFamily="18" charset="-78"/>
              </a:rPr>
              <a:t>أنساقا</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منطقية أخرى أكثر عملية. وفي نسق الشجرة مثلا، نستطيع إثبات فساد هذه الحجة في خطوة واحدة.</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9106438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88422031"/>
              </p:ext>
            </p:extLst>
          </p:nvPr>
        </p:nvGraphicFramePr>
        <p:xfrm>
          <a:off x="1097280" y="320041"/>
          <a:ext cx="9852660" cy="7978139"/>
        </p:xfrm>
        <a:graphic>
          <a:graphicData uri="http://schemas.openxmlformats.org/drawingml/2006/table">
            <a:tbl>
              <a:tblPr firstRow="1" firstCol="1" lastRow="1" lastCol="1" bandRow="1" bandCol="1">
                <a:tableStyleId>{5C22544A-7EE6-4342-B048-85BDC9FD1C3A}</a:tableStyleId>
              </a:tblPr>
              <a:tblGrid>
                <a:gridCol w="3267042"/>
                <a:gridCol w="2115643"/>
                <a:gridCol w="2678459"/>
                <a:gridCol w="1791516"/>
              </a:tblGrid>
              <a:tr h="1063751">
                <a:tc>
                  <a:txBody>
                    <a:bodyPr/>
                    <a:lstStyle/>
                    <a:p>
                      <a:pPr marL="0" marR="107315" indent="78105" algn="justLow" rtl="1">
                        <a:lnSpc>
                          <a:spcPct val="107000"/>
                        </a:lnSpc>
                        <a:spcBef>
                          <a:spcPts val="0"/>
                        </a:spcBef>
                        <a:spcAft>
                          <a:spcPts val="0"/>
                        </a:spcAft>
                      </a:pPr>
                      <a:r>
                        <a:rPr lang="ar-LY" sz="2800">
                          <a:effectLst/>
                        </a:rPr>
                        <a:t> </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59055" algn="justLow" rtl="1">
                        <a:lnSpc>
                          <a:spcPct val="107000"/>
                        </a:lnSpc>
                        <a:spcBef>
                          <a:spcPts val="0"/>
                        </a:spcBef>
                        <a:spcAft>
                          <a:spcPts val="0"/>
                        </a:spcAft>
                      </a:pPr>
                      <a:r>
                        <a:rPr lang="ar-LY" sz="2800">
                          <a:effectLst/>
                        </a:rPr>
                        <a:t> </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99695" algn="justLow" rtl="1">
                        <a:lnSpc>
                          <a:spcPct val="107000"/>
                        </a:lnSpc>
                        <a:spcBef>
                          <a:spcPts val="0"/>
                        </a:spcBef>
                        <a:spcAft>
                          <a:spcPts val="0"/>
                        </a:spcAft>
                      </a:pPr>
                      <a:r>
                        <a:rPr lang="ar-LY" sz="2800">
                          <a:effectLst/>
                        </a:rPr>
                        <a:t> </a:t>
                      </a:r>
                      <a:r>
                        <a:rPr lang="en-US" sz="2800">
                          <a:effectLst/>
                        </a:rPr>
                        <a:t>  </a:t>
                      </a:r>
                      <a:r>
                        <a:rPr lang="en-US" sz="2800">
                          <a:effectLst/>
                          <a:sym typeface="Symbol" panose="05050102010706020507" pitchFamily="18" charset="2"/>
                        </a:rPr>
                        <a:t></a:t>
                      </a:r>
                      <a:r>
                        <a:rPr lang="en-US" sz="2800">
                          <a:effectLst/>
                        </a:rPr>
                        <a:t>   </a:t>
                      </a:r>
                      <a:r>
                        <a:rPr lang="en-US" sz="2800">
                          <a:effectLst/>
                          <a:sym typeface="Symbol" panose="05050102010706020507" pitchFamily="18" charset="2"/>
                        </a:rPr>
                        <a:t></a:t>
                      </a:r>
                      <a:r>
                        <a:rPr lang="ar-LY" sz="2800">
                          <a:effectLst/>
                        </a:rPr>
                        <a:t>س</a:t>
                      </a:r>
                      <a:endParaRPr lang="en-US" sz="2800">
                        <a:effectLst/>
                      </a:endParaRPr>
                    </a:p>
                    <a:p>
                      <a:pPr marL="0" marR="99695" algn="justLow" rtl="1">
                        <a:lnSpc>
                          <a:spcPct val="107000"/>
                        </a:lnSpc>
                        <a:spcBef>
                          <a:spcPts val="0"/>
                        </a:spcBef>
                        <a:spcAft>
                          <a:spcPts val="0"/>
                        </a:spcAft>
                      </a:pPr>
                      <a:r>
                        <a:rPr lang="ar-LY" sz="2800">
                          <a:effectLst/>
                        </a:rPr>
                        <a:t> س</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justLow" rtl="1">
                        <a:lnSpc>
                          <a:spcPct val="107000"/>
                        </a:lnSpc>
                        <a:spcBef>
                          <a:spcPts val="0"/>
                        </a:spcBef>
                        <a:spcAft>
                          <a:spcPts val="0"/>
                        </a:spcAft>
                      </a:pPr>
                      <a:r>
                        <a:rPr lang="ar-LY" sz="2800">
                          <a:effectLst/>
                        </a:rPr>
                        <a:t>سلب السلب</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595628">
                <a:tc>
                  <a:txBody>
                    <a:bodyPr/>
                    <a:lstStyle/>
                    <a:p>
                      <a:pPr marL="0" marR="107315" indent="78105" algn="justLow" rtl="1">
                        <a:lnSpc>
                          <a:spcPct val="107000"/>
                        </a:lnSpc>
                        <a:spcBef>
                          <a:spcPts val="0"/>
                        </a:spcBef>
                        <a:spcAft>
                          <a:spcPts val="0"/>
                        </a:spcAft>
                      </a:pPr>
                      <a:r>
                        <a:rPr lang="en-US" sz="2800">
                          <a:effectLst/>
                          <a:sym typeface="Symbol" panose="05050102010706020507" pitchFamily="18" charset="2"/>
                        </a:rPr>
                        <a:t></a:t>
                      </a:r>
                      <a:r>
                        <a:rPr lang="ar-LY" sz="2800">
                          <a:effectLst/>
                        </a:rPr>
                        <a:t> ( س . ص)</a:t>
                      </a:r>
                      <a:endParaRPr lang="en-US" sz="2800">
                        <a:effectLst/>
                      </a:endParaRPr>
                    </a:p>
                    <a:p>
                      <a:pPr marL="0" marR="107315" indent="78105" algn="justLow" rtl="1">
                        <a:lnSpc>
                          <a:spcPct val="107000"/>
                        </a:lnSpc>
                        <a:spcBef>
                          <a:spcPts val="0"/>
                        </a:spcBef>
                        <a:spcAft>
                          <a:spcPts val="0"/>
                        </a:spcAft>
                      </a:pPr>
                      <a:r>
                        <a:rPr lang="en-US" sz="2800">
                          <a:effectLst/>
                        </a:rPr>
                        <a:t>              </a:t>
                      </a:r>
                      <a:r>
                        <a:rPr lang="en-US" sz="2800">
                          <a:effectLst/>
                          <a:sym typeface="Symbol" panose="05050102010706020507" pitchFamily="18" charset="2"/>
                        </a:rPr>
                        <a:t></a:t>
                      </a:r>
                      <a:r>
                        <a:rPr lang="en-US" sz="2800">
                          <a:effectLst/>
                        </a:rPr>
                        <a:t>         </a:t>
                      </a:r>
                    </a:p>
                    <a:p>
                      <a:pPr marL="0" marR="107315" indent="78105" algn="justLow" rtl="1">
                        <a:lnSpc>
                          <a:spcPct val="107000"/>
                        </a:lnSpc>
                        <a:spcBef>
                          <a:spcPts val="0"/>
                        </a:spcBef>
                        <a:spcAft>
                          <a:spcPts val="0"/>
                        </a:spcAft>
                      </a:pPr>
                      <a:r>
                        <a:rPr lang="en-US" sz="2800">
                          <a:effectLst/>
                        </a:rPr>
                        <a:t> </a:t>
                      </a:r>
                      <a:r>
                        <a:rPr lang="en-US" sz="2800">
                          <a:effectLst/>
                          <a:sym typeface="Symbol" panose="05050102010706020507" pitchFamily="18" charset="2"/>
                        </a:rPr>
                        <a:t></a:t>
                      </a:r>
                      <a:r>
                        <a:rPr lang="ar-LY" sz="2800">
                          <a:effectLst/>
                        </a:rPr>
                        <a:t> س     </a:t>
                      </a:r>
                      <a:r>
                        <a:rPr lang="en-US" sz="2800">
                          <a:effectLst/>
                          <a:sym typeface="Symbol" panose="05050102010706020507" pitchFamily="18" charset="2"/>
                        </a:rPr>
                        <a:t></a:t>
                      </a:r>
                      <a:r>
                        <a:rPr lang="ar-LY" sz="2800">
                          <a:effectLst/>
                        </a:rPr>
                        <a:t> 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59055" algn="justLow" rtl="1">
                        <a:lnSpc>
                          <a:spcPct val="107000"/>
                        </a:lnSpc>
                        <a:spcBef>
                          <a:spcPts val="0"/>
                        </a:spcBef>
                        <a:spcAft>
                          <a:spcPts val="0"/>
                        </a:spcAft>
                      </a:pPr>
                      <a:r>
                        <a:rPr lang="ar-LY" sz="2800">
                          <a:effectLst/>
                        </a:rPr>
                        <a:t>سلب الوصل</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99695" algn="justLow" rtl="1">
                        <a:lnSpc>
                          <a:spcPct val="107000"/>
                        </a:lnSpc>
                        <a:spcBef>
                          <a:spcPts val="0"/>
                        </a:spcBef>
                        <a:spcAft>
                          <a:spcPts val="0"/>
                        </a:spcAft>
                      </a:pPr>
                      <a:r>
                        <a:rPr lang="ar-LY" sz="2800">
                          <a:effectLst/>
                        </a:rPr>
                        <a:t>( س . ص)</a:t>
                      </a:r>
                      <a:endParaRPr lang="en-US" sz="2800">
                        <a:effectLst/>
                      </a:endParaRPr>
                    </a:p>
                    <a:p>
                      <a:pPr marL="0" marR="99695" algn="justLow" rtl="1">
                        <a:lnSpc>
                          <a:spcPct val="107000"/>
                        </a:lnSpc>
                        <a:spcBef>
                          <a:spcPts val="0"/>
                        </a:spcBef>
                        <a:spcAft>
                          <a:spcPts val="0"/>
                        </a:spcAft>
                      </a:pPr>
                      <a:r>
                        <a:rPr lang="ar-LY" sz="2800">
                          <a:effectLst/>
                        </a:rPr>
                        <a:t>  س</a:t>
                      </a:r>
                      <a:endParaRPr lang="en-US" sz="2800">
                        <a:effectLst/>
                      </a:endParaRPr>
                    </a:p>
                    <a:p>
                      <a:pPr marL="0" marR="99695" algn="justLow" rtl="1">
                        <a:lnSpc>
                          <a:spcPct val="107000"/>
                        </a:lnSpc>
                        <a:spcBef>
                          <a:spcPts val="0"/>
                        </a:spcBef>
                        <a:spcAft>
                          <a:spcPts val="0"/>
                        </a:spcAft>
                      </a:pPr>
                      <a:r>
                        <a:rPr lang="ar-LY" sz="2800">
                          <a:effectLst/>
                        </a:rPr>
                        <a:t>  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justLow" rtl="1">
                        <a:lnSpc>
                          <a:spcPct val="107000"/>
                        </a:lnSpc>
                        <a:spcBef>
                          <a:spcPts val="0"/>
                        </a:spcBef>
                        <a:spcAft>
                          <a:spcPts val="0"/>
                        </a:spcAft>
                      </a:pPr>
                      <a:r>
                        <a:rPr lang="ar-LY" sz="2800">
                          <a:effectLst/>
                        </a:rPr>
                        <a:t>الوصل</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595628">
                <a:tc>
                  <a:txBody>
                    <a:bodyPr/>
                    <a:lstStyle/>
                    <a:p>
                      <a:pPr marL="0" marR="107315" indent="78105" algn="justLow" rtl="1">
                        <a:lnSpc>
                          <a:spcPct val="107000"/>
                        </a:lnSpc>
                        <a:spcBef>
                          <a:spcPts val="0"/>
                        </a:spcBef>
                        <a:spcAft>
                          <a:spcPts val="0"/>
                        </a:spcAft>
                      </a:pPr>
                      <a:r>
                        <a:rPr lang="en-US" sz="2800">
                          <a:effectLst/>
                          <a:sym typeface="Symbol" panose="05050102010706020507" pitchFamily="18" charset="2"/>
                        </a:rPr>
                        <a:t></a:t>
                      </a:r>
                      <a:r>
                        <a:rPr lang="ar-LY" sz="2800">
                          <a:effectLst/>
                        </a:rPr>
                        <a:t> (س </a:t>
                      </a:r>
                      <a:r>
                        <a:rPr lang="en-US" sz="2800">
                          <a:effectLst/>
                          <a:sym typeface="Symbol" panose="05050102010706020507" pitchFamily="18" charset="2"/>
                        </a:rPr>
                        <a:t></a:t>
                      </a:r>
                      <a:r>
                        <a:rPr lang="ar-LY" sz="2800">
                          <a:effectLst/>
                        </a:rPr>
                        <a:t> ص)</a:t>
                      </a:r>
                      <a:endParaRPr lang="en-US" sz="2800">
                        <a:effectLst/>
                      </a:endParaRPr>
                    </a:p>
                    <a:p>
                      <a:pPr marL="0" marR="107315" indent="78105" algn="justLow" rtl="1">
                        <a:lnSpc>
                          <a:spcPct val="107000"/>
                        </a:lnSpc>
                        <a:spcBef>
                          <a:spcPts val="0"/>
                        </a:spcBef>
                        <a:spcAft>
                          <a:spcPts val="0"/>
                        </a:spcAft>
                      </a:pPr>
                      <a:r>
                        <a:rPr lang="ar-LY" sz="2800">
                          <a:effectLst/>
                        </a:rPr>
                        <a:t>   </a:t>
                      </a:r>
                      <a:r>
                        <a:rPr lang="en-US" sz="2800">
                          <a:effectLst/>
                          <a:sym typeface="Symbol" panose="05050102010706020507" pitchFamily="18" charset="2"/>
                        </a:rPr>
                        <a:t></a:t>
                      </a:r>
                      <a:r>
                        <a:rPr lang="ar-LY" sz="2800">
                          <a:effectLst/>
                        </a:rPr>
                        <a:t>  س</a:t>
                      </a:r>
                      <a:endParaRPr lang="en-US" sz="2800">
                        <a:effectLst/>
                      </a:endParaRPr>
                    </a:p>
                    <a:p>
                      <a:pPr marL="0" marR="107315" indent="78105" algn="justLow" rtl="1">
                        <a:lnSpc>
                          <a:spcPct val="107000"/>
                        </a:lnSpc>
                        <a:spcBef>
                          <a:spcPts val="0"/>
                        </a:spcBef>
                        <a:spcAft>
                          <a:spcPts val="0"/>
                        </a:spcAft>
                      </a:pPr>
                      <a:r>
                        <a:rPr lang="ar-LY" sz="2800">
                          <a:effectLst/>
                        </a:rPr>
                        <a:t>   </a:t>
                      </a:r>
                      <a:r>
                        <a:rPr lang="en-US" sz="2800">
                          <a:effectLst/>
                        </a:rPr>
                        <a:t>  </a:t>
                      </a:r>
                      <a:r>
                        <a:rPr lang="en-US" sz="2800">
                          <a:effectLst/>
                          <a:sym typeface="Symbol" panose="05050102010706020507" pitchFamily="18" charset="2"/>
                        </a:rPr>
                        <a:t></a:t>
                      </a: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59055" algn="justLow" rtl="1">
                        <a:lnSpc>
                          <a:spcPct val="107000"/>
                        </a:lnSpc>
                        <a:spcBef>
                          <a:spcPts val="0"/>
                        </a:spcBef>
                        <a:spcAft>
                          <a:spcPts val="0"/>
                        </a:spcAft>
                      </a:pPr>
                      <a:r>
                        <a:rPr lang="ar-LY" sz="2800">
                          <a:effectLst/>
                        </a:rPr>
                        <a:t>سلب الفصل</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99695" algn="justLow" rtl="1">
                        <a:lnSpc>
                          <a:spcPct val="107000"/>
                        </a:lnSpc>
                        <a:spcBef>
                          <a:spcPts val="0"/>
                        </a:spcBef>
                        <a:spcAft>
                          <a:spcPts val="0"/>
                        </a:spcAft>
                      </a:pPr>
                      <a:r>
                        <a:rPr lang="ar-LY" sz="2800" dirty="0">
                          <a:effectLst/>
                        </a:rPr>
                        <a:t>(س </a:t>
                      </a:r>
                      <a:r>
                        <a:rPr lang="en-US" sz="2800" dirty="0">
                          <a:effectLst/>
                          <a:sym typeface="Symbol" panose="05050102010706020507" pitchFamily="18" charset="2"/>
                        </a:rPr>
                        <a:t></a:t>
                      </a:r>
                      <a:r>
                        <a:rPr lang="ar-LY" sz="2800" dirty="0">
                          <a:effectLst/>
                        </a:rPr>
                        <a:t> ص)</a:t>
                      </a:r>
                      <a:endParaRPr lang="en-US" sz="2800" dirty="0">
                        <a:effectLst/>
                      </a:endParaRPr>
                    </a:p>
                    <a:p>
                      <a:pPr marL="0" marR="99695" indent="281305" algn="justLow" rtl="1">
                        <a:lnSpc>
                          <a:spcPct val="107000"/>
                        </a:lnSpc>
                        <a:spcBef>
                          <a:spcPts val="0"/>
                        </a:spcBef>
                        <a:spcAft>
                          <a:spcPts val="0"/>
                        </a:spcAft>
                      </a:pPr>
                      <a:r>
                        <a:rPr lang="en-US" sz="2800" dirty="0">
                          <a:effectLst/>
                        </a:rPr>
                        <a:t>              </a:t>
                      </a:r>
                      <a:r>
                        <a:rPr lang="en-US" sz="2800" dirty="0" smtClean="0">
                          <a:effectLst/>
                          <a:sym typeface="Symbol" panose="05050102010706020507" pitchFamily="18" charset="2"/>
                        </a:rPr>
                        <a:t></a:t>
                      </a:r>
                      <a:r>
                        <a:rPr lang="ar-LY" sz="2800" dirty="0" smtClean="0">
                          <a:effectLst/>
                          <a:sym typeface="Symbol" panose="05050102010706020507" pitchFamily="18" charset="2"/>
                        </a:rPr>
                        <a:t> </a:t>
                      </a:r>
                      <a:endParaRPr lang="en-US" sz="2800" dirty="0">
                        <a:effectLst/>
                      </a:endParaRPr>
                    </a:p>
                    <a:p>
                      <a:pPr marL="0" marR="99695" algn="justLow" rtl="1">
                        <a:lnSpc>
                          <a:spcPct val="107000"/>
                        </a:lnSpc>
                        <a:spcBef>
                          <a:spcPts val="0"/>
                        </a:spcBef>
                        <a:spcAft>
                          <a:spcPts val="0"/>
                        </a:spcAft>
                      </a:pPr>
                      <a:r>
                        <a:rPr lang="ar-LY" sz="2800" dirty="0">
                          <a:effectLst/>
                        </a:rPr>
                        <a:t> س     ص</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justLow" rtl="1">
                        <a:lnSpc>
                          <a:spcPct val="107000"/>
                        </a:lnSpc>
                        <a:spcBef>
                          <a:spcPts val="0"/>
                        </a:spcBef>
                        <a:spcAft>
                          <a:spcPts val="0"/>
                        </a:spcAft>
                      </a:pPr>
                      <a:r>
                        <a:rPr lang="ar-LY" sz="2800">
                          <a:effectLst/>
                        </a:rPr>
                        <a:t>الفصل</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595628">
                <a:tc>
                  <a:txBody>
                    <a:bodyPr/>
                    <a:lstStyle/>
                    <a:p>
                      <a:pPr marL="0" marR="107315" indent="78105" algn="justLow" rtl="1">
                        <a:lnSpc>
                          <a:spcPct val="107000"/>
                        </a:lnSpc>
                        <a:spcBef>
                          <a:spcPts val="0"/>
                        </a:spcBef>
                        <a:spcAft>
                          <a:spcPts val="0"/>
                        </a:spcAft>
                      </a:pPr>
                      <a:r>
                        <a:rPr lang="en-US" sz="2800">
                          <a:effectLst/>
                        </a:rPr>
                        <a:t>  </a:t>
                      </a:r>
                      <a:r>
                        <a:rPr lang="en-US" sz="2800">
                          <a:effectLst/>
                          <a:sym typeface="Symbol" panose="05050102010706020507" pitchFamily="18" charset="2"/>
                        </a:rPr>
                        <a:t></a:t>
                      </a:r>
                      <a:r>
                        <a:rPr lang="ar-LY" sz="2800">
                          <a:effectLst/>
                        </a:rPr>
                        <a:t> (س </a:t>
                      </a:r>
                      <a:r>
                        <a:rPr lang="en-US" sz="2800">
                          <a:effectLst/>
                          <a:sym typeface="Symbol" panose="05050102010706020507" pitchFamily="18" charset="2"/>
                        </a:rPr>
                        <a:t></a:t>
                      </a:r>
                      <a:r>
                        <a:rPr lang="ar-LY" sz="2800">
                          <a:effectLst/>
                        </a:rPr>
                        <a:t> ص)</a:t>
                      </a:r>
                      <a:endParaRPr lang="en-US" sz="2800">
                        <a:effectLst/>
                      </a:endParaRPr>
                    </a:p>
                    <a:p>
                      <a:pPr marL="0" marR="107315" indent="78105" algn="justLow" rtl="1">
                        <a:lnSpc>
                          <a:spcPct val="107000"/>
                        </a:lnSpc>
                        <a:spcBef>
                          <a:spcPts val="0"/>
                        </a:spcBef>
                        <a:spcAft>
                          <a:spcPts val="0"/>
                        </a:spcAft>
                      </a:pPr>
                      <a:r>
                        <a:rPr lang="ar-LY" sz="2800">
                          <a:effectLst/>
                        </a:rPr>
                        <a:t>          س</a:t>
                      </a:r>
                      <a:endParaRPr lang="en-US" sz="2800">
                        <a:effectLst/>
                      </a:endParaRPr>
                    </a:p>
                    <a:p>
                      <a:pPr marL="0" marR="107315" indent="78105" algn="justLow" rtl="1">
                        <a:lnSpc>
                          <a:spcPct val="107000"/>
                        </a:lnSpc>
                        <a:spcBef>
                          <a:spcPts val="0"/>
                        </a:spcBef>
                        <a:spcAft>
                          <a:spcPts val="0"/>
                        </a:spcAft>
                      </a:pPr>
                      <a:r>
                        <a:rPr lang="ar-LY" sz="2800">
                          <a:effectLst/>
                        </a:rPr>
                        <a:t>     </a:t>
                      </a:r>
                      <a:r>
                        <a:rPr lang="en-US" sz="2800">
                          <a:effectLst/>
                        </a:rPr>
                        <a:t>  </a:t>
                      </a:r>
                      <a:r>
                        <a:rPr lang="en-US" sz="2800">
                          <a:effectLst/>
                          <a:sym typeface="Symbol" panose="05050102010706020507" pitchFamily="18" charset="2"/>
                        </a:rPr>
                        <a:t></a:t>
                      </a:r>
                      <a:r>
                        <a:rPr lang="ar-LY" sz="2800">
                          <a:effectLst/>
                        </a:rPr>
                        <a:t> 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59055" algn="justLow" rtl="1">
                        <a:lnSpc>
                          <a:spcPct val="107000"/>
                        </a:lnSpc>
                        <a:spcBef>
                          <a:spcPts val="0"/>
                        </a:spcBef>
                        <a:spcAft>
                          <a:spcPts val="0"/>
                        </a:spcAft>
                      </a:pPr>
                      <a:r>
                        <a:rPr lang="ar-LY" sz="2800">
                          <a:effectLst/>
                        </a:rPr>
                        <a:t>سلب الشرط</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99695" algn="justLow" rtl="1">
                        <a:lnSpc>
                          <a:spcPct val="107000"/>
                        </a:lnSpc>
                        <a:spcBef>
                          <a:spcPts val="0"/>
                        </a:spcBef>
                        <a:spcAft>
                          <a:spcPts val="0"/>
                        </a:spcAft>
                      </a:pPr>
                      <a:r>
                        <a:rPr lang="ar-LY" sz="2800" dirty="0">
                          <a:effectLst/>
                        </a:rPr>
                        <a:t>(س </a:t>
                      </a:r>
                      <a:r>
                        <a:rPr lang="en-US" sz="2800" dirty="0">
                          <a:effectLst/>
                          <a:sym typeface="Symbol" panose="05050102010706020507" pitchFamily="18" charset="2"/>
                        </a:rPr>
                        <a:t></a:t>
                      </a:r>
                      <a:r>
                        <a:rPr lang="ar-LY" sz="2800" dirty="0">
                          <a:effectLst/>
                        </a:rPr>
                        <a:t> ص)</a:t>
                      </a:r>
                      <a:endParaRPr lang="en-US" sz="2800" dirty="0">
                        <a:effectLst/>
                      </a:endParaRPr>
                    </a:p>
                    <a:p>
                      <a:pPr marL="0" marR="99695" algn="justLow" rtl="1">
                        <a:lnSpc>
                          <a:spcPct val="107000"/>
                        </a:lnSpc>
                        <a:spcBef>
                          <a:spcPts val="0"/>
                        </a:spcBef>
                        <a:spcAft>
                          <a:spcPts val="0"/>
                        </a:spcAft>
                      </a:pPr>
                      <a:r>
                        <a:rPr lang="ar-LY" sz="2800" dirty="0">
                          <a:effectLst/>
                        </a:rPr>
                        <a:t>       </a:t>
                      </a:r>
                      <a:r>
                        <a:rPr lang="en-US" sz="2800" dirty="0">
                          <a:effectLst/>
                          <a:sym typeface="Symbol" panose="05050102010706020507" pitchFamily="18" charset="2"/>
                        </a:rPr>
                        <a:t></a:t>
                      </a:r>
                      <a:endParaRPr lang="en-US" sz="2800" dirty="0">
                        <a:effectLst/>
                      </a:endParaRPr>
                    </a:p>
                    <a:p>
                      <a:pPr marL="0" marR="99695" algn="justLow" rtl="1">
                        <a:lnSpc>
                          <a:spcPct val="107000"/>
                        </a:lnSpc>
                        <a:spcBef>
                          <a:spcPts val="0"/>
                        </a:spcBef>
                        <a:spcAft>
                          <a:spcPts val="0"/>
                        </a:spcAft>
                      </a:pPr>
                      <a:r>
                        <a:rPr lang="ar-LY" sz="2800" dirty="0">
                          <a:effectLst/>
                        </a:rPr>
                        <a:t> </a:t>
                      </a:r>
                      <a:r>
                        <a:rPr lang="en-US" sz="2800" dirty="0">
                          <a:effectLst/>
                        </a:rPr>
                        <a:t>  </a:t>
                      </a:r>
                      <a:r>
                        <a:rPr lang="en-US" sz="2800" dirty="0">
                          <a:effectLst/>
                          <a:sym typeface="Symbol" panose="05050102010706020507" pitchFamily="18" charset="2"/>
                        </a:rPr>
                        <a:t></a:t>
                      </a:r>
                      <a:r>
                        <a:rPr lang="ar-LY" sz="2800" dirty="0">
                          <a:effectLst/>
                        </a:rPr>
                        <a:t>س     ص</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justLow" rtl="1">
                        <a:lnSpc>
                          <a:spcPct val="107000"/>
                        </a:lnSpc>
                        <a:spcBef>
                          <a:spcPts val="0"/>
                        </a:spcBef>
                        <a:spcAft>
                          <a:spcPts val="0"/>
                        </a:spcAft>
                      </a:pPr>
                      <a:r>
                        <a:rPr lang="ar-LY" sz="2800">
                          <a:effectLst/>
                        </a:rPr>
                        <a:t>الشرط</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127504">
                <a:tc>
                  <a:txBody>
                    <a:bodyPr/>
                    <a:lstStyle/>
                    <a:p>
                      <a:pPr marL="0" marR="107315" indent="78105" algn="justLow" rtl="1">
                        <a:lnSpc>
                          <a:spcPct val="107000"/>
                        </a:lnSpc>
                        <a:spcBef>
                          <a:spcPts val="0"/>
                        </a:spcBef>
                        <a:spcAft>
                          <a:spcPts val="0"/>
                        </a:spcAft>
                      </a:pPr>
                      <a:r>
                        <a:rPr lang="en-US" sz="2800">
                          <a:effectLst/>
                        </a:rPr>
                        <a:t>  </a:t>
                      </a:r>
                      <a:r>
                        <a:rPr lang="en-US" sz="2800">
                          <a:effectLst/>
                          <a:sym typeface="Symbol" panose="05050102010706020507" pitchFamily="18" charset="2"/>
                        </a:rPr>
                        <a:t></a:t>
                      </a:r>
                      <a:r>
                        <a:rPr lang="ar-LY" sz="2800">
                          <a:effectLst/>
                        </a:rPr>
                        <a:t> ( س </a:t>
                      </a:r>
                      <a:r>
                        <a:rPr lang="en-US" sz="2800">
                          <a:effectLst/>
                          <a:sym typeface="Symbol" panose="05050102010706020507" pitchFamily="18" charset="2"/>
                        </a:rPr>
                        <a:t></a:t>
                      </a:r>
                      <a:r>
                        <a:rPr lang="ar-LY" sz="2800">
                          <a:effectLst/>
                        </a:rPr>
                        <a:t> ص)</a:t>
                      </a:r>
                      <a:endParaRPr lang="en-US" sz="2800">
                        <a:effectLst/>
                      </a:endParaRPr>
                    </a:p>
                    <a:p>
                      <a:pPr marL="0" marR="107315" indent="78105" algn="justLow" rtl="1">
                        <a:lnSpc>
                          <a:spcPct val="107000"/>
                        </a:lnSpc>
                        <a:spcBef>
                          <a:spcPts val="0"/>
                        </a:spcBef>
                        <a:spcAft>
                          <a:spcPts val="0"/>
                        </a:spcAft>
                      </a:pPr>
                      <a:r>
                        <a:rPr lang="en-US" sz="2800">
                          <a:effectLst/>
                        </a:rPr>
                        <a:t>      </a:t>
                      </a:r>
                      <a:r>
                        <a:rPr lang="ar-LY" sz="2800">
                          <a:effectLst/>
                        </a:rPr>
                        <a:t>      </a:t>
                      </a:r>
                      <a:r>
                        <a:rPr lang="en-US" sz="2800">
                          <a:effectLst/>
                          <a:sym typeface="Symbol" panose="05050102010706020507" pitchFamily="18" charset="2"/>
                        </a:rPr>
                        <a:t></a:t>
                      </a:r>
                      <a:endParaRPr lang="en-US" sz="2800">
                        <a:effectLst/>
                      </a:endParaRPr>
                    </a:p>
                    <a:p>
                      <a:pPr marL="0" marR="107315" indent="78105" algn="justLow" rtl="1">
                        <a:lnSpc>
                          <a:spcPct val="107000"/>
                        </a:lnSpc>
                        <a:spcBef>
                          <a:spcPts val="0"/>
                        </a:spcBef>
                        <a:spcAft>
                          <a:spcPts val="0"/>
                        </a:spcAft>
                      </a:pPr>
                      <a:r>
                        <a:rPr lang="ar-LY" sz="2800">
                          <a:effectLst/>
                        </a:rPr>
                        <a:t>   س          </a:t>
                      </a:r>
                      <a:r>
                        <a:rPr lang="en-US" sz="2800">
                          <a:effectLst/>
                        </a:rPr>
                        <a:t>  </a:t>
                      </a:r>
                      <a:r>
                        <a:rPr lang="en-US" sz="2800">
                          <a:effectLst/>
                          <a:sym typeface="Symbol" panose="05050102010706020507" pitchFamily="18" charset="2"/>
                        </a:rPr>
                        <a:t></a:t>
                      </a:r>
                      <a:r>
                        <a:rPr lang="ar-LY" sz="2800">
                          <a:effectLst/>
                        </a:rPr>
                        <a:t>س</a:t>
                      </a:r>
                      <a:endParaRPr lang="en-US" sz="2800">
                        <a:effectLst/>
                      </a:endParaRPr>
                    </a:p>
                    <a:p>
                      <a:pPr marL="0" marR="107315" indent="78105" algn="justLow" rtl="1">
                        <a:lnSpc>
                          <a:spcPct val="107000"/>
                        </a:lnSpc>
                        <a:spcBef>
                          <a:spcPts val="0"/>
                        </a:spcBef>
                        <a:spcAft>
                          <a:spcPts val="0"/>
                        </a:spcAft>
                      </a:pPr>
                      <a:r>
                        <a:rPr lang="en-US" sz="2800">
                          <a:effectLst/>
                        </a:rPr>
                        <a:t>  </a:t>
                      </a:r>
                      <a:r>
                        <a:rPr lang="en-US" sz="2800">
                          <a:effectLst/>
                          <a:sym typeface="Symbol" panose="05050102010706020507" pitchFamily="18" charset="2"/>
                        </a:rPr>
                        <a:t></a:t>
                      </a:r>
                      <a:r>
                        <a:rPr lang="ar-LY" sz="2800">
                          <a:effectLst/>
                        </a:rPr>
                        <a:t>ص          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59055" algn="justLow" rtl="1">
                        <a:lnSpc>
                          <a:spcPct val="107000"/>
                        </a:lnSpc>
                        <a:spcBef>
                          <a:spcPts val="0"/>
                        </a:spcBef>
                        <a:spcAft>
                          <a:spcPts val="0"/>
                        </a:spcAft>
                      </a:pPr>
                      <a:r>
                        <a:rPr lang="ar-LY" sz="2800">
                          <a:effectLst/>
                        </a:rPr>
                        <a:t>سلب التشارط</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99695" algn="justLow" rtl="1">
                        <a:lnSpc>
                          <a:spcPct val="107000"/>
                        </a:lnSpc>
                        <a:spcBef>
                          <a:spcPts val="0"/>
                        </a:spcBef>
                        <a:spcAft>
                          <a:spcPts val="0"/>
                        </a:spcAft>
                      </a:pPr>
                      <a:r>
                        <a:rPr lang="ar-LY" sz="2800">
                          <a:effectLst/>
                        </a:rPr>
                        <a:t>( س </a:t>
                      </a:r>
                      <a:r>
                        <a:rPr lang="en-US" sz="2800">
                          <a:effectLst/>
                          <a:sym typeface="Symbol" panose="05050102010706020507" pitchFamily="18" charset="2"/>
                        </a:rPr>
                        <a:t></a:t>
                      </a:r>
                      <a:r>
                        <a:rPr lang="ar-LY" sz="2800">
                          <a:effectLst/>
                        </a:rPr>
                        <a:t> ص)</a:t>
                      </a:r>
                      <a:endParaRPr lang="en-US" sz="2800">
                        <a:effectLst/>
                      </a:endParaRPr>
                    </a:p>
                    <a:p>
                      <a:pPr marL="0" marR="99695" algn="justLow" rtl="1">
                        <a:lnSpc>
                          <a:spcPct val="107000"/>
                        </a:lnSpc>
                        <a:spcBef>
                          <a:spcPts val="0"/>
                        </a:spcBef>
                        <a:spcAft>
                          <a:spcPts val="0"/>
                        </a:spcAft>
                      </a:pPr>
                      <a:r>
                        <a:rPr lang="en-US" sz="2800">
                          <a:effectLst/>
                        </a:rPr>
                        <a:t>      </a:t>
                      </a:r>
                      <a:r>
                        <a:rPr lang="ar-LY" sz="2800">
                          <a:effectLst/>
                        </a:rPr>
                        <a:t>  </a:t>
                      </a:r>
                      <a:r>
                        <a:rPr lang="en-US" sz="2800">
                          <a:effectLst/>
                          <a:sym typeface="Symbol" panose="05050102010706020507" pitchFamily="18" charset="2"/>
                        </a:rPr>
                        <a:t></a:t>
                      </a:r>
                      <a:endParaRPr lang="en-US" sz="2800">
                        <a:effectLst/>
                      </a:endParaRPr>
                    </a:p>
                    <a:p>
                      <a:pPr marL="0" marR="99695" algn="justLow" rtl="1">
                        <a:lnSpc>
                          <a:spcPct val="107000"/>
                        </a:lnSpc>
                        <a:spcBef>
                          <a:spcPts val="0"/>
                        </a:spcBef>
                        <a:spcAft>
                          <a:spcPts val="0"/>
                        </a:spcAft>
                      </a:pPr>
                      <a:r>
                        <a:rPr lang="ar-LY" sz="2800">
                          <a:effectLst/>
                        </a:rPr>
                        <a:t>س          </a:t>
                      </a:r>
                      <a:r>
                        <a:rPr lang="en-US" sz="2800">
                          <a:effectLst/>
                          <a:sym typeface="Symbol" panose="05050102010706020507" pitchFamily="18" charset="2"/>
                        </a:rPr>
                        <a:t></a:t>
                      </a:r>
                      <a:r>
                        <a:rPr lang="ar-LY" sz="2800">
                          <a:effectLst/>
                        </a:rPr>
                        <a:t>س</a:t>
                      </a:r>
                      <a:endParaRPr lang="en-US" sz="2800">
                        <a:effectLst/>
                      </a:endParaRPr>
                    </a:p>
                    <a:p>
                      <a:pPr marL="0" marR="99695" algn="justLow" rtl="1">
                        <a:lnSpc>
                          <a:spcPct val="107000"/>
                        </a:lnSpc>
                        <a:spcBef>
                          <a:spcPts val="0"/>
                        </a:spcBef>
                        <a:spcAft>
                          <a:spcPts val="0"/>
                        </a:spcAft>
                      </a:pPr>
                      <a:r>
                        <a:rPr lang="ar-LY" sz="2800">
                          <a:effectLst/>
                        </a:rPr>
                        <a:t>ص        </a:t>
                      </a:r>
                      <a:r>
                        <a:rPr lang="en-US" sz="2800">
                          <a:effectLst/>
                        </a:rPr>
                        <a:t>  </a:t>
                      </a:r>
                      <a:r>
                        <a:rPr lang="en-US" sz="2800">
                          <a:effectLst/>
                          <a:sym typeface="Symbol" panose="05050102010706020507" pitchFamily="18" charset="2"/>
                        </a:rPr>
                        <a:t></a:t>
                      </a:r>
                      <a:r>
                        <a:rPr lang="ar-LY" sz="2800">
                          <a:effectLst/>
                        </a:rPr>
                        <a:t>ص</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228600" algn="justLow" rtl="1">
                        <a:lnSpc>
                          <a:spcPct val="107000"/>
                        </a:lnSpc>
                        <a:spcBef>
                          <a:spcPts val="0"/>
                        </a:spcBef>
                        <a:spcAft>
                          <a:spcPts val="0"/>
                        </a:spcAft>
                      </a:pPr>
                      <a:r>
                        <a:rPr lang="ar-LY" sz="2800" dirty="0">
                          <a:effectLst/>
                        </a:rPr>
                        <a:t>التشارط</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8752171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0080" y="2431427"/>
            <a:ext cx="10515600" cy="3422091"/>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والحجة تكون صحيحة باستخدام هذه القواعد إذا كانت شجرة الفئة المؤلفة من مقدّماتها وسلب نتيجتها شجرة مغلقة. والشجرة تكون مغلقة إذا كانت جميع فروعها مغلقة. والفرع يكون مغلقا إذا اشتمل على قضية وسلبها.</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والحجة تكون فاسدة إذا كانت شجرة الفئة المؤلفة من مقدّماتها وسلب نتيجتها شجرة مفتوحة. والشجرة تكون مفتوحة إذا كان بها فرع مفتوح واحد على الأقل. والفرع يكون مفتوحا إذا كان يخلو من التناقض، أي لا ترد فيه قضية وسلبها، وتم تحليل كل قضاياه المركبة.</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318220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40" y="2094789"/>
            <a:ext cx="11224260" cy="3524683"/>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أشكال فن</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وفي الوسع استخدام أشكال فن في تقويم الحجج. </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لتقويم الحجة المؤلفة من مقدّمتين ونتيجة تتخذ كل منهما إحدى صيغ القضايا التقليدية الأربعة، (ك م، ك س، ج م، ج س)، نحتاج إلى رسم ثلاث دوائر متداخلة، وإلى تمثيل المقدّمتين على طريقة فن. إذا وجدنا أن رسم المقدّمتين يغنينا عن رسم النتيجة فإن هذا يكفي لإثبات صحة الحجة. خلافا لذلك، الحجة فاسدة.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اعتبر مثلا الحجة التالية: كل رجال الأعمال أثرياء؛ وكل الأثرياء أرستقراطيون؛ ولهذا فإن كل رجال الأعمال أرستقراطيون.</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5734333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2377440" y="1208723"/>
            <a:ext cx="6002654" cy="4689157"/>
            <a:chOff x="3960" y="10440"/>
            <a:chExt cx="4680" cy="4500"/>
          </a:xfrm>
        </p:grpSpPr>
        <p:grpSp>
          <p:nvGrpSpPr>
            <p:cNvPr id="3" name="Group 2"/>
            <p:cNvGrpSpPr>
              <a:grpSpLocks/>
            </p:cNvGrpSpPr>
            <p:nvPr/>
          </p:nvGrpSpPr>
          <p:grpSpPr bwMode="auto">
            <a:xfrm>
              <a:off x="3960" y="10440"/>
              <a:ext cx="4680" cy="4500"/>
              <a:chOff x="3960" y="10440"/>
              <a:chExt cx="4680" cy="4500"/>
            </a:xfrm>
          </p:grpSpPr>
          <p:sp>
            <p:nvSpPr>
              <p:cNvPr id="11" name="Oval 10"/>
              <p:cNvSpPr>
                <a:spLocks noChangeArrowheads="1"/>
              </p:cNvSpPr>
              <p:nvPr/>
            </p:nvSpPr>
            <p:spPr bwMode="auto">
              <a:xfrm>
                <a:off x="4860" y="12060"/>
                <a:ext cx="2880" cy="2880"/>
              </a:xfrm>
              <a:prstGeom prst="ellipse">
                <a:avLst/>
              </a:pr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2" name="Oval 11"/>
              <p:cNvSpPr>
                <a:spLocks noChangeArrowheads="1"/>
              </p:cNvSpPr>
              <p:nvPr/>
            </p:nvSpPr>
            <p:spPr bwMode="auto">
              <a:xfrm>
                <a:off x="5760" y="10440"/>
                <a:ext cx="2880" cy="2880"/>
              </a:xfrm>
              <a:prstGeom prst="ellipse">
                <a:avLst/>
              </a:pr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3" name="Oval 12"/>
              <p:cNvSpPr>
                <a:spLocks noChangeArrowheads="1"/>
              </p:cNvSpPr>
              <p:nvPr/>
            </p:nvSpPr>
            <p:spPr bwMode="auto">
              <a:xfrm>
                <a:off x="3960" y="10440"/>
                <a:ext cx="2880" cy="2880"/>
              </a:xfrm>
              <a:prstGeom prst="ellipse">
                <a:avLst/>
              </a:prstGeom>
              <a:noFill/>
              <a:ln w="3810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4" name="Text Box 35"/>
            <p:cNvSpPr txBox="1">
              <a:spLocks noChangeArrowheads="1"/>
            </p:cNvSpPr>
            <p:nvPr/>
          </p:nvSpPr>
          <p:spPr bwMode="auto">
            <a:xfrm>
              <a:off x="6120" y="11520"/>
              <a:ext cx="429" cy="46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07000"/>
                </a:lnSpc>
                <a:spcBef>
                  <a:spcPts val="0"/>
                </a:spcBef>
                <a:spcAft>
                  <a:spcPts val="800"/>
                </a:spcAft>
              </a:pPr>
              <a:r>
                <a:rPr lang="en-US" b="1">
                  <a:effectLst/>
                  <a:latin typeface="Calibri" panose="020F0502020204030204" pitchFamily="34" charset="0"/>
                  <a:ea typeface="Calibri" panose="020F0502020204030204" pitchFamily="34" charset="0"/>
                  <a:cs typeface="Arial" panose="020B0604020202020204" pitchFamily="34" charset="0"/>
                </a:rPr>
                <a:t>1</a:t>
              </a:r>
              <a:endParaRPr lang="en-US">
                <a:effectLst/>
                <a:latin typeface="Calibri" panose="020F0502020204030204" pitchFamily="34" charset="0"/>
                <a:ea typeface="Calibri" panose="020F0502020204030204" pitchFamily="34" charset="0"/>
                <a:cs typeface="Arial" panose="020B0604020202020204" pitchFamily="34" charset="0"/>
              </a:endParaRPr>
            </a:p>
          </p:txBody>
        </p:sp>
        <p:sp>
          <p:nvSpPr>
            <p:cNvPr id="5" name="Text Box 36"/>
            <p:cNvSpPr txBox="1">
              <a:spLocks noChangeArrowheads="1"/>
            </p:cNvSpPr>
            <p:nvPr/>
          </p:nvSpPr>
          <p:spPr bwMode="auto">
            <a:xfrm>
              <a:off x="6120" y="12240"/>
              <a:ext cx="429" cy="46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07000"/>
                </a:lnSpc>
                <a:spcBef>
                  <a:spcPts val="0"/>
                </a:spcBef>
                <a:spcAft>
                  <a:spcPts val="800"/>
                </a:spcAft>
              </a:pPr>
              <a:r>
                <a:rPr lang="en-US" b="1">
                  <a:effectLst/>
                  <a:latin typeface="Calibri" panose="020F0502020204030204" pitchFamily="34" charset="0"/>
                  <a:ea typeface="Calibri" panose="020F0502020204030204" pitchFamily="34" charset="0"/>
                  <a:cs typeface="Arial" panose="020B0604020202020204" pitchFamily="34" charset="0"/>
                </a:rPr>
                <a:t>2</a:t>
              </a:r>
              <a:endParaRPr lang="en-US">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 Box 37"/>
            <p:cNvSpPr txBox="1">
              <a:spLocks noChangeArrowheads="1"/>
            </p:cNvSpPr>
            <p:nvPr/>
          </p:nvSpPr>
          <p:spPr bwMode="auto">
            <a:xfrm>
              <a:off x="6120" y="13320"/>
              <a:ext cx="429" cy="46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07000"/>
                </a:lnSpc>
                <a:spcBef>
                  <a:spcPts val="0"/>
                </a:spcBef>
                <a:spcAft>
                  <a:spcPts val="800"/>
                </a:spcAft>
              </a:pPr>
              <a:r>
                <a:rPr lang="en-US" b="1">
                  <a:effectLst/>
                  <a:latin typeface="Calibri" panose="020F0502020204030204" pitchFamily="34" charset="0"/>
                  <a:ea typeface="Calibri" panose="020F0502020204030204" pitchFamily="34" charset="0"/>
                  <a:cs typeface="Arial" panose="020B0604020202020204" pitchFamily="34" charset="0"/>
                </a:rPr>
                <a:t>3</a:t>
              </a:r>
              <a:endParaRPr lang="en-US">
                <a:effectLst/>
                <a:latin typeface="Calibri" panose="020F0502020204030204" pitchFamily="34" charset="0"/>
                <a:ea typeface="Calibri" panose="020F0502020204030204" pitchFamily="34" charset="0"/>
                <a:cs typeface="Arial" panose="020B0604020202020204" pitchFamily="34" charset="0"/>
              </a:endParaRPr>
            </a:p>
          </p:txBody>
        </p:sp>
        <p:sp>
          <p:nvSpPr>
            <p:cNvPr id="7" name="Text Box 38"/>
            <p:cNvSpPr txBox="1">
              <a:spLocks noChangeArrowheads="1"/>
            </p:cNvSpPr>
            <p:nvPr/>
          </p:nvSpPr>
          <p:spPr bwMode="auto">
            <a:xfrm>
              <a:off x="5040" y="11700"/>
              <a:ext cx="429" cy="46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07000"/>
                </a:lnSpc>
                <a:spcBef>
                  <a:spcPts val="0"/>
                </a:spcBef>
                <a:spcAft>
                  <a:spcPts val="800"/>
                </a:spcAft>
              </a:pPr>
              <a:r>
                <a:rPr lang="en-US" b="1">
                  <a:effectLst/>
                  <a:latin typeface="Calibri" panose="020F0502020204030204" pitchFamily="34" charset="0"/>
                  <a:ea typeface="Calibri" panose="020F0502020204030204" pitchFamily="34" charset="0"/>
                  <a:cs typeface="Arial" panose="020B0604020202020204" pitchFamily="34" charset="0"/>
                </a:rPr>
                <a:t>7</a:t>
              </a:r>
              <a:endParaRPr lang="en-US">
                <a:effectLst/>
                <a:latin typeface="Calibri" panose="020F0502020204030204" pitchFamily="34" charset="0"/>
                <a:ea typeface="Calibri" panose="020F0502020204030204" pitchFamily="34" charset="0"/>
                <a:cs typeface="Arial" panose="020B0604020202020204" pitchFamily="34" charset="0"/>
              </a:endParaRPr>
            </a:p>
          </p:txBody>
        </p:sp>
        <p:sp>
          <p:nvSpPr>
            <p:cNvPr id="8" name="Text Box 39"/>
            <p:cNvSpPr txBox="1">
              <a:spLocks noChangeArrowheads="1"/>
            </p:cNvSpPr>
            <p:nvPr/>
          </p:nvSpPr>
          <p:spPr bwMode="auto">
            <a:xfrm>
              <a:off x="6840" y="12600"/>
              <a:ext cx="429" cy="46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07000"/>
                </a:lnSpc>
                <a:spcBef>
                  <a:spcPts val="0"/>
                </a:spcBef>
                <a:spcAft>
                  <a:spcPts val="800"/>
                </a:spcAft>
              </a:pPr>
              <a:r>
                <a:rPr lang="en-US" b="1">
                  <a:effectLst/>
                  <a:latin typeface="Calibri" panose="020F0502020204030204" pitchFamily="34" charset="0"/>
                  <a:ea typeface="Calibri" panose="020F0502020204030204" pitchFamily="34" charset="0"/>
                  <a:cs typeface="Arial" panose="020B0604020202020204" pitchFamily="34" charset="0"/>
                </a:rPr>
                <a:t>4</a:t>
              </a:r>
              <a:endParaRPr lang="en-US">
                <a:effectLst/>
                <a:latin typeface="Calibri" panose="020F0502020204030204" pitchFamily="34" charset="0"/>
                <a:ea typeface="Calibri" panose="020F0502020204030204" pitchFamily="34" charset="0"/>
                <a:cs typeface="Arial" panose="020B0604020202020204" pitchFamily="34" charset="0"/>
              </a:endParaRPr>
            </a:p>
          </p:txBody>
        </p:sp>
        <p:sp>
          <p:nvSpPr>
            <p:cNvPr id="9" name="Text Box 40"/>
            <p:cNvSpPr txBox="1">
              <a:spLocks noChangeArrowheads="1"/>
            </p:cNvSpPr>
            <p:nvPr/>
          </p:nvSpPr>
          <p:spPr bwMode="auto">
            <a:xfrm>
              <a:off x="7020" y="11700"/>
              <a:ext cx="429" cy="46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07000"/>
                </a:lnSpc>
                <a:spcBef>
                  <a:spcPts val="0"/>
                </a:spcBef>
                <a:spcAft>
                  <a:spcPts val="800"/>
                </a:spcAft>
              </a:pPr>
              <a:r>
                <a:rPr lang="en-US" b="1">
                  <a:effectLst/>
                  <a:latin typeface="Calibri" panose="020F0502020204030204" pitchFamily="34" charset="0"/>
                  <a:ea typeface="Calibri" panose="020F0502020204030204" pitchFamily="34" charset="0"/>
                  <a:cs typeface="Arial" panose="020B0604020202020204" pitchFamily="34" charset="0"/>
                </a:rPr>
                <a:t>6</a:t>
              </a:r>
              <a:endParaRPr lang="en-US">
                <a:effectLst/>
                <a:latin typeface="Calibri" panose="020F0502020204030204" pitchFamily="34" charset="0"/>
                <a:ea typeface="Calibri" panose="020F0502020204030204" pitchFamily="34" charset="0"/>
                <a:cs typeface="Arial" panose="020B0604020202020204" pitchFamily="34" charset="0"/>
              </a:endParaRPr>
            </a:p>
          </p:txBody>
        </p:sp>
        <p:sp>
          <p:nvSpPr>
            <p:cNvPr id="10" name="Text Box 41"/>
            <p:cNvSpPr txBox="1">
              <a:spLocks noChangeArrowheads="1"/>
            </p:cNvSpPr>
            <p:nvPr/>
          </p:nvSpPr>
          <p:spPr bwMode="auto">
            <a:xfrm>
              <a:off x="5400" y="12600"/>
              <a:ext cx="429" cy="46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lnSpc>
                  <a:spcPct val="107000"/>
                </a:lnSpc>
                <a:spcBef>
                  <a:spcPts val="0"/>
                </a:spcBef>
                <a:spcAft>
                  <a:spcPts val="800"/>
                </a:spcAft>
              </a:pPr>
              <a:r>
                <a:rPr lang="en-US" b="1">
                  <a:effectLst/>
                  <a:latin typeface="Calibri" panose="020F0502020204030204" pitchFamily="34" charset="0"/>
                  <a:ea typeface="Calibri" panose="020F0502020204030204" pitchFamily="34" charset="0"/>
                  <a:cs typeface="Arial" panose="020B0604020202020204" pitchFamily="34" charset="0"/>
                </a:rPr>
                <a:t>5</a:t>
              </a:r>
              <a:endParaRPr lang="en-US">
                <a:effectLst/>
                <a:latin typeface="Calibri" panose="020F0502020204030204" pitchFamily="34" charset="0"/>
                <a:ea typeface="Calibri" panose="020F0502020204030204" pitchFamily="34" charset="0"/>
                <a:cs typeface="Arial" panose="020B0604020202020204" pitchFamily="34" charset="0"/>
              </a:endParaRPr>
            </a:p>
          </p:txBody>
        </p:sp>
      </p:grpSp>
    </p:spTree>
    <p:extLst>
      <p:ext uri="{BB962C8B-B14F-4D97-AF65-F5344CB8AC3E}">
        <p14:creationId xmlns:p14="http://schemas.microsoft.com/office/powerpoint/2010/main" val="2884593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75977"/>
            <a:ext cx="11727180" cy="6393417"/>
          </a:xfrm>
          <a:prstGeom prst="rect">
            <a:avLst/>
          </a:prstGeom>
        </p:spPr>
        <p:txBody>
          <a:bodyPr wrap="square">
            <a:spAutoFit/>
          </a:bodyPr>
          <a:lstStyle/>
          <a:p>
            <a:pPr marR="228600" algn="justLow" rtl="1">
              <a:lnSpc>
                <a:spcPct val="107000"/>
              </a:lnSpc>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الخبري والإنشائي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موضع عناية المنطق الأساسية هو الجملة </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التي تعرّف بأنها قول يحمل معنى تاما يحسن السكوت عنده هو الجملة. غير أن هناك نوعين من الجمل، الجملة الخبرية</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وهي جملة يصحّ أن يقال لقائلها صدقت أو كذبت؛ والجملة الإنشائية، وهي جملة لا يصحّ أن يقال ذلك لقائلها، ومن أنواعها السؤال، والأمر، والنهي، والتعجب، والقسم، والتمني. والمنطق لا يعني إلا بالجمل الخبرية.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وعلى الرغم من اهتمام المنطق بالجمل التي تحمل قيما صدقية، فإن أمر تحديد هذه القيم ليس من شأنه. وبوجه أعم، لا يشترط المنطق درايتنا بقيم الصدق الفعلية التي تحتازها الجمل الخبرية، بل لا يشترط حتى حصولنا على أدلة على صدقها أو كذبها.</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على ذلك، ثمة حاجة في سياق التفكير الناقد إلى للاهتمام بقيم صدق الجمل. تحديدا، تشغلنا الشواهد التي يستشهد بها على صدق ما نعرض له من جمل، فمن المهم أن نعرف ما إذا كانت وجيهة أو قوية أو ضعيفة أو واهية. فإذا اتضح مثلا أن النص الذي نعنى بتقويمه يركن إلى جمل مشكوك في صدقها، سوف يكون لدينا مبرر للطعن في ما يخلص إليه من نتائج، حتى إذا كان يستوفي المعايير التي يقرها المناطقة [هل البابا كاثوليكي]</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333211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4320" y="1499177"/>
            <a:ext cx="11917680" cy="4549322"/>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التحليلي والتركيبي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تتألف الجملة الخبرية [أو القضية] في أبسط صورها من موضوع ومحمول. الموضوع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(subject)</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هو مدار حديث القضية والمحمول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(predicate)</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هو فحوى هذا الحديث.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في القضية التحليلية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(analytic proposition)</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المحمول متضمن في الموضوع. وفي القضية التركيبية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(synthetic proposition)</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المحمول ليس متضمنا في الموضوع. </a:t>
            </a:r>
            <a:endParaRPr lang="ar-LY" sz="2800" dirty="0">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ومن هذا التمييز يتضح أن القضية التحليلية لا تخبرنا بشيء عن العالم، وأنها صادقة ليس في عالمنا الواقعي بل في كل عالم ممكن يمكن لنا تصوره. وهذا على وجه الضبط ما يحول دون قدرتنا على تخيّل كذب أي قضية تحليلية. والأمر مختلف تماما مع القضية التركيبية، فهي تخبرنا بجديد عن العالم، ولهذا فإنها تصدق إذا طابق محتواها ما يحدث في العالم، وتكذب إذا اختلف.</a:t>
            </a:r>
            <a:endParaRPr lang="en-US" sz="2800" dirty="0"/>
          </a:p>
        </p:txBody>
      </p:sp>
    </p:spTree>
    <p:extLst>
      <p:ext uri="{BB962C8B-B14F-4D97-AF65-F5344CB8AC3E}">
        <p14:creationId xmlns:p14="http://schemas.microsoft.com/office/powerpoint/2010/main" val="3479963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4840" y="1798426"/>
            <a:ext cx="11125200" cy="3985706"/>
          </a:xfrm>
          <a:prstGeom prst="rect">
            <a:avLst/>
          </a:prstGeom>
        </p:spPr>
        <p:txBody>
          <a:bodyPr wrap="square">
            <a:spAutoFit/>
          </a:bodyPr>
          <a:lstStyle/>
          <a:p>
            <a:pPr marL="228600" marR="228600" algn="justLow" rtl="1">
              <a:lnSpc>
                <a:spcPct val="107000"/>
              </a:lnSpc>
              <a:spcBef>
                <a:spcPts val="0"/>
              </a:spcBef>
              <a:spcAft>
                <a:spcPts val="800"/>
              </a:spcAft>
            </a:pPr>
            <a:r>
              <a:rPr lang="ar-SA" sz="2800" b="1" dirty="0" smtClean="0">
                <a:effectLst/>
                <a:latin typeface="Calibri" panose="020F0502020204030204" pitchFamily="34" charset="0"/>
                <a:ea typeface="Calibri" panose="020F0502020204030204" pitchFamily="34" charset="0"/>
                <a:cs typeface="Simplified Arabic" panose="02020603050405020304" pitchFamily="18" charset="-78"/>
              </a:rPr>
              <a:t>القبلي والبعدي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والقضية التحليلية قضية قبلية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 priori)</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بمعنى أنه تتسنى لنا معرفة قيمها الصدقية دون لجوء إلى الخبرة. ومثل هذا أننا نعرف أن القضية "لا عازب متزوج" قضية صادقة دونما حاجة لتقصي أوضاع العزاب الاجتماعية.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في المقابل، القضية التركيبية قضية بعدية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 posteriori)</a:t>
            </a:r>
            <a:r>
              <a:rPr lang="ar-SA" sz="2800" dirty="0" smtClean="0">
                <a:effectLst/>
                <a:latin typeface="Calibri" panose="020F0502020204030204" pitchFamily="34" charset="0"/>
                <a:ea typeface="Calibri" panose="020F0502020204030204" pitchFamily="34" charset="0"/>
                <a:cs typeface="Simplified Arabic" panose="02020603050405020304" pitchFamily="18" charset="-78"/>
              </a:rPr>
              <a:t>، بمعنى أننا لا نستطيع الدراية بقيم صدقها إلا بالركون إلى الخبرة. إذا أُخبرنا بأن ظروف العزاب سيئة، فإن درايتنا بقيم صدق هذه الجملة الخبرية تتوقف على قيامنا بمعاينة أوضاع العزاب المقصودين والتأكد من سوئها [القضية التركيبية القبلية].</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2259694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02062"/>
            <a:ext cx="12001500" cy="4907754"/>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الاستنباط والاستقراء</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الحجاج معلمة يتميز بها الكائن البشري على غيره من الكائنات الحية، وهي تنبئ عن رغبته في إقناع أغياره من الكائنات البشرية بوجاهة ما يركن إليها من اعتقادات. وبديل الحجاج هو استخدام أساليب الإكراه والعنف في فرض الرأي، وهي أساليب لا تليق بكرامة البشر وتناوئ القيم التي يسعى التفكير الناقد إلى تكريسها.</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والحجة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(argument)</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هي مطية الحجاج، وهي مجموعة من القضايا يُستدل على إحداها (النتيجة) بالركون إلى </a:t>
            </a:r>
            <a:r>
              <a:rPr lang="ar-LY" sz="2800" dirty="0" err="1" smtClean="0">
                <a:effectLst/>
                <a:latin typeface="Simplified Arabic" panose="02020603050405020304" pitchFamily="18" charset="-78"/>
                <a:ea typeface="Calibri" panose="020F0502020204030204" pitchFamily="34" charset="0"/>
                <a:cs typeface="Simplified Arabic" panose="02020603050405020304" pitchFamily="18" charset="-78"/>
              </a:rPr>
              <a:t>سائرها</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 (المقدّمات)، حيث ينظر إلى المقدّمات على اعتبار أنها تطرح دعما أو أسسا لصدق النتيجة. ولا حدّ أعلى لعدد المقدّمات التي يمكن أن تركن إليها الحجة، فقد يكون </a:t>
            </a:r>
            <a:r>
              <a:rPr lang="ar-LY" sz="2800" dirty="0" err="1" smtClean="0">
                <a:effectLst/>
                <a:latin typeface="Simplified Arabic" panose="02020603050405020304" pitchFamily="18" charset="-78"/>
                <a:ea typeface="Calibri" panose="020F0502020204030204" pitchFamily="34" charset="0"/>
                <a:cs typeface="Simplified Arabic" panose="02020603050405020304" pitchFamily="18" charset="-78"/>
              </a:rPr>
              <a:t>لامتناهيا</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 وإن لزم كحدّ أدنى أن تتألف الحجة من مقدّمة واحدة، وأن تتألف من نتيجة واحدة قد تتخذ صورة قضية وصلية.</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3169295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4320" y="1130791"/>
            <a:ext cx="11612880" cy="3422091"/>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وغالبا ما تأتي المقدّمات أولا، تتلوها النتيجة، لكن هناك حالات أخرى يعكس فيها هذا الترتيب. [ثوابت اللزوم]. ومن بين سبل تحديد النتيجة الإجابة عن السؤال عما يحاول صاحب الحجة إقناعنا به، واستبعاد ما لا يصح أن يكون نتيجة؛ إذا وجدت مثلا، أو إحصائية، أو تعريفا، أو دليلا، فاعلم أنه ليس نتيجة.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وهناك أيضا سبل متنوعة للعثور على المقدّمات، منها معرفة السبب الذي جعل صاحب الحجة يعتقد في نتيجتها، ومحاولة تمثّل دوره، والبحث عن الأدلة، والحقائق، والأمثلة، والإحصاءات، والمماثلات، وشهادات الخبرة، لأن المقدّمات عادة ما تتمثل فيها.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1493986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2020" y="1705570"/>
            <a:ext cx="10302240" cy="4344138"/>
          </a:xfrm>
          <a:prstGeom prst="rect">
            <a:avLst/>
          </a:prstGeom>
        </p:spPr>
        <p:txBody>
          <a:bodyPr wrap="square">
            <a:spAutoFit/>
          </a:bodyPr>
          <a:lstStyle/>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ثمة نوعان من الحجج، استنباطية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(deductive)</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واستقرائية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(inductive)</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وخلافا لمعتقد شائع، لا يكمن الفرق بين هذين النوعين في كون الأول انتقالا من حكم كلي إلى حكم جزئي، ولا في كون الثاني انتقالا من حكم جزئي إلى حكم كلي. ويشهد على خطأ هذا المعتقد أن الحجة: كل حيوان فان، وكل إنسان حيوان، ولهذا فإن كل حيوان فان، حجة استنباطية على الرغم من أنها تخلص إلى حكم كلي. </a:t>
            </a:r>
            <a:endParaRPr lang="ar-LY" sz="2800" dirty="0">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والواقع أن الفرق بين الاستنباط والاستقراء يكمن أساسا في مدى قدرة المقدّمات على ضمان صدق النتيجة. في الحجة الاستنباطية صدق المقدّمات يضمن صدق النتيجة ضمانا مطلقا؛ أما في الحجة الاستقرائية، فإن صدق المقدّمات لا يضمن ضمانا مطلقا صدق النتيجة، لكنه يرجحها بدرجة أو أخرى.</a:t>
            </a:r>
            <a:endParaRPr lang="en-US" sz="2800" dirty="0"/>
          </a:p>
        </p:txBody>
      </p:sp>
    </p:spTree>
    <p:extLst>
      <p:ext uri="{BB962C8B-B14F-4D97-AF65-F5344CB8AC3E}">
        <p14:creationId xmlns:p14="http://schemas.microsoft.com/office/powerpoint/2010/main" val="3687153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7240" y="1450766"/>
            <a:ext cx="10744200" cy="5471370"/>
          </a:xfrm>
          <a:prstGeom prst="rect">
            <a:avLst/>
          </a:prstGeom>
        </p:spPr>
        <p:txBody>
          <a:bodyPr wrap="square">
            <a:spAutoFit/>
          </a:bodyPr>
          <a:lstStyle/>
          <a:p>
            <a:pPr marL="228600" marR="228600" algn="justLow" rtl="1">
              <a:lnSpc>
                <a:spcPct val="107000"/>
              </a:lnSpc>
              <a:spcBef>
                <a:spcPts val="0"/>
              </a:spcBef>
              <a:spcAft>
                <a:spcPts val="800"/>
              </a:spcAft>
            </a:pPr>
            <a:r>
              <a:rPr lang="ar-LY" sz="2800" b="1" dirty="0" smtClean="0">
                <a:effectLst/>
                <a:latin typeface="Calibri" panose="020F0502020204030204" pitchFamily="34" charset="0"/>
                <a:ea typeface="Calibri" panose="020F0502020204030204" pitchFamily="34" charset="0"/>
                <a:cs typeface="Simplified Arabic" panose="02020603050405020304" pitchFamily="18" charset="-78"/>
              </a:rPr>
              <a:t>الصحة والسلامة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الحجة الصحيحة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(valid argument)</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حجة يستحيل فيها صدق المقدّمات وكذب النتيجة، بمعنى أنه إذا صدقت المقدّمات لزم أن تصدق النتيجة. والحجة الفاسدة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(invalid argument)</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 قد تصدق المقدّمات وتكذب النتيجة، ما يعني أن صدق مقدّماتها لا يضمن صدق نتيجتها. </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لاحظ أن الحجة قد تكون صحيحة على الرغم من كذب بعض أو حتى جميع مقدّماتها. في المقابل، قد تكون جميع مقدّمات الحجة ونتيجتها صادقة وتظل حجة فاسدة.</a:t>
            </a:r>
            <a:endParaRPr lang="en-US" sz="2800" dirty="0" smtClean="0">
              <a:effectLst/>
              <a:latin typeface="Calibri" panose="020F0502020204030204" pitchFamily="34" charset="0"/>
              <a:ea typeface="Calibri" panose="020F0502020204030204" pitchFamily="34" charset="0"/>
              <a:cs typeface="Simplified Arabic" panose="02020603050405020304" pitchFamily="18" charset="-78"/>
            </a:endParaRPr>
          </a:p>
          <a:p>
            <a:pPr marL="342900" marR="228600" lvl="0" indent="-342900" algn="justLow" rtl="1">
              <a:lnSpc>
                <a:spcPct val="107000"/>
              </a:lnSpc>
              <a:spcBef>
                <a:spcPts val="0"/>
              </a:spcBef>
              <a:spcAft>
                <a:spcPts val="800"/>
              </a:spcAft>
              <a:buFont typeface="Symbol" panose="05050102010706020507" pitchFamily="18" charset="2"/>
              <a:buChar char=""/>
            </a:pP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والحجة السليمة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(sound argument)</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حجة صحيحة مقدّماتها صادقة، ولهذا فإن نتيجتها صادقة. والحجة المعتلة </a:t>
            </a:r>
            <a:r>
              <a:rPr lang="en-US" sz="2800" dirty="0" smtClean="0">
                <a:effectLst/>
                <a:latin typeface="Calibri" panose="020F0502020204030204" pitchFamily="34" charset="0"/>
                <a:ea typeface="Calibri" panose="020F0502020204030204" pitchFamily="34" charset="0"/>
                <a:cs typeface="Simplified Arabic" panose="02020603050405020304" pitchFamily="18" charset="-78"/>
              </a:rPr>
              <a:t>(unsound argument)</a:t>
            </a:r>
            <a:r>
              <a:rPr lang="en-US"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LY" sz="2800" dirty="0" smtClean="0">
                <a:effectLst/>
                <a:latin typeface="Simplified Arabic" panose="02020603050405020304" pitchFamily="18" charset="-78"/>
                <a:ea typeface="Calibri" panose="020F0502020204030204" pitchFamily="34" charset="0"/>
                <a:cs typeface="Simplified Arabic" panose="02020603050405020304" pitchFamily="18" charset="-78"/>
              </a:rPr>
              <a:t> </a:t>
            </a:r>
            <a:r>
              <a:rPr lang="ar-LY" sz="2800" dirty="0" smtClean="0">
                <a:effectLst/>
                <a:latin typeface="Calibri" panose="020F0502020204030204" pitchFamily="34" charset="0"/>
                <a:ea typeface="Calibri" panose="020F0502020204030204" pitchFamily="34" charset="0"/>
                <a:cs typeface="Simplified Arabic" panose="02020603050405020304" pitchFamily="18" charset="-78"/>
              </a:rPr>
              <a:t>حجة لا يُستوفى فيها أحد هذين الشرطين، وبهذا المعنى فإن الحجة ذات المقدّمات الكاذبة معتلة، وكذا شأن الحجة الفاسدة. </a:t>
            </a:r>
            <a:endParaRPr lang="en-US" sz="2800" dirty="0">
              <a:effectLst/>
              <a:latin typeface="Calibri" panose="020F0502020204030204" pitchFamily="34" charset="0"/>
              <a:ea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5695205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2501</Words>
  <Application>Microsoft Office PowerPoint</Application>
  <PresentationFormat>Widescreen</PresentationFormat>
  <Paragraphs>258</Paragraphs>
  <Slides>25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Simplified Arabic</vt:lpstr>
      <vt:lpstr>Symbol</vt:lpstr>
      <vt:lpstr>Times New Roman</vt:lpstr>
      <vt:lpstr>Office Theme</vt:lpstr>
      <vt:lpstr>الحساسة المنطقية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الحساسة المنطقية</dc:title>
  <dc:creator>Microsoft account</dc:creator>
  <cp:lastModifiedBy>Microsoft account</cp:lastModifiedBy>
  <cp:revision>8</cp:revision>
  <dcterms:created xsi:type="dcterms:W3CDTF">2020-09-07T15:04:56Z</dcterms:created>
  <dcterms:modified xsi:type="dcterms:W3CDTF">2020-09-18T03:53:44Z</dcterms:modified>
</cp:coreProperties>
</file>