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  <p:sldMasterId id="2147483676" r:id="rId2"/>
  </p:sldMasterIdLst>
  <p:notesMasterIdLst>
    <p:notesMasterId r:id="rId11"/>
  </p:notesMasterIdLst>
  <p:sldIdLst>
    <p:sldId id="256" r:id="rId3"/>
    <p:sldId id="258" r:id="rId4"/>
    <p:sldId id="257" r:id="rId5"/>
    <p:sldId id="259" r:id="rId6"/>
    <p:sldId id="262" r:id="rId7"/>
    <p:sldId id="271" r:id="rId8"/>
    <p:sldId id="272" r:id="rId9"/>
    <p:sldId id="27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08F80-F35F-4103-9126-70747ABBF738}" v="1020" dt="2021-10-27T03:19:51.524"/>
    <p1510:client id="{CBBF75F2-F6CB-4441-B342-47A03951227C}" v="965" dt="2021-10-26T23:47:47.824"/>
    <p1510:client id="{EBC45BEB-FF4C-45F5-9125-8FB83E0D1E31}" v="3" dt="2021-10-26T21:16:51.686"/>
    <p1510:client id="{EF91BCB6-2BA4-468A-B076-D89F4DC0F28D}" v="2" dt="2021-10-27T03:32:16.659"/>
  </p1510:revLst>
</p1510:revInfo>
</file>

<file path=ppt/tableStyles.xml><?xml version="1.0" encoding="utf-8"?>
<a:tblStyleLst xmlns:a="http://schemas.openxmlformats.org/drawingml/2006/main" def="{F1446615-4C1B-42B1-9B58-670B98D80F47}">
  <a:tblStyle styleId="{F1446615-4C1B-42B1-9B58-670B98D80F4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aee7cff8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aee7cff8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5a36750b0_0_286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5a36750b0_0_286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5a36750b0_0_244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5a36750b0_0_244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5a8886c23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75a8886c23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2" name="Google Shape;4412;g75a36750b0_0_24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3" name="Google Shape;4413;g75a36750b0_0_24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" name="Google Shape;4433;g759a6fc402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4" name="Google Shape;4434;g759a6fc402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6" name="Google Shape;4466;g75a36750b0_0_28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7" name="Google Shape;4467;g75a36750b0_0_28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643300" y="1594938"/>
            <a:ext cx="3857400" cy="1615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643300" y="3210463"/>
            <a:ext cx="3857400" cy="33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/>
              <a:buNone/>
              <a:defRPr sz="16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>
            <a:spLocks noGrp="1"/>
          </p:cNvSpPr>
          <p:nvPr>
            <p:ph type="title" hasCustomPrompt="1"/>
          </p:nvPr>
        </p:nvSpPr>
        <p:spPr>
          <a:xfrm>
            <a:off x="714525" y="1421950"/>
            <a:ext cx="7714800" cy="16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1"/>
          </p:nvPr>
        </p:nvSpPr>
        <p:spPr>
          <a:xfrm>
            <a:off x="714525" y="3152225"/>
            <a:ext cx="7714800" cy="6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⬦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□"/>
              <a:defRPr>
                <a:solidFill>
                  <a:srgbClr val="FFFFFF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⬥"/>
              <a:defRPr>
                <a:solidFill>
                  <a:srgbClr val="FFFFFF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→"/>
              <a:defRPr>
                <a:solidFill>
                  <a:srgbClr val="FFFFFF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←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>
            <a:spLocks noGrp="1"/>
          </p:cNvSpPr>
          <p:nvPr>
            <p:ph type="title" hasCustomPrompt="1"/>
          </p:nvPr>
        </p:nvSpPr>
        <p:spPr>
          <a:xfrm>
            <a:off x="1891650" y="938175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5" name="Google Shape;45;p13"/>
          <p:cNvSpPr txBox="1">
            <a:spLocks noGrp="1"/>
          </p:cNvSpPr>
          <p:nvPr>
            <p:ph type="subTitle" idx="1"/>
          </p:nvPr>
        </p:nvSpPr>
        <p:spPr>
          <a:xfrm>
            <a:off x="1538700" y="1728713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2"/>
          </p:nvPr>
        </p:nvSpPr>
        <p:spPr>
          <a:xfrm>
            <a:off x="1538700" y="2017950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3" hasCustomPrompt="1"/>
          </p:nvPr>
        </p:nvSpPr>
        <p:spPr>
          <a:xfrm>
            <a:off x="1891650" y="2762250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4"/>
          </p:nvPr>
        </p:nvSpPr>
        <p:spPr>
          <a:xfrm>
            <a:off x="1538700" y="3552788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5"/>
          </p:nvPr>
        </p:nvSpPr>
        <p:spPr>
          <a:xfrm>
            <a:off x="1538700" y="3842025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6" hasCustomPrompt="1"/>
          </p:nvPr>
        </p:nvSpPr>
        <p:spPr>
          <a:xfrm>
            <a:off x="5229750" y="938175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7"/>
          </p:nvPr>
        </p:nvSpPr>
        <p:spPr>
          <a:xfrm>
            <a:off x="4876800" y="1728713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8"/>
          </p:nvPr>
        </p:nvSpPr>
        <p:spPr>
          <a:xfrm>
            <a:off x="4876800" y="2017950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9" hasCustomPrompt="1"/>
          </p:nvPr>
        </p:nvSpPr>
        <p:spPr>
          <a:xfrm>
            <a:off x="5229750" y="2762250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13"/>
          </p:nvPr>
        </p:nvSpPr>
        <p:spPr>
          <a:xfrm>
            <a:off x="4876800" y="3552788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4"/>
          </p:nvPr>
        </p:nvSpPr>
        <p:spPr>
          <a:xfrm>
            <a:off x="4876800" y="3842025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714525" y="1636050"/>
            <a:ext cx="3857400" cy="4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714525" y="2100750"/>
            <a:ext cx="3857400" cy="14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2643300" y="3031738"/>
            <a:ext cx="3857400" cy="4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ubTitle" idx="1"/>
          </p:nvPr>
        </p:nvSpPr>
        <p:spPr>
          <a:xfrm>
            <a:off x="2643300" y="1647063"/>
            <a:ext cx="3857400" cy="14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ubTitle" idx="1"/>
          </p:nvPr>
        </p:nvSpPr>
        <p:spPr>
          <a:xfrm>
            <a:off x="714525" y="2650575"/>
            <a:ext cx="23334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ubTitle" idx="2"/>
          </p:nvPr>
        </p:nvSpPr>
        <p:spPr>
          <a:xfrm>
            <a:off x="714525" y="2939801"/>
            <a:ext cx="2333400" cy="12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ubTitle" idx="3"/>
          </p:nvPr>
        </p:nvSpPr>
        <p:spPr>
          <a:xfrm>
            <a:off x="3405300" y="2650575"/>
            <a:ext cx="23334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subTitle" idx="4"/>
          </p:nvPr>
        </p:nvSpPr>
        <p:spPr>
          <a:xfrm>
            <a:off x="3405300" y="2939801"/>
            <a:ext cx="2333400" cy="12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ubTitle" idx="5"/>
          </p:nvPr>
        </p:nvSpPr>
        <p:spPr>
          <a:xfrm>
            <a:off x="6096075" y="2650575"/>
            <a:ext cx="23334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6"/>
          </p:nvPr>
        </p:nvSpPr>
        <p:spPr>
          <a:xfrm>
            <a:off x="6096075" y="2939801"/>
            <a:ext cx="2333400" cy="12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subTitle" idx="1"/>
          </p:nvPr>
        </p:nvSpPr>
        <p:spPr>
          <a:xfrm>
            <a:off x="1165313" y="3031575"/>
            <a:ext cx="29559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2"/>
          </p:nvPr>
        </p:nvSpPr>
        <p:spPr>
          <a:xfrm>
            <a:off x="1165313" y="3320800"/>
            <a:ext cx="2955900" cy="10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ubTitle" idx="3"/>
          </p:nvPr>
        </p:nvSpPr>
        <p:spPr>
          <a:xfrm>
            <a:off x="5022638" y="3031575"/>
            <a:ext cx="29559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ubTitle" idx="4"/>
          </p:nvPr>
        </p:nvSpPr>
        <p:spPr>
          <a:xfrm>
            <a:off x="5022638" y="3320800"/>
            <a:ext cx="2955900" cy="10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">
  <p:cSld name="CUSTOM_4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title" idx="2" hasCustomPrompt="1"/>
          </p:nvPr>
        </p:nvSpPr>
        <p:spPr>
          <a:xfrm>
            <a:off x="3482625" y="1302175"/>
            <a:ext cx="10767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9" name="Google Shape;79;p18"/>
          <p:cNvSpPr txBox="1">
            <a:spLocks noGrp="1"/>
          </p:cNvSpPr>
          <p:nvPr>
            <p:ph type="subTitle" idx="1"/>
          </p:nvPr>
        </p:nvSpPr>
        <p:spPr>
          <a:xfrm>
            <a:off x="714525" y="1396500"/>
            <a:ext cx="26157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3"/>
          </p:nvPr>
        </p:nvSpPr>
        <p:spPr>
          <a:xfrm>
            <a:off x="714525" y="1685725"/>
            <a:ext cx="2615700" cy="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title" idx="4" hasCustomPrompt="1"/>
          </p:nvPr>
        </p:nvSpPr>
        <p:spPr>
          <a:xfrm>
            <a:off x="3482625" y="3018475"/>
            <a:ext cx="10767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2" name="Google Shape;82;p18"/>
          <p:cNvSpPr txBox="1">
            <a:spLocks noGrp="1"/>
          </p:cNvSpPr>
          <p:nvPr>
            <p:ph type="subTitle" idx="5"/>
          </p:nvPr>
        </p:nvSpPr>
        <p:spPr>
          <a:xfrm>
            <a:off x="686175" y="3112800"/>
            <a:ext cx="26157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ubTitle" idx="6"/>
          </p:nvPr>
        </p:nvSpPr>
        <p:spPr>
          <a:xfrm>
            <a:off x="714525" y="3402025"/>
            <a:ext cx="2615700" cy="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ubTitle" idx="7"/>
          </p:nvPr>
        </p:nvSpPr>
        <p:spPr>
          <a:xfrm>
            <a:off x="5813625" y="1396500"/>
            <a:ext cx="26157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ubTitle" idx="8"/>
          </p:nvPr>
        </p:nvSpPr>
        <p:spPr>
          <a:xfrm>
            <a:off x="5813625" y="1685725"/>
            <a:ext cx="2615700" cy="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ubTitle" idx="9"/>
          </p:nvPr>
        </p:nvSpPr>
        <p:spPr>
          <a:xfrm>
            <a:off x="5813625" y="3112800"/>
            <a:ext cx="26157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3"/>
          </p:nvPr>
        </p:nvSpPr>
        <p:spPr>
          <a:xfrm>
            <a:off x="5813625" y="3402025"/>
            <a:ext cx="2615700" cy="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title" idx="14" hasCustomPrompt="1"/>
          </p:nvPr>
        </p:nvSpPr>
        <p:spPr>
          <a:xfrm>
            <a:off x="4584550" y="1302175"/>
            <a:ext cx="10767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9" name="Google Shape;89;p18"/>
          <p:cNvSpPr txBox="1">
            <a:spLocks noGrp="1"/>
          </p:cNvSpPr>
          <p:nvPr>
            <p:ph type="title" idx="15" hasCustomPrompt="1"/>
          </p:nvPr>
        </p:nvSpPr>
        <p:spPr>
          <a:xfrm>
            <a:off x="4584550" y="3018475"/>
            <a:ext cx="10767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CUSTOM_4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714525" y="5405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subTitle" idx="1"/>
          </p:nvPr>
        </p:nvSpPr>
        <p:spPr>
          <a:xfrm>
            <a:off x="714525" y="1372975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ubTitle" idx="2"/>
          </p:nvPr>
        </p:nvSpPr>
        <p:spPr>
          <a:xfrm>
            <a:off x="714525" y="1586000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ubTitle" idx="3"/>
          </p:nvPr>
        </p:nvSpPr>
        <p:spPr>
          <a:xfrm>
            <a:off x="714525" y="2449588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subTitle" idx="4"/>
          </p:nvPr>
        </p:nvSpPr>
        <p:spPr>
          <a:xfrm>
            <a:off x="714525" y="2662612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subTitle" idx="5"/>
          </p:nvPr>
        </p:nvSpPr>
        <p:spPr>
          <a:xfrm>
            <a:off x="714525" y="3526200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subTitle" idx="6"/>
          </p:nvPr>
        </p:nvSpPr>
        <p:spPr>
          <a:xfrm>
            <a:off x="714525" y="3739225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ubTitle" idx="7"/>
          </p:nvPr>
        </p:nvSpPr>
        <p:spPr>
          <a:xfrm>
            <a:off x="5492325" y="1372975"/>
            <a:ext cx="29370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subTitle" idx="8"/>
          </p:nvPr>
        </p:nvSpPr>
        <p:spPr>
          <a:xfrm>
            <a:off x="5492325" y="1586000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subTitle" idx="9"/>
          </p:nvPr>
        </p:nvSpPr>
        <p:spPr>
          <a:xfrm>
            <a:off x="5492325" y="2449588"/>
            <a:ext cx="29370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subTitle" idx="13"/>
          </p:nvPr>
        </p:nvSpPr>
        <p:spPr>
          <a:xfrm>
            <a:off x="5492325" y="2662612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ubTitle" idx="14"/>
          </p:nvPr>
        </p:nvSpPr>
        <p:spPr>
          <a:xfrm>
            <a:off x="5492325" y="3526200"/>
            <a:ext cx="29370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subTitle" idx="15"/>
          </p:nvPr>
        </p:nvSpPr>
        <p:spPr>
          <a:xfrm>
            <a:off x="5492325" y="3739225"/>
            <a:ext cx="2937000" cy="363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714525" y="2437950"/>
            <a:ext cx="3818100" cy="55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55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6199125" y="1280650"/>
            <a:ext cx="2230200" cy="148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774200" y="3194300"/>
            <a:ext cx="5328000" cy="55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5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5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ctrTitle"/>
          </p:nvPr>
        </p:nvSpPr>
        <p:spPr>
          <a:xfrm>
            <a:off x="714525" y="1470219"/>
            <a:ext cx="3857400" cy="814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subTitle" idx="1"/>
          </p:nvPr>
        </p:nvSpPr>
        <p:spPr>
          <a:xfrm>
            <a:off x="714525" y="2689487"/>
            <a:ext cx="3857400" cy="7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 sz="1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/>
              <a:buNone/>
              <a:defRPr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113" name="Google Shape;113;p23"/>
          <p:cNvSpPr txBox="1"/>
          <p:nvPr/>
        </p:nvSpPr>
        <p:spPr>
          <a:xfrm>
            <a:off x="1304025" y="3787425"/>
            <a:ext cx="26784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rPr>
              <a:t>CREDITS: This presentation template was created by </a:t>
            </a:r>
            <a:r>
              <a:rPr lang="en" sz="1000">
                <a:solidFill>
                  <a:schemeClr val="lt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rPr>
              <a:t>, including icons by </a:t>
            </a:r>
            <a:r>
              <a:rPr lang="en" sz="1000">
                <a:solidFill>
                  <a:schemeClr val="lt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rPr>
              <a:t>, and infographics &amp; images by </a:t>
            </a:r>
            <a:r>
              <a:rPr lang="en" sz="1000">
                <a:solidFill>
                  <a:schemeClr val="lt1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rPr>
              <a:t>. </a:t>
            </a:r>
            <a:endParaRPr sz="1000">
              <a:solidFill>
                <a:schemeClr val="lt1"/>
              </a:solidFill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114" name="Google Shape;114;p23"/>
          <p:cNvSpPr txBox="1">
            <a:spLocks noGrp="1"/>
          </p:cNvSpPr>
          <p:nvPr>
            <p:ph type="subTitle" idx="2"/>
          </p:nvPr>
        </p:nvSpPr>
        <p:spPr>
          <a:xfrm>
            <a:off x="714525" y="2328240"/>
            <a:ext cx="3857400" cy="31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4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4525" y="1290400"/>
            <a:ext cx="7714800" cy="3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300">
                <a:solidFill>
                  <a:srgbClr val="FFFFFF"/>
                </a:solidFill>
              </a:defRPr>
            </a:lvl1pPr>
            <a:lvl2pPr marL="914400" lvl="1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FFFFFF"/>
                </a:solidFill>
              </a:defRPr>
            </a:lvl2pPr>
            <a:lvl3pPr marL="1371600" lvl="2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FFFFFF"/>
                </a:solidFill>
              </a:defRPr>
            </a:lvl3pPr>
            <a:lvl4pPr marL="1828800" lvl="3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FFFFFF"/>
                </a:solidFill>
              </a:defRPr>
            </a:lvl4pPr>
            <a:lvl5pPr marL="2286000" lvl="4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FFFFFF"/>
                </a:solidFill>
              </a:defRPr>
            </a:lvl5pPr>
            <a:lvl6pPr marL="2743200" lvl="5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FFFFFF"/>
                </a:solidFill>
              </a:defRPr>
            </a:lvl6pPr>
            <a:lvl7pPr marL="3200400" lvl="6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FFFFFF"/>
                </a:solidFill>
              </a:defRPr>
            </a:lvl7pPr>
            <a:lvl8pPr marL="3657600" lvl="7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FFFFFF"/>
                </a:solidFill>
              </a:defRPr>
            </a:lvl8pPr>
            <a:lvl9pPr marL="4114800" lvl="8" indent="-30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2385809" y="1725025"/>
            <a:ext cx="13629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2"/>
          </p:nvPr>
        </p:nvSpPr>
        <p:spPr>
          <a:xfrm>
            <a:off x="2385809" y="2088325"/>
            <a:ext cx="38166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3"/>
          </p:nvPr>
        </p:nvSpPr>
        <p:spPr>
          <a:xfrm>
            <a:off x="5395291" y="3040350"/>
            <a:ext cx="13629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4"/>
          </p:nvPr>
        </p:nvSpPr>
        <p:spPr>
          <a:xfrm>
            <a:off x="2941591" y="3403650"/>
            <a:ext cx="38166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1173825" y="4012425"/>
            <a:ext cx="6796200" cy="58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⬦"/>
              <a:defRPr sz="1600">
                <a:solidFill>
                  <a:schemeClr val="lt1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□"/>
              <a:defRPr sz="1200">
                <a:solidFill>
                  <a:srgbClr val="FFFFFF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⬥"/>
              <a:defRPr sz="1200">
                <a:solidFill>
                  <a:srgbClr val="FFFFFF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→"/>
              <a:defRPr sz="1200">
                <a:solidFill>
                  <a:srgbClr val="FFFFFF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Char char="←"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714600" y="3527500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1186950" y="1872750"/>
            <a:ext cx="6770100" cy="102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ubTitle" idx="1"/>
          </p:nvPr>
        </p:nvSpPr>
        <p:spPr>
          <a:xfrm>
            <a:off x="2650950" y="2973975"/>
            <a:ext cx="38421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title"/>
          </p:nvPr>
        </p:nvSpPr>
        <p:spPr>
          <a:xfrm>
            <a:off x="1842000" y="614150"/>
            <a:ext cx="5460000" cy="155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subTitle" idx="1"/>
          </p:nvPr>
        </p:nvSpPr>
        <p:spPr>
          <a:xfrm>
            <a:off x="2643300" y="2311900"/>
            <a:ext cx="38574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2"/>
          </p:nvPr>
        </p:nvSpPr>
        <p:spPr>
          <a:xfrm>
            <a:off x="717700" y="3010050"/>
            <a:ext cx="3857400" cy="15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Char char="●"/>
              <a:defRPr sz="1400">
                <a:solidFill>
                  <a:srgbClr val="FFFFFF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3"/>
          </p:nvPr>
        </p:nvSpPr>
        <p:spPr>
          <a:xfrm>
            <a:off x="4575100" y="3010050"/>
            <a:ext cx="3857400" cy="15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Char char="●"/>
              <a:defRPr sz="1400">
                <a:solidFill>
                  <a:srgbClr val="FFFFFF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estrial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633800" y="1520250"/>
            <a:ext cx="4121100" cy="21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4500" b="1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bel"/>
              <a:buChar char="⬦"/>
              <a:defRPr sz="18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□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⬥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→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/>
              <a:buChar char="←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21" name="Google Shape;121;p28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figure/1-Comparison-of-CSR-and-CC-CSR-CC_tbl1_26685319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0"/>
          <p:cNvSpPr txBox="1">
            <a:spLocks noGrp="1"/>
          </p:cNvSpPr>
          <p:nvPr>
            <p:ph type="ctrTitle"/>
          </p:nvPr>
        </p:nvSpPr>
        <p:spPr>
          <a:xfrm>
            <a:off x="314169" y="743079"/>
            <a:ext cx="8515662" cy="3470179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r>
              <a:rPr lang="en-US" sz="4000" dirty="0" smtClean="0"/>
              <a:t>The </a:t>
            </a:r>
            <a:r>
              <a:rPr lang="en-US" sz="4000" dirty="0"/>
              <a:t>Difference Between CSR And Corporate Citizenship</a:t>
            </a:r>
          </a:p>
        </p:txBody>
      </p:sp>
      <p:cxnSp>
        <p:nvCxnSpPr>
          <p:cNvPr id="129" name="Google Shape;129;p30"/>
          <p:cNvCxnSpPr/>
          <p:nvPr/>
        </p:nvCxnSpPr>
        <p:spPr>
          <a:xfrm>
            <a:off x="4572000" y="-172528"/>
            <a:ext cx="0" cy="677791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30"/>
          <p:cNvCxnSpPr/>
          <p:nvPr/>
        </p:nvCxnSpPr>
        <p:spPr>
          <a:xfrm>
            <a:off x="4572000" y="4659804"/>
            <a:ext cx="0" cy="925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9E5010D1-54F5-475F-9A46-5E08D721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82" y="-35943"/>
            <a:ext cx="1466850" cy="1333500"/>
          </a:xfrm>
          <a:prstGeom prst="rect">
            <a:avLst/>
          </a:prstGeom>
        </p:spPr>
      </p:pic>
      <p:pic>
        <p:nvPicPr>
          <p:cNvPr id="3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DC8EA300-B160-47CF-BBC8-27848F0BF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550" y="-2336"/>
            <a:ext cx="1428750" cy="1352550"/>
          </a:xfrm>
          <a:prstGeom prst="rect">
            <a:avLst/>
          </a:prstGeom>
        </p:spPr>
      </p:pic>
      <p:sp>
        <p:nvSpPr>
          <p:cNvPr id="7" name="Google Shape;215;p28">
            <a:extLst>
              <a:ext uri="{FF2B5EF4-FFF2-40B4-BE49-F238E27FC236}">
                <a16:creationId xmlns:a16="http://schemas.microsoft.com/office/drawing/2014/main" id="{5D8BFE17-2A88-4305-A3C0-C7090A9B5C52}"/>
              </a:ext>
            </a:extLst>
          </p:cNvPr>
          <p:cNvSpPr txBox="1">
            <a:spLocks noGrp="1"/>
          </p:cNvSpPr>
          <p:nvPr/>
        </p:nvSpPr>
        <p:spPr>
          <a:xfrm>
            <a:off x="2971223" y="3563521"/>
            <a:ext cx="3093724" cy="92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16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ivvic"/>
              <a:buNone/>
              <a:defRPr sz="2800" b="0" i="0" u="none" strike="noStrike" cap="none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marL="0" indent="0"/>
            <a:r>
              <a:rPr lang="en-US" sz="1800">
                <a:latin typeface="Times New Roman"/>
                <a:cs typeface="Times New Roman"/>
              </a:rPr>
              <a:t>Fahd </a:t>
            </a:r>
            <a:r>
              <a:rPr lang="en-US" sz="1800" err="1">
                <a:latin typeface="Times New Roman"/>
                <a:cs typeface="Times New Roman"/>
              </a:rPr>
              <a:t>Elsaite</a:t>
            </a:r>
          </a:p>
          <a:p>
            <a:pPr marL="0" indent="0"/>
            <a:r>
              <a:rPr lang="en-US" sz="1800">
                <a:latin typeface="Times New Roman"/>
                <a:cs typeface="Times New Roman"/>
              </a:rPr>
              <a:t>ID: 3307</a:t>
            </a:r>
          </a:p>
          <a:p>
            <a:pPr marL="0" indent="0"/>
            <a:r>
              <a:rPr lang="en-US" sz="1800">
                <a:latin typeface="Times New Roman"/>
                <a:cs typeface="Times New Roman"/>
              </a:rPr>
              <a:t>Fahd_3307@limu.edu.ly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AA90B8-9728-4206-93F5-518D1AE783CB}"/>
              </a:ext>
            </a:extLst>
          </p:cNvPr>
          <p:cNvSpPr>
            <a:spLocks noGrp="1"/>
          </p:cNvSpPr>
          <p:nvPr/>
        </p:nvSpPr>
        <p:spPr>
          <a:xfrm>
            <a:off x="1574400" y="388771"/>
            <a:ext cx="5885655" cy="10517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>
                <a:solidFill>
                  <a:schemeClr val="bg1"/>
                </a:solidFill>
              </a:rPr>
              <a:t>Libyan International Medical University</a:t>
            </a:r>
            <a:r>
              <a:rPr lang="en-US" sz="2000" dirty="0">
                <a:solidFill>
                  <a:schemeClr val="bg1"/>
                </a:solidFill>
              </a:rPr>
              <a:t/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>
                <a:solidFill>
                  <a:schemeClr val="bg1"/>
                </a:solidFill>
              </a:rPr>
              <a:t>Faculty of Business Administration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2"/>
          <p:cNvSpPr txBox="1">
            <a:spLocks noGrp="1"/>
          </p:cNvSpPr>
          <p:nvPr>
            <p:ph type="title"/>
          </p:nvPr>
        </p:nvSpPr>
        <p:spPr>
          <a:xfrm>
            <a:off x="942745" y="938175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42" name="Google Shape;142;p32"/>
          <p:cNvSpPr txBox="1">
            <a:spLocks noGrp="1"/>
          </p:cNvSpPr>
          <p:nvPr>
            <p:ph type="subTitle" idx="1"/>
          </p:nvPr>
        </p:nvSpPr>
        <p:spPr>
          <a:xfrm>
            <a:off x="589795" y="1804194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dirty="0"/>
              <a:t>Objectives</a:t>
            </a:r>
          </a:p>
        </p:txBody>
      </p:sp>
      <p:sp>
        <p:nvSpPr>
          <p:cNvPr id="144" name="Google Shape;144;p32"/>
          <p:cNvSpPr txBox="1">
            <a:spLocks noGrp="1"/>
          </p:cNvSpPr>
          <p:nvPr>
            <p:ph type="title" idx="3"/>
          </p:nvPr>
        </p:nvSpPr>
        <p:spPr>
          <a:xfrm>
            <a:off x="2139660" y="3161222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47" name="Google Shape;147;p32"/>
          <p:cNvSpPr txBox="1">
            <a:spLocks noGrp="1"/>
          </p:cNvSpPr>
          <p:nvPr>
            <p:ph type="title" idx="6"/>
          </p:nvPr>
        </p:nvSpPr>
        <p:spPr>
          <a:xfrm>
            <a:off x="3439769" y="938175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48" name="Google Shape;148;p32"/>
          <p:cNvSpPr txBox="1">
            <a:spLocks noGrp="1"/>
          </p:cNvSpPr>
          <p:nvPr>
            <p:ph type="subTitle" idx="7"/>
          </p:nvPr>
        </p:nvSpPr>
        <p:spPr>
          <a:xfrm>
            <a:off x="3086819" y="1804194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dirty="0"/>
              <a:t>The Concept Of CSR</a:t>
            </a:r>
          </a:p>
        </p:txBody>
      </p:sp>
      <p:sp>
        <p:nvSpPr>
          <p:cNvPr id="150" name="Google Shape;150;p32"/>
          <p:cNvSpPr txBox="1">
            <a:spLocks noGrp="1"/>
          </p:cNvSpPr>
          <p:nvPr>
            <p:ph type="title" idx="9"/>
          </p:nvPr>
        </p:nvSpPr>
        <p:spPr>
          <a:xfrm>
            <a:off x="5024872" y="3161222"/>
            <a:ext cx="2022600" cy="8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151" name="Google Shape;151;p32"/>
          <p:cNvSpPr txBox="1">
            <a:spLocks noGrp="1"/>
          </p:cNvSpPr>
          <p:nvPr>
            <p:ph type="subTitle" idx="13"/>
          </p:nvPr>
        </p:nvSpPr>
        <p:spPr>
          <a:xfrm>
            <a:off x="4661139" y="4016457"/>
            <a:ext cx="2728500" cy="3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</a:t>
            </a:r>
          </a:p>
        </p:txBody>
      </p:sp>
      <p:cxnSp>
        <p:nvCxnSpPr>
          <p:cNvPr id="153" name="Google Shape;153;p32"/>
          <p:cNvCxnSpPr/>
          <p:nvPr/>
        </p:nvCxnSpPr>
        <p:spPr>
          <a:xfrm>
            <a:off x="1954045" y="0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32"/>
          <p:cNvCxnSpPr/>
          <p:nvPr/>
        </p:nvCxnSpPr>
        <p:spPr>
          <a:xfrm>
            <a:off x="6985078" y="0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32"/>
          <p:cNvCxnSpPr/>
          <p:nvPr/>
        </p:nvCxnSpPr>
        <p:spPr>
          <a:xfrm>
            <a:off x="3183309" y="4496830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9D1BB14A-6204-492C-8CAD-9F30FF40CE87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5517635" y="1741241"/>
            <a:ext cx="2944160" cy="826969"/>
          </a:xfrm>
        </p:spPr>
        <p:txBody>
          <a:bodyPr/>
          <a:lstStyle/>
          <a:p>
            <a:r>
              <a:rPr lang="en-US" dirty="0"/>
              <a:t>Difference Between CSR and CC</a:t>
            </a:r>
          </a:p>
        </p:txBody>
      </p:sp>
      <p:cxnSp>
        <p:nvCxnSpPr>
          <p:cNvPr id="18" name="Google Shape;154;p32">
            <a:extLst>
              <a:ext uri="{FF2B5EF4-FFF2-40B4-BE49-F238E27FC236}">
                <a16:creationId xmlns:a16="http://schemas.microsoft.com/office/drawing/2014/main" id="{0B800BA6-9725-4B4F-A73C-9AF23ADB5E78}"/>
              </a:ext>
            </a:extLst>
          </p:cNvPr>
          <p:cNvCxnSpPr>
            <a:cxnSpLocks/>
          </p:cNvCxnSpPr>
          <p:nvPr/>
        </p:nvCxnSpPr>
        <p:spPr>
          <a:xfrm>
            <a:off x="4451069" y="0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47;p32">
            <a:extLst>
              <a:ext uri="{FF2B5EF4-FFF2-40B4-BE49-F238E27FC236}">
                <a16:creationId xmlns:a16="http://schemas.microsoft.com/office/drawing/2014/main" id="{2EAA1F41-BD72-4D05-9A7B-D3FA3B1522D6}"/>
              </a:ext>
            </a:extLst>
          </p:cNvPr>
          <p:cNvSpPr txBox="1">
            <a:spLocks/>
          </p:cNvSpPr>
          <p:nvPr/>
        </p:nvSpPr>
        <p:spPr>
          <a:xfrm>
            <a:off x="5975216" y="939613"/>
            <a:ext cx="2022600" cy="8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erriweather"/>
              <a:buNone/>
              <a:defRPr sz="50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dirty="0"/>
              <a:t>03</a:t>
            </a:r>
          </a:p>
        </p:txBody>
      </p:sp>
      <p:sp>
        <p:nvSpPr>
          <p:cNvPr id="9" name="Google Shape;151;p32">
            <a:extLst>
              <a:ext uri="{FF2B5EF4-FFF2-40B4-BE49-F238E27FC236}">
                <a16:creationId xmlns:a16="http://schemas.microsoft.com/office/drawing/2014/main" id="{0C5AA4F1-0F8A-4809-B0E6-3D461EB27277}"/>
              </a:ext>
            </a:extLst>
          </p:cNvPr>
          <p:cNvSpPr txBox="1">
            <a:spLocks/>
          </p:cNvSpPr>
          <p:nvPr/>
        </p:nvSpPr>
        <p:spPr>
          <a:xfrm>
            <a:off x="1815860" y="4028678"/>
            <a:ext cx="2728500" cy="3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bel"/>
              <a:buNone/>
              <a:defRPr sz="18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indent="0"/>
            <a:r>
              <a:rPr lang="en-US"/>
              <a:t>Conclusions</a:t>
            </a:r>
          </a:p>
        </p:txBody>
      </p:sp>
      <p:cxnSp>
        <p:nvCxnSpPr>
          <p:cNvPr id="28" name="Google Shape;155;p32">
            <a:extLst>
              <a:ext uri="{FF2B5EF4-FFF2-40B4-BE49-F238E27FC236}">
                <a16:creationId xmlns:a16="http://schemas.microsoft.com/office/drawing/2014/main" id="{685358AD-CA42-4807-A652-E213F881D9CD}"/>
              </a:ext>
            </a:extLst>
          </p:cNvPr>
          <p:cNvCxnSpPr>
            <a:cxnSpLocks/>
          </p:cNvCxnSpPr>
          <p:nvPr/>
        </p:nvCxnSpPr>
        <p:spPr>
          <a:xfrm>
            <a:off x="6040808" y="4421349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42;p32">
            <a:extLst>
              <a:ext uri="{FF2B5EF4-FFF2-40B4-BE49-F238E27FC236}">
                <a16:creationId xmlns:a16="http://schemas.microsoft.com/office/drawing/2014/main" id="{28A41526-A66F-4C26-819A-19966E80667F}"/>
              </a:ext>
            </a:extLst>
          </p:cNvPr>
          <p:cNvSpPr txBox="1">
            <a:spLocks/>
          </p:cNvSpPr>
          <p:nvPr/>
        </p:nvSpPr>
        <p:spPr>
          <a:xfrm>
            <a:off x="138346" y="2571227"/>
            <a:ext cx="2944159" cy="102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bel"/>
              <a:buNone/>
              <a:defRPr sz="18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4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indent="0" algn="l"/>
            <a:r>
              <a:rPr lang="en" sz="3600"/>
              <a:t>Table of contents</a:t>
            </a:r>
            <a:endParaRPr lang="en" sz="3600" dirty="0"/>
          </a:p>
        </p:txBody>
      </p:sp>
      <p:cxnSp>
        <p:nvCxnSpPr>
          <p:cNvPr id="19" name="Google Shape;155;p32">
            <a:extLst>
              <a:ext uri="{FF2B5EF4-FFF2-40B4-BE49-F238E27FC236}">
                <a16:creationId xmlns:a16="http://schemas.microsoft.com/office/drawing/2014/main" id="{5D6B8686-5398-4314-AB8A-6AE7927DF922}"/>
              </a:ext>
            </a:extLst>
          </p:cNvPr>
          <p:cNvCxnSpPr>
            <a:cxnSpLocks/>
          </p:cNvCxnSpPr>
          <p:nvPr/>
        </p:nvCxnSpPr>
        <p:spPr>
          <a:xfrm flipH="1" flipV="1">
            <a:off x="498337" y="3720141"/>
            <a:ext cx="1509622" cy="311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Google Shape;141;p32">
            <a:extLst>
              <a:ext uri="{FF2B5EF4-FFF2-40B4-BE49-F238E27FC236}">
                <a16:creationId xmlns:a16="http://schemas.microsoft.com/office/drawing/2014/main" id="{E5864EB6-8485-4A43-A791-EAA7B38CBA6E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 txBox="1">
            <a:spLocks noGrp="1"/>
          </p:cNvSpPr>
          <p:nvPr>
            <p:ph type="body" idx="1"/>
          </p:nvPr>
        </p:nvSpPr>
        <p:spPr>
          <a:xfrm>
            <a:off x="477298" y="125834"/>
            <a:ext cx="8696055" cy="33647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3000">
                <a:solidFill>
                  <a:schemeClr val="lt1"/>
                </a:solidFill>
                <a:latin typeface="Times New Roman"/>
              </a:rPr>
              <a:t>At The End of This Presentation You Should Know 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143D56-6C5C-419A-98F6-7DED3B02D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214" y="553008"/>
            <a:ext cx="7714800" cy="430200"/>
          </a:xfrm>
        </p:spPr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5E2114-6A9F-4C34-80D1-5210DD4158AC}"/>
              </a:ext>
            </a:extLst>
          </p:cNvPr>
          <p:cNvSpPr txBox="1"/>
          <p:nvPr/>
        </p:nvSpPr>
        <p:spPr>
          <a:xfrm>
            <a:off x="-282514" y="2634292"/>
            <a:ext cx="713188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Times New Roman"/>
              </a:rPr>
              <a:t>The Concept Of Corporate Social Responsibility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5A4C3-83AF-4AE0-9040-B54075A4A084}"/>
              </a:ext>
            </a:extLst>
          </p:cNvPr>
          <p:cNvSpPr txBox="1"/>
          <p:nvPr/>
        </p:nvSpPr>
        <p:spPr>
          <a:xfrm>
            <a:off x="612476" y="3518499"/>
            <a:ext cx="615063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Times New Roman"/>
              </a:rPr>
              <a:t>The Difference Between CSR 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and Corporate Citizenship</a:t>
            </a:r>
            <a:endParaRPr lang="en-US" sz="2000" dirty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8EA3923F-E8EA-46D6-B681-85F0638C4971}"/>
              </a:ext>
            </a:extLst>
          </p:cNvPr>
          <p:cNvSpPr/>
          <p:nvPr/>
        </p:nvSpPr>
        <p:spPr>
          <a:xfrm>
            <a:off x="480923" y="2739964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DB49C73C-74DC-4DD6-BA6D-EB9ECFC725F4}"/>
              </a:ext>
            </a:extLst>
          </p:cNvPr>
          <p:cNvSpPr/>
          <p:nvPr/>
        </p:nvSpPr>
        <p:spPr>
          <a:xfrm>
            <a:off x="480923" y="3624172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Google Shape;141;p32">
            <a:extLst>
              <a:ext uri="{FF2B5EF4-FFF2-40B4-BE49-F238E27FC236}">
                <a16:creationId xmlns:a16="http://schemas.microsoft.com/office/drawing/2014/main" id="{A2BA032D-81E8-443D-BE06-C7CB511F775A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3"/>
          <p:cNvSpPr txBox="1">
            <a:spLocks noGrp="1"/>
          </p:cNvSpPr>
          <p:nvPr>
            <p:ph type="title"/>
          </p:nvPr>
        </p:nvSpPr>
        <p:spPr>
          <a:xfrm>
            <a:off x="843921" y="126427"/>
            <a:ext cx="7458927" cy="10685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3000" dirty="0">
                <a:cs typeface="Times New Roman"/>
              </a:rPr>
              <a:t>The Concept Of </a:t>
            </a:r>
            <a:br>
              <a:rPr lang="en" sz="3000" dirty="0">
                <a:cs typeface="Times New Roman"/>
              </a:rPr>
            </a:br>
            <a:r>
              <a:rPr lang="en" sz="3000" dirty="0">
                <a:cs typeface="Times New Roman"/>
              </a:rPr>
              <a:t>Corporate Social Responsibility (CSR)</a:t>
            </a:r>
            <a:endParaRPr lang="en-US" sz="3000">
              <a:cs typeface="Times New Roman"/>
            </a:endParaRPr>
          </a:p>
        </p:txBody>
      </p:sp>
      <p:sp>
        <p:nvSpPr>
          <p:cNvPr id="162" name="Google Shape;162;p33"/>
          <p:cNvSpPr txBox="1">
            <a:spLocks noGrp="1"/>
          </p:cNvSpPr>
          <p:nvPr>
            <p:ph type="subTitle" idx="1"/>
          </p:nvPr>
        </p:nvSpPr>
        <p:spPr>
          <a:xfrm>
            <a:off x="2375109" y="1658646"/>
            <a:ext cx="6801163" cy="31751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2500" dirty="0">
                <a:cs typeface="Times New Roman"/>
              </a:rPr>
              <a:t>Enhance (long-term) revenues</a:t>
            </a:r>
          </a:p>
          <a:p>
            <a:pPr marL="0" indent="0"/>
            <a:endParaRPr lang="en" sz="2500" dirty="0">
              <a:cs typeface="Times New Roman"/>
            </a:endParaRPr>
          </a:p>
          <a:p>
            <a:pPr marL="0" indent="0"/>
            <a:r>
              <a:rPr lang="en" sz="2500" dirty="0">
                <a:cs typeface="Times New Roman"/>
              </a:rPr>
              <a:t>Reduce costs</a:t>
            </a:r>
            <a:endParaRPr lang="en" dirty="0">
              <a:cs typeface="Times New Roman"/>
            </a:endParaRPr>
          </a:p>
          <a:p>
            <a:pPr marL="0" indent="0"/>
            <a:endParaRPr lang="en" sz="2500" dirty="0">
              <a:cs typeface="Times New Roman"/>
            </a:endParaRPr>
          </a:p>
          <a:p>
            <a:pPr marL="0" indent="0"/>
            <a:r>
              <a:rPr lang="en" sz="2500" dirty="0">
                <a:cs typeface="Times New Roman"/>
              </a:rPr>
              <a:t>Manage risk and uncertainty</a:t>
            </a:r>
            <a:endParaRPr lang="en" dirty="0">
              <a:cs typeface="Times New Roman"/>
            </a:endParaRPr>
          </a:p>
          <a:p>
            <a:pPr marL="0" indent="0"/>
            <a:endParaRPr lang="en" sz="2500" dirty="0">
              <a:cs typeface="Times New Roman"/>
            </a:endParaRPr>
          </a:p>
          <a:p>
            <a:pPr marL="0" indent="0"/>
            <a:r>
              <a:rPr lang="en" sz="2500" dirty="0">
                <a:cs typeface="Times New Roman"/>
              </a:rPr>
              <a:t>Maintaining the social license to operate</a:t>
            </a:r>
            <a:endParaRPr lang="en" dirty="0"/>
          </a:p>
        </p:txBody>
      </p:sp>
      <p:cxnSp>
        <p:nvCxnSpPr>
          <p:cNvPr id="163" name="Google Shape;163;p33"/>
          <p:cNvCxnSpPr/>
          <p:nvPr/>
        </p:nvCxnSpPr>
        <p:spPr>
          <a:xfrm>
            <a:off x="8444489" y="-32349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4" name="Google Shape;164;p33"/>
          <p:cNvCxnSpPr/>
          <p:nvPr/>
        </p:nvCxnSpPr>
        <p:spPr>
          <a:xfrm>
            <a:off x="594451" y="4389000"/>
            <a:ext cx="0" cy="7545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Frame 2">
            <a:extLst>
              <a:ext uri="{FF2B5EF4-FFF2-40B4-BE49-F238E27FC236}">
                <a16:creationId xmlns:a16="http://schemas.microsoft.com/office/drawing/2014/main" id="{F7032CBC-9538-4012-B4CC-48898DDE311F}"/>
              </a:ext>
            </a:extLst>
          </p:cNvPr>
          <p:cNvSpPr/>
          <p:nvPr/>
        </p:nvSpPr>
        <p:spPr>
          <a:xfrm>
            <a:off x="1968979" y="1855756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C0C0C0"/>
              </a:highlight>
              <a:cs typeface="Arial"/>
            </a:endParaRPr>
          </a:p>
        </p:txBody>
      </p:sp>
      <p:sp>
        <p:nvSpPr>
          <p:cNvPr id="4" name="Frame 3">
            <a:extLst>
              <a:ext uri="{FF2B5EF4-FFF2-40B4-BE49-F238E27FC236}">
                <a16:creationId xmlns:a16="http://schemas.microsoft.com/office/drawing/2014/main" id="{F40A31F3-1BCF-452E-9049-FBD4495C25BA}"/>
              </a:ext>
            </a:extLst>
          </p:cNvPr>
          <p:cNvSpPr/>
          <p:nvPr/>
        </p:nvSpPr>
        <p:spPr>
          <a:xfrm>
            <a:off x="1968979" y="2610568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DC3B73F8-1B77-4E17-BCA0-7BA29B68C2D5}"/>
              </a:ext>
            </a:extLst>
          </p:cNvPr>
          <p:cNvSpPr/>
          <p:nvPr/>
        </p:nvSpPr>
        <p:spPr>
          <a:xfrm>
            <a:off x="1968979" y="3397728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2CAF1B21-2941-4439-98F6-C7C35051500E}"/>
              </a:ext>
            </a:extLst>
          </p:cNvPr>
          <p:cNvSpPr/>
          <p:nvPr/>
        </p:nvSpPr>
        <p:spPr>
          <a:xfrm>
            <a:off x="1968979" y="4152539"/>
            <a:ext cx="183312" cy="183311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Google Shape;141;p32">
            <a:extLst>
              <a:ext uri="{FF2B5EF4-FFF2-40B4-BE49-F238E27FC236}">
                <a16:creationId xmlns:a16="http://schemas.microsoft.com/office/drawing/2014/main" id="{A71E16D8-4D35-4EB7-9C3B-772C9F1CB2DC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4</a:t>
            </a:r>
            <a:endParaRPr lang="en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 txBox="1">
            <a:spLocks noGrp="1"/>
          </p:cNvSpPr>
          <p:nvPr>
            <p:ph type="title"/>
          </p:nvPr>
        </p:nvSpPr>
        <p:spPr>
          <a:xfrm>
            <a:off x="714525" y="281733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Difference Between CSR And Corporate Citizenship</a:t>
            </a:r>
            <a:endParaRPr lang="en" dirty="0"/>
          </a:p>
        </p:txBody>
      </p:sp>
      <p:sp>
        <p:nvSpPr>
          <p:cNvPr id="205" name="Google Shape;205;p36"/>
          <p:cNvSpPr txBox="1">
            <a:spLocks noGrp="1"/>
          </p:cNvSpPr>
          <p:nvPr>
            <p:ph type="subTitle" idx="1"/>
          </p:nvPr>
        </p:nvSpPr>
        <p:spPr>
          <a:xfrm>
            <a:off x="35196" y="1168098"/>
            <a:ext cx="3875121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Corporate Social Responsibility</a:t>
            </a:r>
          </a:p>
        </p:txBody>
      </p:sp>
      <p:sp>
        <p:nvSpPr>
          <p:cNvPr id="206" name="Google Shape;206;p36"/>
          <p:cNvSpPr txBox="1">
            <a:spLocks noGrp="1"/>
          </p:cNvSpPr>
          <p:nvPr>
            <p:ph type="subTitle" idx="2"/>
          </p:nvPr>
        </p:nvSpPr>
        <p:spPr>
          <a:xfrm>
            <a:off x="186158" y="1586000"/>
            <a:ext cx="4414273" cy="31129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Motivation: Profits for shareholders</a:t>
            </a: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Outcomes of firms: Can charge a premium price to cover the costs of added attributes and activities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Affected groups: Firms stakeholders (Consumers, Employees, managers)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Outcomes for affected groups: Wealth maximization, product differentiation, greater managerial decision 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/>
            <a:endParaRPr lang="en-US" sz="1800">
              <a:latin typeface="Times New Roman"/>
              <a:cs typeface="Times New Roman"/>
            </a:endParaRPr>
          </a:p>
        </p:txBody>
      </p:sp>
      <p:sp>
        <p:nvSpPr>
          <p:cNvPr id="211" name="Google Shape;211;p36"/>
          <p:cNvSpPr txBox="1">
            <a:spLocks noGrp="1"/>
          </p:cNvSpPr>
          <p:nvPr>
            <p:ph type="subTitle" idx="7"/>
          </p:nvPr>
        </p:nvSpPr>
        <p:spPr>
          <a:xfrm>
            <a:off x="5589373" y="1168098"/>
            <a:ext cx="2937000" cy="36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"/>
              <a:t>Corporate Citizenship</a:t>
            </a:r>
          </a:p>
        </p:txBody>
      </p:sp>
      <p:sp>
        <p:nvSpPr>
          <p:cNvPr id="20" name="Google Shape;206;p36">
            <a:extLst>
              <a:ext uri="{FF2B5EF4-FFF2-40B4-BE49-F238E27FC236}">
                <a16:creationId xmlns:a16="http://schemas.microsoft.com/office/drawing/2014/main" id="{D5B3AF70-A16D-4D84-8F8D-86F00733B574}"/>
              </a:ext>
            </a:extLst>
          </p:cNvPr>
          <p:cNvSpPr txBox="1">
            <a:spLocks/>
          </p:cNvSpPr>
          <p:nvPr/>
        </p:nvSpPr>
        <p:spPr>
          <a:xfrm>
            <a:off x="4996821" y="1533523"/>
            <a:ext cx="4220179" cy="3447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bel"/>
              <a:buNone/>
              <a:defRPr sz="1500" b="0" i="0" u="none" strike="noStrike" cap="none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None/>
              <a:defRPr sz="1500" b="0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Motivation: Profit and the good of society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Outcomes of firms: Continues to receive the benefits of 'citizenship' long term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Affected groups: Civil society, the citizens of those countries where production occurs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>
              <a:buSzPts val="1100"/>
            </a:pPr>
            <a:r>
              <a:rPr lang="en" sz="1800" dirty="0">
                <a:latin typeface="Times New Roman"/>
                <a:cs typeface="Times New Roman"/>
              </a:rPr>
              <a:t>Outcomes for affected groups: Cleaner environment, safer work conditions, expanded human rights </a:t>
            </a:r>
          </a:p>
          <a:p>
            <a:pPr marL="0" indent="0" algn="l">
              <a:buSzPts val="1100"/>
            </a:pPr>
            <a:endParaRPr lang="en" sz="1800" dirty="0">
              <a:latin typeface="Times New Roman"/>
              <a:cs typeface="Times New Roman"/>
            </a:endParaRPr>
          </a:p>
          <a:p>
            <a:pPr marL="0" indent="0" algn="l"/>
            <a:endParaRPr lang="en-US" sz="1800">
              <a:latin typeface="Times New Roman"/>
              <a:cs typeface="Times New Roman"/>
            </a:endParaRPr>
          </a:p>
        </p:txBody>
      </p:sp>
      <p:cxnSp>
        <p:nvCxnSpPr>
          <p:cNvPr id="2" name="Google Shape;388;p41">
            <a:extLst>
              <a:ext uri="{FF2B5EF4-FFF2-40B4-BE49-F238E27FC236}">
                <a16:creationId xmlns:a16="http://schemas.microsoft.com/office/drawing/2014/main" id="{F6B69C1B-F5EA-463B-803E-95AC90557C5D}"/>
              </a:ext>
            </a:extLst>
          </p:cNvPr>
          <p:cNvCxnSpPr/>
          <p:nvPr/>
        </p:nvCxnSpPr>
        <p:spPr>
          <a:xfrm>
            <a:off x="4690916" y="1348188"/>
            <a:ext cx="0" cy="3493386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Google Shape;141;p32">
            <a:extLst>
              <a:ext uri="{FF2B5EF4-FFF2-40B4-BE49-F238E27FC236}">
                <a16:creationId xmlns:a16="http://schemas.microsoft.com/office/drawing/2014/main" id="{63ED8D02-1CE1-46AD-AB1E-C45B588DC40F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5</a:t>
            </a:r>
            <a:endParaRPr lang="en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5" name="Google Shape;4415;p45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4417" name="Google Shape;4417;p45"/>
          <p:cNvSpPr txBox="1">
            <a:spLocks noGrp="1"/>
          </p:cNvSpPr>
          <p:nvPr>
            <p:ph type="subTitle" idx="1"/>
          </p:nvPr>
        </p:nvSpPr>
        <p:spPr>
          <a:xfrm>
            <a:off x="1523252" y="1860169"/>
            <a:ext cx="6098614" cy="22287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ctr"/>
            <a:r>
              <a:rPr lang="en" sz="2500" b="0">
                <a:latin typeface="Times New Roman"/>
                <a:cs typeface="Times New Roman"/>
              </a:rPr>
              <a:t>Corporate social responsibility is the </a:t>
            </a:r>
            <a:r>
              <a:rPr lang="en" sz="2500" b="0" dirty="0">
                <a:latin typeface="Times New Roman"/>
                <a:cs typeface="Times New Roman"/>
              </a:rPr>
              <a:t>attempt by companies to meet the economic, legal, and ethical demands of a given society while corporate citizenship is essentially about how corporations govern the rights of individual citizens</a:t>
            </a:r>
            <a:endParaRPr lang="en-US" sz="2500" dirty="0">
              <a:latin typeface="Times New Roman"/>
              <a:cs typeface="Times New Roman"/>
            </a:endParaRPr>
          </a:p>
        </p:txBody>
      </p:sp>
      <p:cxnSp>
        <p:nvCxnSpPr>
          <p:cNvPr id="24" name="Google Shape;4438;p46">
            <a:extLst>
              <a:ext uri="{FF2B5EF4-FFF2-40B4-BE49-F238E27FC236}">
                <a16:creationId xmlns:a16="http://schemas.microsoft.com/office/drawing/2014/main" id="{5CF271BE-0694-496F-B8D2-D8911C14862A}"/>
              </a:ext>
            </a:extLst>
          </p:cNvPr>
          <p:cNvCxnSpPr/>
          <p:nvPr/>
        </p:nvCxnSpPr>
        <p:spPr>
          <a:xfrm>
            <a:off x="4572000" y="4217700"/>
            <a:ext cx="0" cy="925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141;p32">
            <a:extLst>
              <a:ext uri="{FF2B5EF4-FFF2-40B4-BE49-F238E27FC236}">
                <a16:creationId xmlns:a16="http://schemas.microsoft.com/office/drawing/2014/main" id="{0059C204-F0E9-47D6-9AB9-E5E2E5923294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6" name="Google Shape;4436;p46"/>
          <p:cNvSpPr txBox="1">
            <a:spLocks noGrp="1"/>
          </p:cNvSpPr>
          <p:nvPr>
            <p:ph type="body" idx="1"/>
          </p:nvPr>
        </p:nvSpPr>
        <p:spPr>
          <a:xfrm>
            <a:off x="692959" y="1290400"/>
            <a:ext cx="7650102" cy="3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52400" indent="0">
              <a:lnSpc>
                <a:spcPct val="115000"/>
              </a:lnSpc>
              <a:buNone/>
            </a:pPr>
            <a:r>
              <a:rPr lang="en" sz="1800">
                <a:latin typeface="Times New Roman"/>
                <a:cs typeface="Times New Roman"/>
              </a:rPr>
              <a:t>Crane, A., &amp; Matten, D. (n.d.). </a:t>
            </a:r>
            <a:r>
              <a:rPr lang="en" sz="1800" i="1">
                <a:latin typeface="Times New Roman"/>
                <a:cs typeface="Times New Roman"/>
              </a:rPr>
              <a:t>Business Ethics: Managing Corporate Citizenship and Sustainability in the Age of Globalization</a:t>
            </a:r>
            <a:r>
              <a:rPr lang="en" sz="1800">
                <a:latin typeface="Times New Roman"/>
                <a:cs typeface="Times New Roman"/>
              </a:rPr>
              <a:t> (4th ed.). Oxford University Press.</a:t>
            </a:r>
            <a:endParaRPr lang="en" sz="1800" dirty="0">
              <a:latin typeface="Times New Roman"/>
              <a:cs typeface="Times New Roman"/>
            </a:endParaRPr>
          </a:p>
          <a:p>
            <a:pPr marL="15240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lang="en" sz="18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" sz="1800">
                <a:latin typeface="Times New Roman"/>
                <a:cs typeface="Times New Roman"/>
              </a:rPr>
              <a:t>Ludescher, J. C., Mcwilliams, A., &amp; Siegel, D. S. (n.d.). </a:t>
            </a:r>
            <a:r>
              <a:rPr lang="en" sz="1800" i="1">
                <a:latin typeface="Times New Roman"/>
                <a:cs typeface="Times New Roman"/>
              </a:rPr>
              <a:t>The Economic View of Corporate Citizenship</a:t>
            </a:r>
            <a:r>
              <a:rPr lang="en" sz="1800">
                <a:latin typeface="Times New Roman"/>
                <a:cs typeface="Times New Roman"/>
              </a:rPr>
              <a:t>. ResearchGate. Retrieved October 26, 2021, from </a:t>
            </a:r>
            <a:r>
              <a:rPr lang="en" sz="1800" dirty="0">
                <a:latin typeface="Times New Roman"/>
                <a:cs typeface="Times New Roman"/>
                <a:hlinkClick r:id="rId3"/>
              </a:rPr>
              <a:t>https://www.researchgate.net/figure/1-Comparison-of-CSR-and-CC-CSR-CC_tbl1_266853191</a:t>
            </a:r>
            <a:endParaRPr lang="en" sz="1800" dirty="0">
              <a:latin typeface="Times New Roman"/>
              <a:cs typeface="Times New Roman"/>
            </a:endParaRPr>
          </a:p>
          <a:p>
            <a:pPr>
              <a:buNone/>
            </a:pPr>
            <a:endParaRPr lang="en" dirty="0">
              <a:latin typeface="Times New Roman"/>
              <a:cs typeface="Times New Roman"/>
            </a:endParaRPr>
          </a:p>
          <a:p>
            <a:pPr>
              <a:lnSpc>
                <a:spcPct val="114999"/>
              </a:lnSpc>
            </a:pPr>
            <a:endParaRPr lang="en" dirty="0">
              <a:latin typeface="Times New Roman"/>
              <a:cs typeface="Times New Roman"/>
            </a:endParaRPr>
          </a:p>
          <a:p>
            <a:pPr>
              <a:lnSpc>
                <a:spcPct val="114999"/>
              </a:lnSpc>
            </a:pPr>
            <a:endParaRPr lang="en" dirty="0">
              <a:latin typeface="Times New Roman"/>
              <a:cs typeface="Times New Roman"/>
            </a:endParaRPr>
          </a:p>
        </p:txBody>
      </p:sp>
      <p:sp>
        <p:nvSpPr>
          <p:cNvPr id="4437" name="Google Shape;4437;p46"/>
          <p:cNvSpPr txBox="1">
            <a:spLocks noGrp="1"/>
          </p:cNvSpPr>
          <p:nvPr>
            <p:ph type="title"/>
          </p:nvPr>
        </p:nvSpPr>
        <p:spPr>
          <a:xfrm>
            <a:off x="714525" y="542225"/>
            <a:ext cx="7714800" cy="43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cxnSp>
        <p:nvCxnSpPr>
          <p:cNvPr id="4438" name="Google Shape;4438;p46"/>
          <p:cNvCxnSpPr/>
          <p:nvPr/>
        </p:nvCxnSpPr>
        <p:spPr>
          <a:xfrm>
            <a:off x="4572000" y="4217700"/>
            <a:ext cx="0" cy="925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41;p32">
            <a:extLst>
              <a:ext uri="{FF2B5EF4-FFF2-40B4-BE49-F238E27FC236}">
                <a16:creationId xmlns:a16="http://schemas.microsoft.com/office/drawing/2014/main" id="{E6557539-F8D4-4061-849C-766F1D172477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7</a:t>
            </a:r>
            <a:endParaRPr lang="en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0" name="Google Shape;4470;p49"/>
          <p:cNvSpPr txBox="1">
            <a:spLocks noGrp="1"/>
          </p:cNvSpPr>
          <p:nvPr>
            <p:ph type="title"/>
          </p:nvPr>
        </p:nvSpPr>
        <p:spPr>
          <a:xfrm>
            <a:off x="617478" y="1566612"/>
            <a:ext cx="7908894" cy="16378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6500"/>
              <a:t>Thank You :)</a:t>
            </a:r>
            <a:endParaRPr lang="en" sz="6500" dirty="0"/>
          </a:p>
        </p:txBody>
      </p:sp>
      <p:sp>
        <p:nvSpPr>
          <p:cNvPr id="2" name="Google Shape;141;p32">
            <a:extLst>
              <a:ext uri="{FF2B5EF4-FFF2-40B4-BE49-F238E27FC236}">
                <a16:creationId xmlns:a16="http://schemas.microsoft.com/office/drawing/2014/main" id="{18C986C2-FE3B-48F6-8EEF-42B9E094B3CA}"/>
              </a:ext>
            </a:extLst>
          </p:cNvPr>
          <p:cNvSpPr txBox="1">
            <a:spLocks/>
          </p:cNvSpPr>
          <p:nvPr/>
        </p:nvSpPr>
        <p:spPr>
          <a:xfrm>
            <a:off x="8641820" y="4658316"/>
            <a:ext cx="372799" cy="41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Merriweather"/>
              <a:buNone/>
              <a:defRPr sz="5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erriweather"/>
              <a:buNone/>
              <a:defRPr sz="4500" b="1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r>
              <a:rPr lang="en" sz="3000"/>
              <a:t>8</a:t>
            </a:r>
            <a:endParaRPr lang="en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olitics Thesi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3426BC"/>
      </a:accent1>
      <a:accent2>
        <a:srgbClr val="1B1427"/>
      </a:accent2>
      <a:accent3>
        <a:srgbClr val="3426BC"/>
      </a:accent3>
      <a:accent4>
        <a:srgbClr val="1C84DA"/>
      </a:accent4>
      <a:accent5>
        <a:srgbClr val="00FFFF"/>
      </a:accent5>
      <a:accent6>
        <a:srgbClr val="0FB5E9"/>
      </a:accent6>
      <a:hlink>
        <a:srgbClr val="00EDF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On-screen Show (16:9)</PresentationFormat>
  <Paragraphs>60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Abel</vt:lpstr>
      <vt:lpstr>Arial</vt:lpstr>
      <vt:lpstr>Livvic</vt:lpstr>
      <vt:lpstr>Merriweather</vt:lpstr>
      <vt:lpstr>Proxima Nova</vt:lpstr>
      <vt:lpstr>Proxima Nova Semibold</vt:lpstr>
      <vt:lpstr>Questrial</vt:lpstr>
      <vt:lpstr>Roboto Condensed Light</vt:lpstr>
      <vt:lpstr>Times New Roman</vt:lpstr>
      <vt:lpstr>Politics Thesis by Slidesgo</vt:lpstr>
      <vt:lpstr>Slidesgo Final Pages</vt:lpstr>
      <vt:lpstr>The Difference Between CSR And Corporate Citizenship</vt:lpstr>
      <vt:lpstr>01</vt:lpstr>
      <vt:lpstr>Learning Objectives</vt:lpstr>
      <vt:lpstr>The Concept Of  Corporate Social Responsibility (CSR)</vt:lpstr>
      <vt:lpstr>Difference Between CSR And Corporate Citizenship</vt:lpstr>
      <vt:lpstr>Conclusion</vt:lpstr>
      <vt:lpstr>References</vt:lpstr>
      <vt:lpstr>Thank You :)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 </dc:title>
  <cp:lastModifiedBy>Maher Fattouh</cp:lastModifiedBy>
  <cp:revision>618</cp:revision>
  <dcterms:modified xsi:type="dcterms:W3CDTF">2021-11-17T09:57:42Z</dcterms:modified>
</cp:coreProperties>
</file>